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3" r:id="rId1"/>
  </p:sldMasterIdLst>
  <p:notesMasterIdLst>
    <p:notesMasterId r:id="rId91"/>
  </p:notesMasterIdLst>
  <p:handoutMasterIdLst>
    <p:handoutMasterId r:id="rId92"/>
  </p:handoutMasterIdLst>
  <p:sldIdLst>
    <p:sldId id="267" r:id="rId2"/>
    <p:sldId id="354" r:id="rId3"/>
    <p:sldId id="379" r:id="rId4"/>
    <p:sldId id="359" r:id="rId5"/>
    <p:sldId id="360" r:id="rId6"/>
    <p:sldId id="357" r:id="rId7"/>
    <p:sldId id="400" r:id="rId8"/>
    <p:sldId id="370" r:id="rId9"/>
    <p:sldId id="371" r:id="rId10"/>
    <p:sldId id="372" r:id="rId11"/>
    <p:sldId id="369" r:id="rId12"/>
    <p:sldId id="380" r:id="rId13"/>
    <p:sldId id="361" r:id="rId14"/>
    <p:sldId id="362" r:id="rId15"/>
    <p:sldId id="277" r:id="rId16"/>
    <p:sldId id="363" r:id="rId17"/>
    <p:sldId id="364" r:id="rId18"/>
    <p:sldId id="373" r:id="rId19"/>
    <p:sldId id="365" r:id="rId20"/>
    <p:sldId id="270" r:id="rId21"/>
    <p:sldId id="272" r:id="rId22"/>
    <p:sldId id="305" r:id="rId23"/>
    <p:sldId id="283" r:id="rId24"/>
    <p:sldId id="338" r:id="rId25"/>
    <p:sldId id="285" r:id="rId26"/>
    <p:sldId id="335" r:id="rId27"/>
    <p:sldId id="320" r:id="rId28"/>
    <p:sldId id="286" r:id="rId29"/>
    <p:sldId id="336" r:id="rId30"/>
    <p:sldId id="323" r:id="rId31"/>
    <p:sldId id="287" r:id="rId32"/>
    <p:sldId id="337" r:id="rId33"/>
    <p:sldId id="307" r:id="rId34"/>
    <p:sldId id="325" r:id="rId35"/>
    <p:sldId id="309" r:id="rId36"/>
    <p:sldId id="324" r:id="rId37"/>
    <p:sldId id="310" r:id="rId38"/>
    <p:sldId id="352" r:id="rId39"/>
    <p:sldId id="374" r:id="rId40"/>
    <p:sldId id="376" r:id="rId41"/>
    <p:sldId id="375" r:id="rId42"/>
    <p:sldId id="276" r:id="rId43"/>
    <p:sldId id="288" r:id="rId44"/>
    <p:sldId id="289" r:id="rId45"/>
    <p:sldId id="308" r:id="rId46"/>
    <p:sldId id="344" r:id="rId47"/>
    <p:sldId id="313" r:id="rId48"/>
    <p:sldId id="314" r:id="rId49"/>
    <p:sldId id="312" r:id="rId50"/>
    <p:sldId id="367" r:id="rId51"/>
    <p:sldId id="368" r:id="rId52"/>
    <p:sldId id="348" r:id="rId53"/>
    <p:sldId id="347" r:id="rId54"/>
    <p:sldId id="330" r:id="rId55"/>
    <p:sldId id="332" r:id="rId56"/>
    <p:sldId id="389" r:id="rId57"/>
    <p:sldId id="390" r:id="rId58"/>
    <p:sldId id="391" r:id="rId59"/>
    <p:sldId id="392" r:id="rId60"/>
    <p:sldId id="393" r:id="rId61"/>
    <p:sldId id="394" r:id="rId62"/>
    <p:sldId id="395" r:id="rId63"/>
    <p:sldId id="396" r:id="rId64"/>
    <p:sldId id="386" r:id="rId65"/>
    <p:sldId id="331" r:id="rId66"/>
    <p:sldId id="387" r:id="rId67"/>
    <p:sldId id="388" r:id="rId68"/>
    <p:sldId id="333" r:id="rId69"/>
    <p:sldId id="377" r:id="rId70"/>
    <p:sldId id="378" r:id="rId71"/>
    <p:sldId id="304" r:id="rId72"/>
    <p:sldId id="339" r:id="rId73"/>
    <p:sldId id="340" r:id="rId74"/>
    <p:sldId id="353" r:id="rId75"/>
    <p:sldId id="328" r:id="rId76"/>
    <p:sldId id="341" r:id="rId77"/>
    <p:sldId id="350" r:id="rId78"/>
    <p:sldId id="342" r:id="rId79"/>
    <p:sldId id="346" r:id="rId80"/>
    <p:sldId id="343" r:id="rId81"/>
    <p:sldId id="381" r:id="rId82"/>
    <p:sldId id="382" r:id="rId83"/>
    <p:sldId id="383" r:id="rId84"/>
    <p:sldId id="384" r:id="rId85"/>
    <p:sldId id="398" r:id="rId86"/>
    <p:sldId id="399" r:id="rId87"/>
    <p:sldId id="385" r:id="rId88"/>
    <p:sldId id="397" r:id="rId89"/>
    <p:sldId id="265" r:id="rId90"/>
  </p:sldIdLst>
  <p:sldSz cx="9144000" cy="6858000" type="screen4x3"/>
  <p:notesSz cx="6797675" cy="9926638"/>
  <p:defaultTextStyle>
    <a:defPPr>
      <a:defRPr lang="en-GB"/>
    </a:defPPr>
    <a:lvl1pPr algn="l" defTabSz="449263" rtl="0" fontAlgn="base">
      <a:spcBef>
        <a:spcPct val="0"/>
      </a:spcBef>
      <a:spcAft>
        <a:spcPct val="0"/>
      </a:spcAft>
      <a:buClr>
        <a:srgbClr val="000000"/>
      </a:buClr>
      <a:buSzPct val="100000"/>
      <a:buFont typeface="Times New Roman" pitchFamily="18" charset="0"/>
      <a:defRPr sz="2400" kern="1200">
        <a:solidFill>
          <a:schemeClr val="bg1"/>
        </a:solidFill>
        <a:latin typeface="Times New Roman" pitchFamily="18" charset="0"/>
        <a:ea typeface="+mn-ea"/>
        <a:cs typeface="+mn-cs"/>
      </a:defRPr>
    </a:lvl1pPr>
    <a:lvl2pPr marL="742950" indent="-285750" algn="l" defTabSz="449263" rtl="0" fontAlgn="base">
      <a:spcBef>
        <a:spcPct val="0"/>
      </a:spcBef>
      <a:spcAft>
        <a:spcPct val="0"/>
      </a:spcAft>
      <a:buClr>
        <a:srgbClr val="000000"/>
      </a:buClr>
      <a:buSzPct val="100000"/>
      <a:buFont typeface="Times New Roman" pitchFamily="18" charset="0"/>
      <a:defRPr sz="2400" kern="1200">
        <a:solidFill>
          <a:schemeClr val="bg1"/>
        </a:solidFill>
        <a:latin typeface="Times New Roman" pitchFamily="18" charset="0"/>
        <a:ea typeface="+mn-ea"/>
        <a:cs typeface="+mn-cs"/>
      </a:defRPr>
    </a:lvl2pPr>
    <a:lvl3pPr marL="1143000" indent="-228600" algn="l" defTabSz="449263" rtl="0" fontAlgn="base">
      <a:spcBef>
        <a:spcPct val="0"/>
      </a:spcBef>
      <a:spcAft>
        <a:spcPct val="0"/>
      </a:spcAft>
      <a:buClr>
        <a:srgbClr val="000000"/>
      </a:buClr>
      <a:buSzPct val="100000"/>
      <a:buFont typeface="Times New Roman" pitchFamily="18" charset="0"/>
      <a:defRPr sz="2400" kern="1200">
        <a:solidFill>
          <a:schemeClr val="bg1"/>
        </a:solidFill>
        <a:latin typeface="Times New Roman" pitchFamily="18" charset="0"/>
        <a:ea typeface="+mn-ea"/>
        <a:cs typeface="+mn-cs"/>
      </a:defRPr>
    </a:lvl3pPr>
    <a:lvl4pPr marL="1600200" indent="-228600" algn="l" defTabSz="449263" rtl="0" fontAlgn="base">
      <a:spcBef>
        <a:spcPct val="0"/>
      </a:spcBef>
      <a:spcAft>
        <a:spcPct val="0"/>
      </a:spcAft>
      <a:buClr>
        <a:srgbClr val="000000"/>
      </a:buClr>
      <a:buSzPct val="100000"/>
      <a:buFont typeface="Times New Roman" pitchFamily="18" charset="0"/>
      <a:defRPr sz="2400" kern="1200">
        <a:solidFill>
          <a:schemeClr val="bg1"/>
        </a:solidFill>
        <a:latin typeface="Times New Roman" pitchFamily="18" charset="0"/>
        <a:ea typeface="+mn-ea"/>
        <a:cs typeface="+mn-cs"/>
      </a:defRPr>
    </a:lvl4pPr>
    <a:lvl5pPr marL="2057400" indent="-228600" algn="l" defTabSz="449263" rtl="0" fontAlgn="base">
      <a:spcBef>
        <a:spcPct val="0"/>
      </a:spcBef>
      <a:spcAft>
        <a:spcPct val="0"/>
      </a:spcAft>
      <a:buClr>
        <a:srgbClr val="000000"/>
      </a:buClr>
      <a:buSzPct val="100000"/>
      <a:buFont typeface="Times New Roman" pitchFamily="18" charset="0"/>
      <a:defRPr sz="2400" kern="1200">
        <a:solidFill>
          <a:schemeClr val="bg1"/>
        </a:solidFill>
        <a:latin typeface="Times New Roman" pitchFamily="18" charset="0"/>
        <a:ea typeface="+mn-ea"/>
        <a:cs typeface="+mn-cs"/>
      </a:defRPr>
    </a:lvl5pPr>
    <a:lvl6pPr marL="2286000" algn="l" defTabSz="914400" rtl="0" eaLnBrk="1" latinLnBrk="0" hangingPunct="1">
      <a:defRPr sz="2400" kern="1200">
        <a:solidFill>
          <a:schemeClr val="bg1"/>
        </a:solidFill>
        <a:latin typeface="Times New Roman" pitchFamily="18" charset="0"/>
        <a:ea typeface="+mn-ea"/>
        <a:cs typeface="+mn-cs"/>
      </a:defRPr>
    </a:lvl6pPr>
    <a:lvl7pPr marL="2743200" algn="l" defTabSz="914400" rtl="0" eaLnBrk="1" latinLnBrk="0" hangingPunct="1">
      <a:defRPr sz="2400" kern="1200">
        <a:solidFill>
          <a:schemeClr val="bg1"/>
        </a:solidFill>
        <a:latin typeface="Times New Roman" pitchFamily="18" charset="0"/>
        <a:ea typeface="+mn-ea"/>
        <a:cs typeface="+mn-cs"/>
      </a:defRPr>
    </a:lvl7pPr>
    <a:lvl8pPr marL="3200400" algn="l" defTabSz="914400" rtl="0" eaLnBrk="1" latinLnBrk="0" hangingPunct="1">
      <a:defRPr sz="2400" kern="1200">
        <a:solidFill>
          <a:schemeClr val="bg1"/>
        </a:solidFill>
        <a:latin typeface="Times New Roman" pitchFamily="18" charset="0"/>
        <a:ea typeface="+mn-ea"/>
        <a:cs typeface="+mn-cs"/>
      </a:defRPr>
    </a:lvl8pPr>
    <a:lvl9pPr marL="3657600" algn="l" defTabSz="914400" rtl="0" eaLnBrk="1" latinLnBrk="0" hangingPunct="1">
      <a:defRPr sz="2400" kern="1200">
        <a:solidFill>
          <a:schemeClr val="bg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793">
          <p15:clr>
            <a:srgbClr val="A4A3A4"/>
          </p15:clr>
        </p15:guide>
        <p15:guide id="2" pos="206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68D8D"/>
    <a:srgbClr val="080808"/>
    <a:srgbClr val="8FBEC0"/>
    <a:srgbClr val="DBE3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479" autoAdjust="0"/>
    <p:restoredTop sz="89243" autoAdjust="0"/>
  </p:normalViewPr>
  <p:slideViewPr>
    <p:cSldViewPr snapToGrid="0">
      <p:cViewPr varScale="1">
        <p:scale>
          <a:sx n="69" d="100"/>
          <a:sy n="69" d="100"/>
        </p:scale>
        <p:origin x="1662" y="72"/>
      </p:cViewPr>
      <p:guideLst>
        <p:guide orient="horz" pos="2160"/>
        <p:guide pos="2880"/>
      </p:guideLst>
    </p:cSldViewPr>
  </p:slideViewPr>
  <p:outlineViewPr>
    <p:cViewPr varScale="1">
      <p:scale>
        <a:sx n="170" d="200"/>
        <a:sy n="170" d="200"/>
      </p:scale>
      <p:origin x="0" y="0"/>
    </p:cViewPr>
  </p:outlineViewPr>
  <p:notesTextViewPr>
    <p:cViewPr>
      <p:scale>
        <a:sx n="66" d="100"/>
        <a:sy n="66" d="100"/>
      </p:scale>
      <p:origin x="0" y="0"/>
    </p:cViewPr>
  </p:notesTextViewPr>
  <p:sorterViewPr>
    <p:cViewPr>
      <p:scale>
        <a:sx n="100" d="100"/>
        <a:sy n="100" d="100"/>
      </p:scale>
      <p:origin x="0" y="0"/>
    </p:cViewPr>
  </p:sorterViewPr>
  <p:notesViewPr>
    <p:cSldViewPr snapToGrid="0">
      <p:cViewPr varScale="1">
        <p:scale>
          <a:sx n="79" d="100"/>
          <a:sy n="79" d="100"/>
        </p:scale>
        <p:origin x="-3990" y="-90"/>
      </p:cViewPr>
      <p:guideLst>
        <p:guide orient="horz" pos="2793"/>
        <p:guide pos="2068"/>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handoutMaster" Target="handoutMasters/handout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862" cy="495793"/>
          </a:xfrm>
          <a:prstGeom prst="rect">
            <a:avLst/>
          </a:prstGeom>
        </p:spPr>
        <p:txBody>
          <a:bodyPr vert="horz" lIns="88221" tIns="44111" rIns="88221" bIns="44111" rtlCol="0"/>
          <a:lstStyle>
            <a:lvl1pPr algn="l">
              <a:defRPr sz="1200"/>
            </a:lvl1pPr>
          </a:lstStyle>
          <a:p>
            <a:endParaRPr lang="de-DE"/>
          </a:p>
        </p:txBody>
      </p:sp>
      <p:sp>
        <p:nvSpPr>
          <p:cNvPr id="3" name="Datumsplatzhalter 2"/>
          <p:cNvSpPr>
            <a:spLocks noGrp="1"/>
          </p:cNvSpPr>
          <p:nvPr>
            <p:ph type="dt" sz="quarter" idx="1"/>
          </p:nvPr>
        </p:nvSpPr>
        <p:spPr>
          <a:xfrm>
            <a:off x="3850294" y="0"/>
            <a:ext cx="2945862" cy="495793"/>
          </a:xfrm>
          <a:prstGeom prst="rect">
            <a:avLst/>
          </a:prstGeom>
        </p:spPr>
        <p:txBody>
          <a:bodyPr vert="horz" lIns="88221" tIns="44111" rIns="88221" bIns="44111" rtlCol="0"/>
          <a:lstStyle>
            <a:lvl1pPr algn="r">
              <a:defRPr sz="1200"/>
            </a:lvl1pPr>
          </a:lstStyle>
          <a:p>
            <a:fld id="{39870BB1-8F3D-478D-B11D-67A37C640273}" type="datetimeFigureOut">
              <a:rPr lang="de-DE" smtClean="0"/>
              <a:pPr/>
              <a:t>10.02.2020</a:t>
            </a:fld>
            <a:endParaRPr lang="de-DE"/>
          </a:p>
        </p:txBody>
      </p:sp>
      <p:sp>
        <p:nvSpPr>
          <p:cNvPr id="4" name="Fußzeilenplatzhalter 3"/>
          <p:cNvSpPr>
            <a:spLocks noGrp="1"/>
          </p:cNvSpPr>
          <p:nvPr>
            <p:ph type="ftr" sz="quarter" idx="2"/>
          </p:nvPr>
        </p:nvSpPr>
        <p:spPr>
          <a:xfrm>
            <a:off x="0" y="9429305"/>
            <a:ext cx="2945862" cy="495793"/>
          </a:xfrm>
          <a:prstGeom prst="rect">
            <a:avLst/>
          </a:prstGeom>
        </p:spPr>
        <p:txBody>
          <a:bodyPr vert="horz" lIns="88221" tIns="44111" rIns="88221" bIns="44111" rtlCol="0" anchor="b"/>
          <a:lstStyle>
            <a:lvl1pPr algn="l">
              <a:defRPr sz="1200"/>
            </a:lvl1pPr>
          </a:lstStyle>
          <a:p>
            <a:endParaRPr lang="de-DE"/>
          </a:p>
        </p:txBody>
      </p:sp>
      <p:sp>
        <p:nvSpPr>
          <p:cNvPr id="5" name="Foliennummernplatzhalter 4"/>
          <p:cNvSpPr>
            <a:spLocks noGrp="1"/>
          </p:cNvSpPr>
          <p:nvPr>
            <p:ph type="sldNum" sz="quarter" idx="3"/>
          </p:nvPr>
        </p:nvSpPr>
        <p:spPr>
          <a:xfrm>
            <a:off x="3850294" y="9429305"/>
            <a:ext cx="2945862" cy="495793"/>
          </a:xfrm>
          <a:prstGeom prst="rect">
            <a:avLst/>
          </a:prstGeom>
        </p:spPr>
        <p:txBody>
          <a:bodyPr vert="horz" lIns="88221" tIns="44111" rIns="88221" bIns="44111" rtlCol="0" anchor="b"/>
          <a:lstStyle>
            <a:lvl1pPr algn="r">
              <a:defRPr sz="1200"/>
            </a:lvl1pPr>
          </a:lstStyle>
          <a:p>
            <a:fld id="{F3BA7A0D-3EE6-4536-94AA-CF3153BBB7D1}" type="slidenum">
              <a:rPr lang="de-DE" smtClean="0"/>
              <a:pPr/>
              <a:t>‹Nº›</a:t>
            </a:fld>
            <a:endParaRPr lang="de-DE"/>
          </a:p>
        </p:txBody>
      </p:sp>
    </p:spTree>
    <p:extLst>
      <p:ext uri="{BB962C8B-B14F-4D97-AF65-F5344CB8AC3E}">
        <p14:creationId xmlns:p14="http://schemas.microsoft.com/office/powerpoint/2010/main" val="12103276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AutoShape 1"/>
          <p:cNvSpPr>
            <a:spLocks noChangeArrowheads="1"/>
          </p:cNvSpPr>
          <p:nvPr/>
        </p:nvSpPr>
        <p:spPr bwMode="auto">
          <a:xfrm>
            <a:off x="0" y="0"/>
            <a:ext cx="6797675" cy="9926638"/>
          </a:xfrm>
          <a:prstGeom prst="roundRect">
            <a:avLst>
              <a:gd name="adj" fmla="val 19"/>
            </a:avLst>
          </a:prstGeom>
          <a:solidFill>
            <a:srgbClr val="FFFFFF"/>
          </a:solidFill>
          <a:ln>
            <a:noFill/>
          </a:ln>
          <a:effectLst/>
          <a:extLst>
            <a:ext uri="{91240B29-F687-4F45-9708-019B960494DF}">
              <a14:hiddenLine xmlns:a14="http://schemas.microsoft.com/office/drawing/2010/main" w="936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8221" tIns="44111" rIns="88221" bIns="44111" anchor="ctr"/>
          <a:lstStyle/>
          <a:p>
            <a:endParaRPr lang="de-DE"/>
          </a:p>
        </p:txBody>
      </p:sp>
      <p:sp>
        <p:nvSpPr>
          <p:cNvPr id="2050" name="AutoShape 2"/>
          <p:cNvSpPr>
            <a:spLocks noChangeArrowheads="1"/>
          </p:cNvSpPr>
          <p:nvPr/>
        </p:nvSpPr>
        <p:spPr bwMode="auto">
          <a:xfrm>
            <a:off x="0" y="0"/>
            <a:ext cx="6797675" cy="9926638"/>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8221" tIns="44111" rIns="88221" bIns="44111" anchor="ctr"/>
          <a:lstStyle/>
          <a:p>
            <a:endParaRPr lang="de-DE"/>
          </a:p>
        </p:txBody>
      </p:sp>
      <p:sp>
        <p:nvSpPr>
          <p:cNvPr id="2051" name="AutoShape 3"/>
          <p:cNvSpPr>
            <a:spLocks noChangeArrowheads="1"/>
          </p:cNvSpPr>
          <p:nvPr/>
        </p:nvSpPr>
        <p:spPr bwMode="auto">
          <a:xfrm>
            <a:off x="0" y="0"/>
            <a:ext cx="6797675" cy="9926638"/>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8221" tIns="44111" rIns="88221" bIns="44111" anchor="ctr"/>
          <a:lstStyle/>
          <a:p>
            <a:endParaRPr lang="de-DE"/>
          </a:p>
        </p:txBody>
      </p:sp>
      <p:sp>
        <p:nvSpPr>
          <p:cNvPr id="2052" name="Rectangle 4"/>
          <p:cNvSpPr>
            <a:spLocks noGrp="1" noChangeArrowheads="1"/>
          </p:cNvSpPr>
          <p:nvPr>
            <p:ph type="hdr"/>
          </p:nvPr>
        </p:nvSpPr>
        <p:spPr bwMode="auto">
          <a:xfrm>
            <a:off x="1" y="1"/>
            <a:ext cx="2941302" cy="4896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515" tIns="47931" rIns="95515" bIns="47931" numCol="1" anchor="t" anchorCtr="0" compatLnSpc="1">
            <a:prstTxWarp prst="textNoShape">
              <a:avLst/>
            </a:prstTxWarp>
          </a:bodyPr>
          <a:lstStyle>
            <a:lvl1pPr>
              <a:tabLst>
                <a:tab pos="0" algn="l"/>
                <a:tab pos="431917" algn="l"/>
                <a:tab pos="865366" algn="l"/>
                <a:tab pos="1298814" algn="l"/>
                <a:tab pos="1732263" algn="l"/>
                <a:tab pos="2165711" algn="l"/>
                <a:tab pos="2599160" algn="l"/>
                <a:tab pos="3032608" algn="l"/>
                <a:tab pos="3466057" algn="l"/>
                <a:tab pos="3899505" algn="l"/>
                <a:tab pos="4332953" algn="l"/>
                <a:tab pos="4766401" algn="l"/>
                <a:tab pos="5199850" algn="l"/>
                <a:tab pos="5633298" algn="l"/>
                <a:tab pos="6066747" algn="l"/>
                <a:tab pos="6500195" algn="l"/>
                <a:tab pos="6933644" algn="l"/>
                <a:tab pos="7367092" algn="l"/>
                <a:tab pos="7800541" algn="l"/>
                <a:tab pos="8233989" algn="l"/>
                <a:tab pos="8667438" algn="l"/>
              </a:tabLst>
              <a:defRPr sz="1300">
                <a:solidFill>
                  <a:srgbClr val="000000"/>
                </a:solidFill>
              </a:defRPr>
            </a:lvl1pPr>
          </a:lstStyle>
          <a:p>
            <a:endParaRPr lang="de-AT"/>
          </a:p>
        </p:txBody>
      </p:sp>
      <p:sp>
        <p:nvSpPr>
          <p:cNvPr id="2053" name="Rectangle 5"/>
          <p:cNvSpPr>
            <a:spLocks noGrp="1" noChangeArrowheads="1"/>
          </p:cNvSpPr>
          <p:nvPr>
            <p:ph type="dt"/>
          </p:nvPr>
        </p:nvSpPr>
        <p:spPr bwMode="auto">
          <a:xfrm>
            <a:off x="3851814" y="1"/>
            <a:ext cx="2941302" cy="4896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515" tIns="47931" rIns="95515" bIns="47931" numCol="1" anchor="t" anchorCtr="0" compatLnSpc="1">
            <a:prstTxWarp prst="textNoShape">
              <a:avLst/>
            </a:prstTxWarp>
          </a:bodyPr>
          <a:lstStyle>
            <a:lvl1pPr algn="r">
              <a:tabLst>
                <a:tab pos="0" algn="l"/>
                <a:tab pos="431917" algn="l"/>
                <a:tab pos="865366" algn="l"/>
                <a:tab pos="1298814" algn="l"/>
                <a:tab pos="1732263" algn="l"/>
                <a:tab pos="2165711" algn="l"/>
                <a:tab pos="2599160" algn="l"/>
                <a:tab pos="3032608" algn="l"/>
                <a:tab pos="3466057" algn="l"/>
                <a:tab pos="3899505" algn="l"/>
                <a:tab pos="4332953" algn="l"/>
                <a:tab pos="4766401" algn="l"/>
                <a:tab pos="5199850" algn="l"/>
                <a:tab pos="5633298" algn="l"/>
                <a:tab pos="6066747" algn="l"/>
                <a:tab pos="6500195" algn="l"/>
                <a:tab pos="6933644" algn="l"/>
                <a:tab pos="7367092" algn="l"/>
                <a:tab pos="7800541" algn="l"/>
                <a:tab pos="8233989" algn="l"/>
                <a:tab pos="8667438" algn="l"/>
              </a:tabLst>
              <a:defRPr sz="1300">
                <a:solidFill>
                  <a:srgbClr val="000000"/>
                </a:solidFill>
              </a:defRPr>
            </a:lvl1pPr>
          </a:lstStyle>
          <a:p>
            <a:endParaRPr lang="de-AT"/>
          </a:p>
        </p:txBody>
      </p:sp>
      <p:sp>
        <p:nvSpPr>
          <p:cNvPr id="2054" name="Rectangle 6"/>
          <p:cNvSpPr>
            <a:spLocks noGrp="1" noRot="1" noChangeAspect="1" noChangeArrowheads="1"/>
          </p:cNvSpPr>
          <p:nvPr>
            <p:ph type="sldImg"/>
          </p:nvPr>
        </p:nvSpPr>
        <p:spPr bwMode="auto">
          <a:xfrm>
            <a:off x="920750" y="742950"/>
            <a:ext cx="4959350" cy="37211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sp>
      <p:sp>
        <p:nvSpPr>
          <p:cNvPr id="2055" name="Rectangle 7"/>
          <p:cNvSpPr>
            <a:spLocks noGrp="1" noChangeArrowheads="1"/>
          </p:cNvSpPr>
          <p:nvPr>
            <p:ph type="body"/>
          </p:nvPr>
        </p:nvSpPr>
        <p:spPr bwMode="auto">
          <a:xfrm>
            <a:off x="907472" y="4714653"/>
            <a:ext cx="4978172" cy="44636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515" tIns="47931" rIns="95515" bIns="47931" numCol="1" anchor="t" anchorCtr="0" compatLnSpc="1">
            <a:prstTxWarp prst="textNoShape">
              <a:avLst/>
            </a:prstTxWarp>
          </a:bodyPr>
          <a:lstStyle/>
          <a:p>
            <a:pPr lvl="0"/>
            <a:endParaRPr lang="de-DE"/>
          </a:p>
        </p:txBody>
      </p:sp>
      <p:sp>
        <p:nvSpPr>
          <p:cNvPr id="2056" name="Rectangle 8"/>
          <p:cNvSpPr>
            <a:spLocks noGrp="1" noChangeArrowheads="1"/>
          </p:cNvSpPr>
          <p:nvPr>
            <p:ph type="ftr"/>
          </p:nvPr>
        </p:nvSpPr>
        <p:spPr bwMode="auto">
          <a:xfrm>
            <a:off x="1" y="9432385"/>
            <a:ext cx="2941302" cy="4896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515" tIns="47931" rIns="95515" bIns="47931" numCol="1" anchor="b" anchorCtr="0" compatLnSpc="1">
            <a:prstTxWarp prst="textNoShape">
              <a:avLst/>
            </a:prstTxWarp>
          </a:bodyPr>
          <a:lstStyle>
            <a:lvl1pPr>
              <a:tabLst>
                <a:tab pos="0" algn="l"/>
                <a:tab pos="431917" algn="l"/>
                <a:tab pos="865366" algn="l"/>
                <a:tab pos="1298814" algn="l"/>
                <a:tab pos="1732263" algn="l"/>
                <a:tab pos="2165711" algn="l"/>
                <a:tab pos="2599160" algn="l"/>
                <a:tab pos="3032608" algn="l"/>
                <a:tab pos="3466057" algn="l"/>
                <a:tab pos="3899505" algn="l"/>
                <a:tab pos="4332953" algn="l"/>
                <a:tab pos="4766401" algn="l"/>
                <a:tab pos="5199850" algn="l"/>
                <a:tab pos="5633298" algn="l"/>
                <a:tab pos="6066747" algn="l"/>
                <a:tab pos="6500195" algn="l"/>
                <a:tab pos="6933644" algn="l"/>
                <a:tab pos="7367092" algn="l"/>
                <a:tab pos="7800541" algn="l"/>
                <a:tab pos="8233989" algn="l"/>
                <a:tab pos="8667438" algn="l"/>
              </a:tabLst>
              <a:defRPr sz="1300">
                <a:solidFill>
                  <a:srgbClr val="000000"/>
                </a:solidFill>
              </a:defRPr>
            </a:lvl1pPr>
          </a:lstStyle>
          <a:p>
            <a:endParaRPr lang="de-AT"/>
          </a:p>
        </p:txBody>
      </p:sp>
      <p:sp>
        <p:nvSpPr>
          <p:cNvPr id="2057" name="Rectangle 9"/>
          <p:cNvSpPr>
            <a:spLocks noGrp="1" noChangeArrowheads="1"/>
          </p:cNvSpPr>
          <p:nvPr>
            <p:ph type="sldNum"/>
          </p:nvPr>
        </p:nvSpPr>
        <p:spPr bwMode="auto">
          <a:xfrm>
            <a:off x="3851814" y="9432385"/>
            <a:ext cx="2941302" cy="4896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515" tIns="47931" rIns="95515" bIns="47931" numCol="1" anchor="b" anchorCtr="0" compatLnSpc="1">
            <a:prstTxWarp prst="textNoShape">
              <a:avLst/>
            </a:prstTxWarp>
          </a:bodyPr>
          <a:lstStyle>
            <a:lvl1pPr algn="r">
              <a:tabLst>
                <a:tab pos="0" algn="l"/>
                <a:tab pos="431917" algn="l"/>
                <a:tab pos="865366" algn="l"/>
                <a:tab pos="1298814" algn="l"/>
                <a:tab pos="1732263" algn="l"/>
                <a:tab pos="2165711" algn="l"/>
                <a:tab pos="2599160" algn="l"/>
                <a:tab pos="3032608" algn="l"/>
                <a:tab pos="3466057" algn="l"/>
                <a:tab pos="3899505" algn="l"/>
                <a:tab pos="4332953" algn="l"/>
                <a:tab pos="4766401" algn="l"/>
                <a:tab pos="5199850" algn="l"/>
                <a:tab pos="5633298" algn="l"/>
                <a:tab pos="6066747" algn="l"/>
                <a:tab pos="6500195" algn="l"/>
                <a:tab pos="6933644" algn="l"/>
                <a:tab pos="7367092" algn="l"/>
                <a:tab pos="7800541" algn="l"/>
                <a:tab pos="8233989" algn="l"/>
                <a:tab pos="8667438" algn="l"/>
              </a:tabLst>
              <a:defRPr sz="1300">
                <a:solidFill>
                  <a:srgbClr val="000000"/>
                </a:solidFill>
              </a:defRPr>
            </a:lvl1pPr>
          </a:lstStyle>
          <a:p>
            <a:fld id="{435C61E7-F846-4F9C-9765-427254192B6E}" type="slidenum">
              <a:rPr lang="de-AT"/>
              <a:pPr/>
              <a:t>‹Nº›</a:t>
            </a:fld>
            <a:endParaRPr lang="de-AT"/>
          </a:p>
        </p:txBody>
      </p:sp>
    </p:spTree>
    <p:extLst>
      <p:ext uri="{BB962C8B-B14F-4D97-AF65-F5344CB8AC3E}">
        <p14:creationId xmlns:p14="http://schemas.microsoft.com/office/powerpoint/2010/main" val="2498088326"/>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idx="10"/>
          </p:nvPr>
        </p:nvSpPr>
        <p:spPr/>
        <p:txBody>
          <a:bodyPr/>
          <a:lstStyle/>
          <a:p>
            <a:fld id="{435C61E7-F846-4F9C-9765-427254192B6E}" type="slidenum">
              <a:rPr lang="de-AT" smtClean="0"/>
              <a:pPr/>
              <a:t>1</a:t>
            </a:fld>
            <a:endParaRPr lang="de-AT"/>
          </a:p>
        </p:txBody>
      </p:sp>
    </p:spTree>
    <p:extLst>
      <p:ext uri="{BB962C8B-B14F-4D97-AF65-F5344CB8AC3E}">
        <p14:creationId xmlns:p14="http://schemas.microsoft.com/office/powerpoint/2010/main" val="30701674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fontAlgn="auto">
              <a:spcAft>
                <a:spcPts val="0"/>
              </a:spcAft>
              <a:buSzTx/>
              <a:buFont typeface="Wingdings" panose="05000000000000000000" pitchFamily="2" charset="2"/>
              <a:buNone/>
            </a:pPr>
            <a:r>
              <a:rPr lang="en-US" sz="1200" b="1" dirty="0"/>
              <a:t>Conclusion:</a:t>
            </a:r>
          </a:p>
          <a:p>
            <a:pPr marL="0" indent="0" fontAlgn="auto">
              <a:spcAft>
                <a:spcPts val="0"/>
              </a:spcAft>
              <a:buSzTx/>
              <a:buFont typeface="Wingdings" panose="05000000000000000000" pitchFamily="2" charset="2"/>
              <a:buNone/>
            </a:pPr>
            <a:r>
              <a:rPr lang="en-US" sz="1200" dirty="0"/>
              <a:t>The Rating curve looks easy and cheap, but to get a good discharge output from the rating curve, a lot of time, manpower and money is necessary. </a:t>
            </a:r>
          </a:p>
          <a:p>
            <a:pPr marL="0" indent="0" fontAlgn="auto">
              <a:spcAft>
                <a:spcPts val="0"/>
              </a:spcAft>
              <a:buSzTx/>
              <a:buFont typeface="Wingdings" panose="05000000000000000000" pitchFamily="2" charset="2"/>
              <a:buNone/>
            </a:pPr>
            <a:r>
              <a:rPr lang="en-US" sz="1200" dirty="0"/>
              <a:t>With the RQ-30 the discharge is evidently available and also deliver more reliable discharge data because the real velocity is measured. The RQ-30 also deliver reliable and repeatable data during floods and high water condition. </a:t>
            </a:r>
          </a:p>
        </p:txBody>
      </p:sp>
      <p:sp>
        <p:nvSpPr>
          <p:cNvPr id="4" name="Foliennummernplatzhalter 3"/>
          <p:cNvSpPr>
            <a:spLocks noGrp="1"/>
          </p:cNvSpPr>
          <p:nvPr>
            <p:ph type="sldNum" idx="10"/>
          </p:nvPr>
        </p:nvSpPr>
        <p:spPr/>
        <p:txBody>
          <a:bodyPr/>
          <a:lstStyle/>
          <a:p>
            <a:fld id="{435C61E7-F846-4F9C-9765-427254192B6E}" type="slidenum">
              <a:rPr lang="de-AT" smtClean="0"/>
              <a:pPr/>
              <a:t>21</a:t>
            </a:fld>
            <a:endParaRPr lang="de-AT"/>
          </a:p>
        </p:txBody>
      </p:sp>
    </p:spTree>
    <p:extLst>
      <p:ext uri="{BB962C8B-B14F-4D97-AF65-F5344CB8AC3E}">
        <p14:creationId xmlns:p14="http://schemas.microsoft.com/office/powerpoint/2010/main" val="10084137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a:t>It</a:t>
            </a:r>
            <a:r>
              <a:rPr lang="en-GB" baseline="0" dirty="0"/>
              <a:t> took very long to generate the red rating curve and the top of the rating curve was extrapolated because in such high water conditions it was not possible to measure the discharge.  In a very short time after the RQ installation the RQ proved the rating curve correct ant also monitored a floodwater situation. </a:t>
            </a:r>
            <a:endParaRPr lang="en-US" dirty="0"/>
          </a:p>
        </p:txBody>
      </p:sp>
      <p:sp>
        <p:nvSpPr>
          <p:cNvPr id="4" name="Foliennummernplatzhalter 3"/>
          <p:cNvSpPr>
            <a:spLocks noGrp="1"/>
          </p:cNvSpPr>
          <p:nvPr>
            <p:ph type="sldNum" idx="10"/>
          </p:nvPr>
        </p:nvSpPr>
        <p:spPr/>
        <p:txBody>
          <a:bodyPr/>
          <a:lstStyle/>
          <a:p>
            <a:fld id="{435C61E7-F846-4F9C-9765-427254192B6E}" type="slidenum">
              <a:rPr lang="de-AT" smtClean="0"/>
              <a:pPr/>
              <a:t>22</a:t>
            </a:fld>
            <a:endParaRPr lang="de-AT"/>
          </a:p>
        </p:txBody>
      </p:sp>
    </p:spTree>
    <p:extLst>
      <p:ext uri="{BB962C8B-B14F-4D97-AF65-F5344CB8AC3E}">
        <p14:creationId xmlns:p14="http://schemas.microsoft.com/office/powerpoint/2010/main" val="41502827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a:t>Now some Application</a:t>
            </a:r>
            <a:r>
              <a:rPr lang="en-GB" baseline="0" dirty="0"/>
              <a:t> examples.</a:t>
            </a:r>
            <a:endParaRPr lang="en-US" dirty="0"/>
          </a:p>
        </p:txBody>
      </p:sp>
      <p:sp>
        <p:nvSpPr>
          <p:cNvPr id="4" name="Foliennummernplatzhalter 3"/>
          <p:cNvSpPr>
            <a:spLocks noGrp="1"/>
          </p:cNvSpPr>
          <p:nvPr>
            <p:ph type="sldNum" idx="10"/>
          </p:nvPr>
        </p:nvSpPr>
        <p:spPr/>
        <p:txBody>
          <a:bodyPr/>
          <a:lstStyle/>
          <a:p>
            <a:fld id="{435C61E7-F846-4F9C-9765-427254192B6E}" type="slidenum">
              <a:rPr lang="de-AT" smtClean="0"/>
              <a:pPr/>
              <a:t>23</a:t>
            </a:fld>
            <a:endParaRPr lang="de-AT"/>
          </a:p>
        </p:txBody>
      </p:sp>
    </p:spTree>
    <p:extLst>
      <p:ext uri="{BB962C8B-B14F-4D97-AF65-F5344CB8AC3E}">
        <p14:creationId xmlns:p14="http://schemas.microsoft.com/office/powerpoint/2010/main" val="3276907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a:t>This</a:t>
            </a:r>
            <a:r>
              <a:rPr lang="en-GB" baseline="0" dirty="0"/>
              <a:t> is a perfect example. The Water level cure fits quite exactly together with the velocity curve and the discharge curve.  NEXT page the curve is much bigger</a:t>
            </a:r>
          </a:p>
          <a:p>
            <a:endParaRPr lang="en-US" dirty="0"/>
          </a:p>
        </p:txBody>
      </p:sp>
      <p:sp>
        <p:nvSpPr>
          <p:cNvPr id="4" name="Foliennummernplatzhalter 3"/>
          <p:cNvSpPr>
            <a:spLocks noGrp="1"/>
          </p:cNvSpPr>
          <p:nvPr>
            <p:ph type="sldNum" idx="10"/>
          </p:nvPr>
        </p:nvSpPr>
        <p:spPr/>
        <p:txBody>
          <a:bodyPr/>
          <a:lstStyle/>
          <a:p>
            <a:fld id="{435C61E7-F846-4F9C-9765-427254192B6E}" type="slidenum">
              <a:rPr lang="de-AT" smtClean="0"/>
              <a:pPr/>
              <a:t>25</a:t>
            </a:fld>
            <a:endParaRPr lang="de-AT"/>
          </a:p>
        </p:txBody>
      </p:sp>
    </p:spTree>
    <p:extLst>
      <p:ext uri="{BB962C8B-B14F-4D97-AF65-F5344CB8AC3E}">
        <p14:creationId xmlns:p14="http://schemas.microsoft.com/office/powerpoint/2010/main" val="20704045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a:t>You can see very fast increase of water level and velocity. </a:t>
            </a:r>
            <a:endParaRPr lang="en-US" dirty="0"/>
          </a:p>
        </p:txBody>
      </p:sp>
      <p:sp>
        <p:nvSpPr>
          <p:cNvPr id="4" name="Foliennummernplatzhalter 3"/>
          <p:cNvSpPr>
            <a:spLocks noGrp="1"/>
          </p:cNvSpPr>
          <p:nvPr>
            <p:ph type="sldNum" idx="10"/>
          </p:nvPr>
        </p:nvSpPr>
        <p:spPr/>
        <p:txBody>
          <a:bodyPr/>
          <a:lstStyle/>
          <a:p>
            <a:fld id="{435C61E7-F846-4F9C-9765-427254192B6E}" type="slidenum">
              <a:rPr lang="de-AT" smtClean="0"/>
              <a:pPr/>
              <a:t>26</a:t>
            </a:fld>
            <a:endParaRPr lang="de-AT"/>
          </a:p>
        </p:txBody>
      </p:sp>
    </p:spTree>
    <p:extLst>
      <p:ext uri="{BB962C8B-B14F-4D97-AF65-F5344CB8AC3E}">
        <p14:creationId xmlns:p14="http://schemas.microsoft.com/office/powerpoint/2010/main" val="25737139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a:t>The Top is a</a:t>
            </a:r>
            <a:r>
              <a:rPr lang="en-GB" baseline="0" dirty="0"/>
              <a:t> </a:t>
            </a:r>
            <a:r>
              <a:rPr lang="en-GB" b="1" baseline="0" dirty="0"/>
              <a:t>perfect</a:t>
            </a:r>
            <a:r>
              <a:rPr lang="en-GB" baseline="0" dirty="0"/>
              <a:t> example of a </a:t>
            </a:r>
            <a:r>
              <a:rPr lang="en-GB" b="1" baseline="0" dirty="0"/>
              <a:t>rating curve </a:t>
            </a:r>
            <a:r>
              <a:rPr lang="en-GB" baseline="0" dirty="0"/>
              <a:t>in relation between </a:t>
            </a:r>
            <a:r>
              <a:rPr lang="en-GB" b="1" baseline="0" dirty="0"/>
              <a:t>level and discharge</a:t>
            </a:r>
            <a:r>
              <a:rPr lang="en-GB" baseline="0" dirty="0"/>
              <a:t>. The cure is very narrow and you see the repeatability of the measurement. </a:t>
            </a:r>
          </a:p>
          <a:p>
            <a:endParaRPr lang="en-GB" baseline="0" dirty="0"/>
          </a:p>
          <a:p>
            <a:r>
              <a:rPr lang="en-GB" baseline="0" dirty="0"/>
              <a:t>In the Bottom right corner is a rating curve in relation between </a:t>
            </a:r>
            <a:r>
              <a:rPr lang="en-GB" b="1" baseline="0" dirty="0"/>
              <a:t>level and velocity</a:t>
            </a:r>
            <a:r>
              <a:rPr lang="en-GB" baseline="0" dirty="0"/>
              <a:t>  you see small arms going out of the curve. This are dynamic effect in the water, like hysteresis. </a:t>
            </a:r>
            <a:endParaRPr lang="en-US" dirty="0"/>
          </a:p>
        </p:txBody>
      </p:sp>
      <p:sp>
        <p:nvSpPr>
          <p:cNvPr id="4" name="Foliennummernplatzhalter 3"/>
          <p:cNvSpPr>
            <a:spLocks noGrp="1"/>
          </p:cNvSpPr>
          <p:nvPr>
            <p:ph type="sldNum" idx="10"/>
          </p:nvPr>
        </p:nvSpPr>
        <p:spPr/>
        <p:txBody>
          <a:bodyPr/>
          <a:lstStyle/>
          <a:p>
            <a:fld id="{435C61E7-F846-4F9C-9765-427254192B6E}" type="slidenum">
              <a:rPr lang="de-AT" smtClean="0"/>
              <a:pPr/>
              <a:t>27</a:t>
            </a:fld>
            <a:endParaRPr lang="de-AT"/>
          </a:p>
        </p:txBody>
      </p:sp>
    </p:spTree>
    <p:extLst>
      <p:ext uri="{BB962C8B-B14F-4D97-AF65-F5344CB8AC3E}">
        <p14:creationId xmlns:p14="http://schemas.microsoft.com/office/powerpoint/2010/main" val="20918178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a:t>What</a:t>
            </a:r>
            <a:r>
              <a:rPr lang="en-GB" baseline="0" dirty="0"/>
              <a:t> is the Hysteresis effect ?          It is a hydraulic phenomenon. When the </a:t>
            </a:r>
            <a:r>
              <a:rPr lang="en-GB" b="1" baseline="0" dirty="0"/>
              <a:t>water level is increasing </a:t>
            </a:r>
            <a:r>
              <a:rPr lang="en-GB" baseline="0" dirty="0"/>
              <a:t>the flow velocity is </a:t>
            </a:r>
            <a:r>
              <a:rPr lang="en-GB" b="1" baseline="0" dirty="0"/>
              <a:t>faster</a:t>
            </a:r>
            <a:r>
              <a:rPr lang="en-GB" baseline="0" dirty="0"/>
              <a:t> when the </a:t>
            </a:r>
            <a:r>
              <a:rPr lang="en-GB" u="sng" baseline="0" dirty="0"/>
              <a:t>water level is decreasing </a:t>
            </a:r>
            <a:r>
              <a:rPr lang="en-GB" baseline="0" dirty="0"/>
              <a:t>the flow velocity is </a:t>
            </a:r>
            <a:r>
              <a:rPr lang="en-GB" u="sng" baseline="0" dirty="0">
                <a:solidFill>
                  <a:srgbClr val="FF0000"/>
                </a:solidFill>
              </a:rPr>
              <a:t>slower</a:t>
            </a:r>
            <a:r>
              <a:rPr lang="en-GB" baseline="0" dirty="0"/>
              <a:t>.  That means at the </a:t>
            </a:r>
            <a:r>
              <a:rPr lang="en-GB" sz="1600" b="1" baseline="0" dirty="0"/>
              <a:t>same Water level </a:t>
            </a:r>
            <a:r>
              <a:rPr lang="en-GB" baseline="0" dirty="0"/>
              <a:t>you can have 2 </a:t>
            </a:r>
            <a:r>
              <a:rPr lang="en-GB" b="1" baseline="0" dirty="0"/>
              <a:t>different velocity's</a:t>
            </a:r>
            <a:r>
              <a:rPr lang="en-GB" baseline="0" dirty="0"/>
              <a:t>. This you never find out if you only measure from time to time. But  because the RQ-30 is stationary he will also monitor this kind of events.</a:t>
            </a:r>
            <a:endParaRPr lang="en-US" dirty="0"/>
          </a:p>
        </p:txBody>
      </p:sp>
      <p:sp>
        <p:nvSpPr>
          <p:cNvPr id="4" name="Foliennummernplatzhalter 3"/>
          <p:cNvSpPr>
            <a:spLocks noGrp="1"/>
          </p:cNvSpPr>
          <p:nvPr>
            <p:ph type="sldNum" idx="10"/>
          </p:nvPr>
        </p:nvSpPr>
        <p:spPr/>
        <p:txBody>
          <a:bodyPr/>
          <a:lstStyle/>
          <a:p>
            <a:fld id="{435C61E7-F846-4F9C-9765-427254192B6E}" type="slidenum">
              <a:rPr lang="de-AT" smtClean="0"/>
              <a:pPr/>
              <a:t>28</a:t>
            </a:fld>
            <a:endParaRPr lang="de-AT"/>
          </a:p>
        </p:txBody>
      </p:sp>
    </p:spTree>
    <p:extLst>
      <p:ext uri="{BB962C8B-B14F-4D97-AF65-F5344CB8AC3E}">
        <p14:creationId xmlns:p14="http://schemas.microsoft.com/office/powerpoint/2010/main" val="16088738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a:t>What</a:t>
            </a:r>
            <a:r>
              <a:rPr lang="en-GB" baseline="0" dirty="0"/>
              <a:t> is the Hysteresis effect ?          It is a hydraulic phenomenon. When the </a:t>
            </a:r>
            <a:r>
              <a:rPr lang="en-GB" b="1" baseline="0" dirty="0"/>
              <a:t>water level is increasing </a:t>
            </a:r>
            <a:r>
              <a:rPr lang="en-GB" baseline="0" dirty="0"/>
              <a:t>the flow velocity is </a:t>
            </a:r>
            <a:r>
              <a:rPr lang="en-GB" b="1" baseline="0" dirty="0"/>
              <a:t>faster</a:t>
            </a:r>
            <a:r>
              <a:rPr lang="en-GB" baseline="0" dirty="0"/>
              <a:t> when the </a:t>
            </a:r>
            <a:r>
              <a:rPr lang="en-GB" u="sng" baseline="0" dirty="0"/>
              <a:t>water level is decreasing </a:t>
            </a:r>
            <a:r>
              <a:rPr lang="en-GB" baseline="0" dirty="0"/>
              <a:t>the flow velocity is </a:t>
            </a:r>
            <a:r>
              <a:rPr lang="en-GB" u="sng" baseline="0" dirty="0">
                <a:solidFill>
                  <a:srgbClr val="FF0000"/>
                </a:solidFill>
              </a:rPr>
              <a:t>slower</a:t>
            </a:r>
            <a:r>
              <a:rPr lang="en-GB" baseline="0" dirty="0"/>
              <a:t>.  That means at the </a:t>
            </a:r>
            <a:r>
              <a:rPr lang="en-GB" sz="1700" b="1" dirty="0"/>
              <a:t>same Water level </a:t>
            </a:r>
            <a:r>
              <a:rPr lang="en-GB" baseline="0" dirty="0"/>
              <a:t>you can have 2 </a:t>
            </a:r>
            <a:r>
              <a:rPr lang="en-GB" b="1" baseline="0" dirty="0"/>
              <a:t>different velocity's</a:t>
            </a:r>
            <a:r>
              <a:rPr lang="en-GB" baseline="0" dirty="0"/>
              <a:t>. This you never find out if you only measure from time to time. But  because the SQ is stationary he will also monitor this kind of events.</a:t>
            </a:r>
            <a:endParaRPr lang="en-US" dirty="0"/>
          </a:p>
        </p:txBody>
      </p:sp>
      <p:sp>
        <p:nvSpPr>
          <p:cNvPr id="4" name="Foliennummernplatzhalter 3"/>
          <p:cNvSpPr>
            <a:spLocks noGrp="1"/>
          </p:cNvSpPr>
          <p:nvPr>
            <p:ph type="sldNum" idx="10"/>
          </p:nvPr>
        </p:nvSpPr>
        <p:spPr/>
        <p:txBody>
          <a:bodyPr/>
          <a:lstStyle/>
          <a:p>
            <a:fld id="{435C61E7-F846-4F9C-9765-427254192B6E}" type="slidenum">
              <a:rPr lang="de-AT" smtClean="0"/>
              <a:pPr/>
              <a:t>29</a:t>
            </a:fld>
            <a:endParaRPr lang="de-AT"/>
          </a:p>
        </p:txBody>
      </p:sp>
    </p:spTree>
    <p:extLst>
      <p:ext uri="{BB962C8B-B14F-4D97-AF65-F5344CB8AC3E}">
        <p14:creationId xmlns:p14="http://schemas.microsoft.com/office/powerpoint/2010/main" val="29195900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a:t>The rating curve</a:t>
            </a:r>
            <a:r>
              <a:rPr lang="en-GB" b="1" dirty="0"/>
              <a:t> not</a:t>
            </a:r>
            <a:r>
              <a:rPr lang="en-GB" b="1" baseline="0" dirty="0"/>
              <a:t> </a:t>
            </a:r>
            <a:r>
              <a:rPr lang="en-GB" baseline="0" dirty="0"/>
              <a:t>looks like </a:t>
            </a:r>
            <a:r>
              <a:rPr lang="en-GB" b="1" baseline="0" dirty="0"/>
              <a:t>line</a:t>
            </a:r>
            <a:r>
              <a:rPr lang="en-GB" baseline="0" dirty="0"/>
              <a:t> any more. At rivers like this a </a:t>
            </a:r>
            <a:r>
              <a:rPr lang="en-GB" b="1" baseline="0" dirty="0"/>
              <a:t>stationary discharge measurement </a:t>
            </a:r>
            <a:r>
              <a:rPr lang="en-GB" baseline="0" dirty="0"/>
              <a:t>is </a:t>
            </a:r>
            <a:r>
              <a:rPr lang="en-GB" b="1" baseline="0" dirty="0"/>
              <a:t>needed</a:t>
            </a:r>
            <a:r>
              <a:rPr lang="en-GB" baseline="0" dirty="0"/>
              <a:t> to know the exact discharge over a long time period.</a:t>
            </a:r>
          </a:p>
          <a:p>
            <a:r>
              <a:rPr lang="en-GB" baseline="0" dirty="0"/>
              <a:t>At rivers with hysteresis effect you can measure the discharge with the ACDP boat a 2 different time with the same level and you will get 2 different discharges.</a:t>
            </a:r>
            <a:endParaRPr lang="en-US" dirty="0"/>
          </a:p>
        </p:txBody>
      </p:sp>
      <p:sp>
        <p:nvSpPr>
          <p:cNvPr id="4" name="Foliennummernplatzhalter 3"/>
          <p:cNvSpPr>
            <a:spLocks noGrp="1"/>
          </p:cNvSpPr>
          <p:nvPr>
            <p:ph type="sldNum" idx="10"/>
          </p:nvPr>
        </p:nvSpPr>
        <p:spPr/>
        <p:txBody>
          <a:bodyPr/>
          <a:lstStyle/>
          <a:p>
            <a:fld id="{435C61E7-F846-4F9C-9765-427254192B6E}" type="slidenum">
              <a:rPr lang="de-AT" smtClean="0"/>
              <a:pPr/>
              <a:t>30</a:t>
            </a:fld>
            <a:endParaRPr lang="de-AT"/>
          </a:p>
        </p:txBody>
      </p:sp>
    </p:spTree>
    <p:extLst>
      <p:ext uri="{BB962C8B-B14F-4D97-AF65-F5344CB8AC3E}">
        <p14:creationId xmlns:p14="http://schemas.microsoft.com/office/powerpoint/2010/main" val="28816611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b="1" dirty="0"/>
              <a:t>After</a:t>
            </a:r>
            <a:r>
              <a:rPr lang="en-GB" dirty="0"/>
              <a:t> the </a:t>
            </a:r>
            <a:r>
              <a:rPr lang="en-GB" b="1" dirty="0"/>
              <a:t>flood</a:t>
            </a:r>
            <a:r>
              <a:rPr lang="en-GB" dirty="0"/>
              <a:t> the </a:t>
            </a:r>
            <a:r>
              <a:rPr lang="en-GB" b="1" dirty="0"/>
              <a:t>relation</a:t>
            </a:r>
            <a:r>
              <a:rPr lang="en-GB" dirty="0"/>
              <a:t> between </a:t>
            </a:r>
            <a:r>
              <a:rPr lang="en-GB" b="1" dirty="0"/>
              <a:t>Discharge and level </a:t>
            </a:r>
            <a:r>
              <a:rPr lang="en-GB" dirty="0"/>
              <a:t>has </a:t>
            </a:r>
            <a:r>
              <a:rPr lang="en-GB" b="1" dirty="0"/>
              <a:t>changed</a:t>
            </a:r>
            <a:r>
              <a:rPr lang="en-GB" dirty="0"/>
              <a:t>. This is a indication that the river bed</a:t>
            </a:r>
            <a:r>
              <a:rPr lang="en-GB" baseline="0" dirty="0"/>
              <a:t> has changed. If the river is only monitored with a level sensor you will not find out that the river bed has changed.</a:t>
            </a:r>
            <a:endParaRPr lang="en-US" dirty="0"/>
          </a:p>
        </p:txBody>
      </p:sp>
      <p:sp>
        <p:nvSpPr>
          <p:cNvPr id="4" name="Foliennummernplatzhalter 3"/>
          <p:cNvSpPr>
            <a:spLocks noGrp="1"/>
          </p:cNvSpPr>
          <p:nvPr>
            <p:ph type="sldNum" idx="10"/>
          </p:nvPr>
        </p:nvSpPr>
        <p:spPr/>
        <p:txBody>
          <a:bodyPr/>
          <a:lstStyle/>
          <a:p>
            <a:fld id="{435C61E7-F846-4F9C-9765-427254192B6E}" type="slidenum">
              <a:rPr lang="de-AT" smtClean="0"/>
              <a:pPr/>
              <a:t>32</a:t>
            </a:fld>
            <a:endParaRPr lang="de-AT"/>
          </a:p>
        </p:txBody>
      </p:sp>
    </p:spTree>
    <p:extLst>
      <p:ext uri="{BB962C8B-B14F-4D97-AF65-F5344CB8AC3E}">
        <p14:creationId xmlns:p14="http://schemas.microsoft.com/office/powerpoint/2010/main" val="38897480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10"/>
          </p:nvPr>
        </p:nvSpPr>
        <p:spPr/>
        <p:txBody>
          <a:bodyPr/>
          <a:lstStyle/>
          <a:p>
            <a:fld id="{3BECE861-3C1F-43B6-A44D-EAC01199B0A2}" type="slidenum">
              <a:rPr lang="en-GB" smtClean="0"/>
              <a:t>3</a:t>
            </a:fld>
            <a:endParaRPr lang="en-GB"/>
          </a:p>
        </p:txBody>
      </p:sp>
    </p:spTree>
    <p:extLst>
      <p:ext uri="{BB962C8B-B14F-4D97-AF65-F5344CB8AC3E}">
        <p14:creationId xmlns:p14="http://schemas.microsoft.com/office/powerpoint/2010/main" val="42911635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a:t>What is</a:t>
            </a:r>
            <a:r>
              <a:rPr lang="en-GB" baseline="0" dirty="0"/>
              <a:t> supercritical flow ?  Supercritical flow is when the Velocity increases but the water level stay the same.  This happen most likely when the water drop over a ledge.</a:t>
            </a:r>
            <a:endParaRPr lang="en-US" dirty="0"/>
          </a:p>
        </p:txBody>
      </p:sp>
      <p:sp>
        <p:nvSpPr>
          <p:cNvPr id="4" name="Foliennummernplatzhalter 3"/>
          <p:cNvSpPr>
            <a:spLocks noGrp="1"/>
          </p:cNvSpPr>
          <p:nvPr>
            <p:ph type="sldNum" idx="10"/>
          </p:nvPr>
        </p:nvSpPr>
        <p:spPr/>
        <p:txBody>
          <a:bodyPr/>
          <a:lstStyle/>
          <a:p>
            <a:fld id="{435C61E7-F846-4F9C-9765-427254192B6E}" type="slidenum">
              <a:rPr lang="de-AT" smtClean="0"/>
              <a:pPr/>
              <a:t>33</a:t>
            </a:fld>
            <a:endParaRPr lang="de-AT"/>
          </a:p>
        </p:txBody>
      </p:sp>
    </p:spTree>
    <p:extLst>
      <p:ext uri="{BB962C8B-B14F-4D97-AF65-F5344CB8AC3E}">
        <p14:creationId xmlns:p14="http://schemas.microsoft.com/office/powerpoint/2010/main" val="17079059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a:t>What is</a:t>
            </a:r>
            <a:r>
              <a:rPr lang="en-GB" baseline="0" dirty="0"/>
              <a:t> supercritical flow ?  Supercritical flow is when the Velocity increases but the water level stay the same.  This happen most likely when the water drop over a ledge.</a:t>
            </a:r>
            <a:endParaRPr lang="en-US" dirty="0"/>
          </a:p>
        </p:txBody>
      </p:sp>
      <p:sp>
        <p:nvSpPr>
          <p:cNvPr id="4" name="Foliennummernplatzhalter 3"/>
          <p:cNvSpPr>
            <a:spLocks noGrp="1"/>
          </p:cNvSpPr>
          <p:nvPr>
            <p:ph type="sldNum" idx="10"/>
          </p:nvPr>
        </p:nvSpPr>
        <p:spPr/>
        <p:txBody>
          <a:bodyPr/>
          <a:lstStyle/>
          <a:p>
            <a:fld id="{435C61E7-F846-4F9C-9765-427254192B6E}" type="slidenum">
              <a:rPr lang="de-AT" smtClean="0"/>
              <a:pPr/>
              <a:t>34</a:t>
            </a:fld>
            <a:endParaRPr lang="de-AT"/>
          </a:p>
        </p:txBody>
      </p:sp>
    </p:spTree>
    <p:extLst>
      <p:ext uri="{BB962C8B-B14F-4D97-AF65-F5344CB8AC3E}">
        <p14:creationId xmlns:p14="http://schemas.microsoft.com/office/powerpoint/2010/main" val="11735438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a:t>You can see very nice how the</a:t>
            </a:r>
            <a:r>
              <a:rPr lang="en-GB" baseline="0" dirty="0"/>
              <a:t> velocity getting positive and negative</a:t>
            </a:r>
            <a:endParaRPr lang="en-US" dirty="0"/>
          </a:p>
        </p:txBody>
      </p:sp>
      <p:sp>
        <p:nvSpPr>
          <p:cNvPr id="4" name="Foliennummernplatzhalter 3"/>
          <p:cNvSpPr>
            <a:spLocks noGrp="1"/>
          </p:cNvSpPr>
          <p:nvPr>
            <p:ph type="sldNum" idx="10"/>
          </p:nvPr>
        </p:nvSpPr>
        <p:spPr/>
        <p:txBody>
          <a:bodyPr/>
          <a:lstStyle/>
          <a:p>
            <a:fld id="{435C61E7-F846-4F9C-9765-427254192B6E}" type="slidenum">
              <a:rPr lang="de-AT" smtClean="0"/>
              <a:pPr/>
              <a:t>37</a:t>
            </a:fld>
            <a:endParaRPr lang="de-AT"/>
          </a:p>
        </p:txBody>
      </p:sp>
    </p:spTree>
    <p:extLst>
      <p:ext uri="{BB962C8B-B14F-4D97-AF65-F5344CB8AC3E}">
        <p14:creationId xmlns:p14="http://schemas.microsoft.com/office/powerpoint/2010/main" val="26672776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a:t>You can see very nice how the</a:t>
            </a:r>
            <a:r>
              <a:rPr lang="en-GB" baseline="0" dirty="0"/>
              <a:t> velocity getting positive and negative</a:t>
            </a:r>
            <a:endParaRPr lang="en-US" dirty="0"/>
          </a:p>
        </p:txBody>
      </p:sp>
      <p:sp>
        <p:nvSpPr>
          <p:cNvPr id="4" name="Foliennummernplatzhalter 3"/>
          <p:cNvSpPr>
            <a:spLocks noGrp="1"/>
          </p:cNvSpPr>
          <p:nvPr>
            <p:ph type="sldNum" idx="10"/>
          </p:nvPr>
        </p:nvSpPr>
        <p:spPr/>
        <p:txBody>
          <a:bodyPr/>
          <a:lstStyle/>
          <a:p>
            <a:fld id="{435C61E7-F846-4F9C-9765-427254192B6E}" type="slidenum">
              <a:rPr lang="de-AT" smtClean="0"/>
              <a:pPr/>
              <a:t>38</a:t>
            </a:fld>
            <a:endParaRPr lang="de-AT"/>
          </a:p>
        </p:txBody>
      </p:sp>
    </p:spTree>
    <p:extLst>
      <p:ext uri="{BB962C8B-B14F-4D97-AF65-F5344CB8AC3E}">
        <p14:creationId xmlns:p14="http://schemas.microsoft.com/office/powerpoint/2010/main" val="3247001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10"/>
          </p:nvPr>
        </p:nvSpPr>
        <p:spPr/>
        <p:txBody>
          <a:bodyPr/>
          <a:lstStyle/>
          <a:p>
            <a:fld id="{3BECE861-3C1F-43B6-A44D-EAC01199B0A2}" type="slidenum">
              <a:rPr lang="en-GB" smtClean="0"/>
              <a:t>39</a:t>
            </a:fld>
            <a:endParaRPr lang="en-GB"/>
          </a:p>
        </p:txBody>
      </p:sp>
    </p:spTree>
    <p:extLst>
      <p:ext uri="{BB962C8B-B14F-4D97-AF65-F5344CB8AC3E}">
        <p14:creationId xmlns:p14="http://schemas.microsoft.com/office/powerpoint/2010/main" val="11917026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a:t>The Cross section will be separated in parts and the discharge is calculated for each part separately</a:t>
            </a:r>
            <a:r>
              <a:rPr lang="en-GB" baseline="0" dirty="0"/>
              <a:t> a</a:t>
            </a:r>
            <a:r>
              <a:rPr lang="en-GB" dirty="0"/>
              <a:t>nd</a:t>
            </a:r>
            <a:r>
              <a:rPr lang="en-GB" baseline="0" dirty="0"/>
              <a:t> later added together in the Master unit.</a:t>
            </a:r>
            <a:endParaRPr lang="en-US" dirty="0"/>
          </a:p>
        </p:txBody>
      </p:sp>
      <p:sp>
        <p:nvSpPr>
          <p:cNvPr id="4" name="Foliennummernplatzhalter 3"/>
          <p:cNvSpPr>
            <a:spLocks noGrp="1"/>
          </p:cNvSpPr>
          <p:nvPr>
            <p:ph type="sldNum" idx="10"/>
          </p:nvPr>
        </p:nvSpPr>
        <p:spPr/>
        <p:txBody>
          <a:bodyPr/>
          <a:lstStyle/>
          <a:p>
            <a:fld id="{435C61E7-F846-4F9C-9765-427254192B6E}" type="slidenum">
              <a:rPr lang="de-AT" smtClean="0"/>
              <a:pPr/>
              <a:t>48</a:t>
            </a:fld>
            <a:endParaRPr lang="de-AT"/>
          </a:p>
        </p:txBody>
      </p:sp>
    </p:spTree>
    <p:extLst>
      <p:ext uri="{BB962C8B-B14F-4D97-AF65-F5344CB8AC3E}">
        <p14:creationId xmlns:p14="http://schemas.microsoft.com/office/powerpoint/2010/main" val="11664636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eaLnBrk="1" hangingPunct="1">
              <a:buClr>
                <a:srgbClr val="068D8D"/>
              </a:buClr>
              <a:buSzPct val="150000"/>
              <a:buFont typeface="Arial" panose="020B0604020202020204" pitchFamily="34" charset="0"/>
              <a:buChar char="»"/>
            </a:pPr>
            <a:r>
              <a:rPr lang="en-US" altLang="de-DE" dirty="0"/>
              <a:t>River width about 240m</a:t>
            </a:r>
          </a:p>
          <a:p>
            <a:pPr eaLnBrk="1" hangingPunct="1">
              <a:buClr>
                <a:srgbClr val="068D8D"/>
              </a:buClr>
              <a:buSzPct val="150000"/>
              <a:buFont typeface="Arial" panose="020B0604020202020204" pitchFamily="34" charset="0"/>
              <a:buChar char="»"/>
            </a:pPr>
            <a:r>
              <a:rPr lang="en-US" altLang="de-DE" dirty="0"/>
              <a:t>complex hydraulic situation:</a:t>
            </a:r>
          </a:p>
          <a:p>
            <a:pPr eaLnBrk="1" hangingPunct="1">
              <a:buClr>
                <a:srgbClr val="068D8D"/>
              </a:buClr>
              <a:buSzPct val="150000"/>
              <a:buFontTx/>
              <a:buNone/>
            </a:pPr>
            <a:r>
              <a:rPr lang="en-US" altLang="de-DE" dirty="0"/>
              <a:t>	Bridge pillar, curve, inflow of an additional river</a:t>
            </a:r>
          </a:p>
          <a:p>
            <a:pPr eaLnBrk="1" hangingPunct="1">
              <a:buClr>
                <a:srgbClr val="068D8D"/>
              </a:buClr>
              <a:buSzPct val="150000"/>
              <a:buFont typeface="Arial" panose="020B0604020202020204" pitchFamily="34" charset="0"/>
              <a:buChar char="»"/>
            </a:pPr>
            <a:r>
              <a:rPr lang="en-US" altLang="de-DE" dirty="0"/>
              <a:t>Measurement with 2 RQ-30 systems and calculation of the complete discharge</a:t>
            </a:r>
          </a:p>
          <a:p>
            <a:pPr eaLnBrk="1" hangingPunct="1">
              <a:buClr>
                <a:srgbClr val="068D8D"/>
              </a:buClr>
              <a:buSzPct val="150000"/>
              <a:buFont typeface="Arial" panose="020B0604020202020204" pitchFamily="34" charset="0"/>
              <a:buChar char="»"/>
            </a:pPr>
            <a:r>
              <a:rPr lang="en-US" altLang="de-DE" dirty="0"/>
              <a:t>Installation am bridge railing</a:t>
            </a:r>
          </a:p>
          <a:p>
            <a:pPr eaLnBrk="1" hangingPunct="1">
              <a:buClr>
                <a:srgbClr val="068D8D"/>
              </a:buClr>
              <a:buSzPct val="150000"/>
              <a:buFont typeface="Arial" panose="020B0604020202020204" pitchFamily="34" charset="0"/>
              <a:buChar char="»"/>
            </a:pPr>
            <a:r>
              <a:rPr lang="en-US" altLang="de-DE" dirty="0"/>
              <a:t>Power supply by solar panel and data transfer per radio</a:t>
            </a:r>
          </a:p>
          <a:p>
            <a:endParaRPr lang="de-DE" dirty="0"/>
          </a:p>
        </p:txBody>
      </p:sp>
      <p:sp>
        <p:nvSpPr>
          <p:cNvPr id="4" name="Foliennummernplatzhalter 3"/>
          <p:cNvSpPr>
            <a:spLocks noGrp="1"/>
          </p:cNvSpPr>
          <p:nvPr>
            <p:ph type="sldNum" idx="10"/>
          </p:nvPr>
        </p:nvSpPr>
        <p:spPr/>
        <p:txBody>
          <a:bodyPr/>
          <a:lstStyle/>
          <a:p>
            <a:fld id="{435C61E7-F846-4F9C-9765-427254192B6E}" type="slidenum">
              <a:rPr lang="de-AT" smtClean="0"/>
              <a:pPr/>
              <a:t>50</a:t>
            </a:fld>
            <a:endParaRPr lang="de-AT"/>
          </a:p>
        </p:txBody>
      </p:sp>
    </p:spTree>
    <p:extLst>
      <p:ext uri="{BB962C8B-B14F-4D97-AF65-F5344CB8AC3E}">
        <p14:creationId xmlns:p14="http://schemas.microsoft.com/office/powerpoint/2010/main" val="24589564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eaLnBrk="1" hangingPunct="1">
              <a:buClr>
                <a:srgbClr val="068D8D"/>
              </a:buClr>
              <a:buSzPct val="150000"/>
              <a:buFont typeface="Arial" panose="020B0604020202020204" pitchFamily="34" charset="0"/>
              <a:buChar char="»"/>
            </a:pPr>
            <a:r>
              <a:rPr lang="en-US" altLang="de-DE" dirty="0"/>
              <a:t>River:  Tainan, Taiwan</a:t>
            </a:r>
          </a:p>
          <a:p>
            <a:pPr lvl="1" eaLnBrk="1" hangingPunct="1">
              <a:buClr>
                <a:srgbClr val="068D8D"/>
              </a:buClr>
              <a:buSzPct val="150000"/>
              <a:buFont typeface="Arial" panose="020B0604020202020204" pitchFamily="34" charset="0"/>
              <a:buChar char="»"/>
            </a:pPr>
            <a:r>
              <a:rPr lang="en-US" altLang="de-DE" dirty="0"/>
              <a:t>Low water ~20 m</a:t>
            </a:r>
          </a:p>
          <a:p>
            <a:pPr lvl="1" eaLnBrk="1" hangingPunct="1">
              <a:buClr>
                <a:srgbClr val="068D8D"/>
              </a:buClr>
              <a:buSzPct val="150000"/>
              <a:buFont typeface="Arial" panose="020B0604020202020204" pitchFamily="34" charset="0"/>
              <a:buChar char="»"/>
            </a:pPr>
            <a:r>
              <a:rPr lang="en-US" altLang="de-DE" dirty="0"/>
              <a:t>High water ~600 m</a:t>
            </a:r>
          </a:p>
          <a:p>
            <a:pPr eaLnBrk="1" hangingPunct="1">
              <a:buClr>
                <a:srgbClr val="068D8D"/>
              </a:buClr>
              <a:buSzPct val="150000"/>
              <a:buFont typeface="Arial" panose="020B0604020202020204" pitchFamily="34" charset="0"/>
              <a:buChar char="»"/>
            </a:pPr>
            <a:r>
              <a:rPr lang="en-US" altLang="de-DE" dirty="0"/>
              <a:t>Complex hydraulic Situation:</a:t>
            </a:r>
          </a:p>
          <a:p>
            <a:pPr lvl="1" eaLnBrk="1" hangingPunct="1">
              <a:buClr>
                <a:srgbClr val="068D8D"/>
              </a:buClr>
              <a:buSzPct val="150000"/>
              <a:buFont typeface="Arial" panose="020B0604020202020204" pitchFamily="34" charset="0"/>
              <a:buChar char="»"/>
            </a:pPr>
            <a:r>
              <a:rPr lang="en-US" altLang="de-DE" dirty="0"/>
              <a:t>Curve upstream</a:t>
            </a:r>
          </a:p>
          <a:p>
            <a:pPr lvl="1" eaLnBrk="1" hangingPunct="1">
              <a:buClr>
                <a:srgbClr val="068D8D"/>
              </a:buClr>
              <a:buSzPct val="150000"/>
              <a:buFont typeface="Arial" panose="020B0604020202020204" pitchFamily="34" charset="0"/>
              <a:buChar char="»"/>
            </a:pPr>
            <a:r>
              <a:rPr lang="en-US" altLang="de-DE" dirty="0"/>
              <a:t>Usually dry river bed</a:t>
            </a:r>
          </a:p>
          <a:p>
            <a:pPr lvl="1" eaLnBrk="1" hangingPunct="1">
              <a:buClr>
                <a:srgbClr val="068D8D"/>
              </a:buClr>
              <a:buSzPct val="150000"/>
              <a:buFont typeface="Arial" panose="020B0604020202020204" pitchFamily="34" charset="0"/>
              <a:buChar char="»"/>
            </a:pPr>
            <a:r>
              <a:rPr lang="en-US" altLang="de-DE" dirty="0"/>
              <a:t>During tropical storms</a:t>
            </a:r>
          </a:p>
          <a:p>
            <a:pPr lvl="1" eaLnBrk="1" hangingPunct="1">
              <a:buClr>
                <a:srgbClr val="068D8D"/>
              </a:buClr>
              <a:buSzPct val="150000"/>
              <a:buFont typeface="Arial" panose="020B0604020202020204" pitchFamily="34" charset="0"/>
              <a:buChar char="»"/>
            </a:pPr>
            <a:r>
              <a:rPr lang="en-US" altLang="de-DE" dirty="0"/>
              <a:t>Changes of the water level of 15 m in some hours</a:t>
            </a:r>
          </a:p>
          <a:p>
            <a:pPr eaLnBrk="1" hangingPunct="1">
              <a:buClr>
                <a:srgbClr val="068D8D"/>
              </a:buClr>
              <a:buSzPct val="150000"/>
              <a:buFont typeface="Arial" panose="020B0604020202020204" pitchFamily="34" charset="0"/>
              <a:buChar char="»"/>
            </a:pPr>
            <a:r>
              <a:rPr lang="en-US" altLang="de-DE" dirty="0"/>
              <a:t>Measurement with 2 RQ-30 und 8 RG-30</a:t>
            </a:r>
          </a:p>
          <a:p>
            <a:pPr eaLnBrk="1" hangingPunct="1">
              <a:buClr>
                <a:srgbClr val="068D8D"/>
              </a:buClr>
              <a:buSzPct val="150000"/>
              <a:buFont typeface="Arial" panose="020B0604020202020204" pitchFamily="34" charset="0"/>
              <a:buChar char="»"/>
            </a:pPr>
            <a:r>
              <a:rPr lang="en-US" altLang="de-DE" dirty="0"/>
              <a:t>Power supply with solar panel</a:t>
            </a:r>
          </a:p>
          <a:p>
            <a:endParaRPr lang="de-DE" dirty="0"/>
          </a:p>
        </p:txBody>
      </p:sp>
      <p:sp>
        <p:nvSpPr>
          <p:cNvPr id="4" name="Foliennummernplatzhalter 3"/>
          <p:cNvSpPr>
            <a:spLocks noGrp="1"/>
          </p:cNvSpPr>
          <p:nvPr>
            <p:ph type="sldNum" idx="10"/>
          </p:nvPr>
        </p:nvSpPr>
        <p:spPr/>
        <p:txBody>
          <a:bodyPr/>
          <a:lstStyle/>
          <a:p>
            <a:fld id="{435C61E7-F846-4F9C-9765-427254192B6E}" type="slidenum">
              <a:rPr lang="de-AT" smtClean="0"/>
              <a:pPr/>
              <a:t>53</a:t>
            </a:fld>
            <a:endParaRPr lang="de-AT"/>
          </a:p>
        </p:txBody>
      </p:sp>
    </p:spTree>
    <p:extLst>
      <p:ext uri="{BB962C8B-B14F-4D97-AF65-F5344CB8AC3E}">
        <p14:creationId xmlns:p14="http://schemas.microsoft.com/office/powerpoint/2010/main" val="30097391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3BECE861-3C1F-43B6-A44D-EAC01199B0A2}" type="slidenum">
              <a:rPr lang="en-GB" smtClean="0"/>
              <a:t>66</a:t>
            </a:fld>
            <a:endParaRPr lang="en-GB" dirty="0"/>
          </a:p>
        </p:txBody>
      </p:sp>
    </p:spTree>
    <p:extLst>
      <p:ext uri="{BB962C8B-B14F-4D97-AF65-F5344CB8AC3E}">
        <p14:creationId xmlns:p14="http://schemas.microsoft.com/office/powerpoint/2010/main" val="37893786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BECE861-3C1F-43B6-A44D-EAC01199B0A2}" type="slidenum">
              <a:rPr lang="en-GB" smtClean="0"/>
              <a:t>69</a:t>
            </a:fld>
            <a:endParaRPr lang="en-GB"/>
          </a:p>
        </p:txBody>
      </p:sp>
    </p:spTree>
    <p:extLst>
      <p:ext uri="{BB962C8B-B14F-4D97-AF65-F5344CB8AC3E}">
        <p14:creationId xmlns:p14="http://schemas.microsoft.com/office/powerpoint/2010/main" val="8075363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idx="10"/>
          </p:nvPr>
        </p:nvSpPr>
        <p:spPr/>
        <p:txBody>
          <a:bodyPr/>
          <a:lstStyle/>
          <a:p>
            <a:fld id="{435C61E7-F846-4F9C-9765-427254192B6E}" type="slidenum">
              <a:rPr lang="de-AT" smtClean="0"/>
              <a:pPr/>
              <a:t>5</a:t>
            </a:fld>
            <a:endParaRPr lang="de-AT"/>
          </a:p>
        </p:txBody>
      </p:sp>
    </p:spTree>
    <p:extLst>
      <p:ext uri="{BB962C8B-B14F-4D97-AF65-F5344CB8AC3E}">
        <p14:creationId xmlns:p14="http://schemas.microsoft.com/office/powerpoint/2010/main" val="10741557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BECE861-3C1F-43B6-A44D-EAC01199B0A2}" type="slidenum">
              <a:rPr lang="en-GB" smtClean="0"/>
              <a:t>70</a:t>
            </a:fld>
            <a:endParaRPr lang="en-GB"/>
          </a:p>
        </p:txBody>
      </p:sp>
    </p:spTree>
    <p:extLst>
      <p:ext uri="{BB962C8B-B14F-4D97-AF65-F5344CB8AC3E}">
        <p14:creationId xmlns:p14="http://schemas.microsoft.com/office/powerpoint/2010/main" val="13505600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idx="10"/>
          </p:nvPr>
        </p:nvSpPr>
        <p:spPr/>
        <p:txBody>
          <a:bodyPr/>
          <a:lstStyle/>
          <a:p>
            <a:fld id="{435C61E7-F846-4F9C-9765-427254192B6E}" type="slidenum">
              <a:rPr lang="de-AT" smtClean="0"/>
              <a:pPr/>
              <a:t>77</a:t>
            </a:fld>
            <a:endParaRPr lang="de-AT"/>
          </a:p>
        </p:txBody>
      </p:sp>
    </p:spTree>
    <p:extLst>
      <p:ext uri="{BB962C8B-B14F-4D97-AF65-F5344CB8AC3E}">
        <p14:creationId xmlns:p14="http://schemas.microsoft.com/office/powerpoint/2010/main" val="4137638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idx="10"/>
          </p:nvPr>
        </p:nvSpPr>
        <p:spPr/>
        <p:txBody>
          <a:bodyPr/>
          <a:lstStyle/>
          <a:p>
            <a:fld id="{435C61E7-F846-4F9C-9765-427254192B6E}" type="slidenum">
              <a:rPr lang="de-AT" smtClean="0"/>
              <a:pPr/>
              <a:t>79</a:t>
            </a:fld>
            <a:endParaRPr lang="de-AT"/>
          </a:p>
        </p:txBody>
      </p:sp>
    </p:spTree>
    <p:extLst>
      <p:ext uri="{BB962C8B-B14F-4D97-AF65-F5344CB8AC3E}">
        <p14:creationId xmlns:p14="http://schemas.microsoft.com/office/powerpoint/2010/main" val="29134068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B213E397-F571-40AA-BD1E-3DA43CA0C245}" type="slidenum">
              <a:rPr lang="de-AT"/>
              <a:pPr/>
              <a:t>89</a:t>
            </a:fld>
            <a:endParaRPr lang="de-AT"/>
          </a:p>
        </p:txBody>
      </p:sp>
      <p:sp>
        <p:nvSpPr>
          <p:cNvPr id="22529" name="Text Box 1"/>
          <p:cNvSpPr txBox="1">
            <a:spLocks noChangeArrowheads="1"/>
          </p:cNvSpPr>
          <p:nvPr/>
        </p:nvSpPr>
        <p:spPr bwMode="auto">
          <a:xfrm>
            <a:off x="951553" y="743690"/>
            <a:ext cx="4902170" cy="3724606"/>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8221" tIns="44111" rIns="88221" bIns="44111" anchor="ctr"/>
          <a:lstStyle/>
          <a:p>
            <a:endParaRPr lang="de-DE"/>
          </a:p>
        </p:txBody>
      </p:sp>
      <p:sp>
        <p:nvSpPr>
          <p:cNvPr id="22530" name="Rectangle 2"/>
          <p:cNvSpPr txBox="1">
            <a:spLocks noGrp="1" noChangeArrowheads="1"/>
          </p:cNvSpPr>
          <p:nvPr>
            <p:ph type="body"/>
          </p:nvPr>
        </p:nvSpPr>
        <p:spPr bwMode="auto">
          <a:xfrm>
            <a:off x="907472" y="4714653"/>
            <a:ext cx="4979692" cy="446521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Tree>
    <p:extLst>
      <p:ext uri="{BB962C8B-B14F-4D97-AF65-F5344CB8AC3E}">
        <p14:creationId xmlns:p14="http://schemas.microsoft.com/office/powerpoint/2010/main" val="15977743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idx="10"/>
          </p:nvPr>
        </p:nvSpPr>
        <p:spPr/>
        <p:txBody>
          <a:bodyPr/>
          <a:lstStyle/>
          <a:p>
            <a:fld id="{435C61E7-F846-4F9C-9765-427254192B6E}" type="slidenum">
              <a:rPr lang="de-AT" smtClean="0"/>
              <a:pPr/>
              <a:t>7</a:t>
            </a:fld>
            <a:endParaRPr lang="de-AT"/>
          </a:p>
        </p:txBody>
      </p:sp>
    </p:spTree>
    <p:extLst>
      <p:ext uri="{BB962C8B-B14F-4D97-AF65-F5344CB8AC3E}">
        <p14:creationId xmlns:p14="http://schemas.microsoft.com/office/powerpoint/2010/main" val="9049437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3BECE861-3C1F-43B6-A44D-EAC01199B0A2}" type="slidenum">
              <a:rPr lang="en-GB" smtClean="0"/>
              <a:t>8</a:t>
            </a:fld>
            <a:endParaRPr lang="en-GB"/>
          </a:p>
        </p:txBody>
      </p:sp>
    </p:spTree>
    <p:extLst>
      <p:ext uri="{BB962C8B-B14F-4D97-AF65-F5344CB8AC3E}">
        <p14:creationId xmlns:p14="http://schemas.microsoft.com/office/powerpoint/2010/main" val="17280427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The Water Level is measured</a:t>
            </a:r>
            <a:r>
              <a:rPr lang="en-US" baseline="0" dirty="0"/>
              <a:t> through transit Time method. The Level sensor can be ultrasonic or radar technology. The Radar technology as a couple of advantages like, it is not influenced by the temperature and by foam on the water. </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Velocity in measured with Doppler frequency shift method and only comes as Radar technology. </a:t>
            </a:r>
            <a:r>
              <a:rPr lang="en-GB" baseline="0" dirty="0"/>
              <a:t>Because the Doppler frequency shift is a physical phenomena the velocity measuring is very accurate.</a:t>
            </a:r>
          </a:p>
          <a:p>
            <a:endParaRPr lang="en-US" dirty="0"/>
          </a:p>
        </p:txBody>
      </p:sp>
      <p:sp>
        <p:nvSpPr>
          <p:cNvPr id="4" name="Foliennummernplatzhalter 3"/>
          <p:cNvSpPr>
            <a:spLocks noGrp="1"/>
          </p:cNvSpPr>
          <p:nvPr>
            <p:ph type="sldNum" sz="quarter" idx="10"/>
          </p:nvPr>
        </p:nvSpPr>
        <p:spPr/>
        <p:txBody>
          <a:bodyPr/>
          <a:lstStyle/>
          <a:p>
            <a:fld id="{3BECE861-3C1F-43B6-A44D-EAC01199B0A2}" type="slidenum">
              <a:rPr lang="en-GB" smtClean="0"/>
              <a:t>16</a:t>
            </a:fld>
            <a:endParaRPr lang="en-GB"/>
          </a:p>
        </p:txBody>
      </p:sp>
    </p:spTree>
    <p:extLst>
      <p:ext uri="{BB962C8B-B14F-4D97-AF65-F5344CB8AC3E}">
        <p14:creationId xmlns:p14="http://schemas.microsoft.com/office/powerpoint/2010/main" val="7940969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The Water Level is measured</a:t>
            </a:r>
            <a:r>
              <a:rPr lang="en-US" baseline="0" dirty="0"/>
              <a:t> through transit Time method. The Level sensor can be ultrasonic or radar technology. The Radar technology as a couple of advantages like, it is not influenced by the temperature and by foam on the water. </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Velocity in measured with Doppler frequency shift method and only comes as Radar technology. </a:t>
            </a:r>
            <a:r>
              <a:rPr lang="en-GB" baseline="0" dirty="0"/>
              <a:t>Because the Doppler frequency shift is a physical phenomena the velocity measuring is very accurate.</a:t>
            </a:r>
          </a:p>
          <a:p>
            <a:endParaRPr lang="en-US" dirty="0"/>
          </a:p>
        </p:txBody>
      </p:sp>
      <p:sp>
        <p:nvSpPr>
          <p:cNvPr id="4" name="Foliennummernplatzhalter 3"/>
          <p:cNvSpPr>
            <a:spLocks noGrp="1"/>
          </p:cNvSpPr>
          <p:nvPr>
            <p:ph type="sldNum" sz="quarter" idx="10"/>
          </p:nvPr>
        </p:nvSpPr>
        <p:spPr/>
        <p:txBody>
          <a:bodyPr/>
          <a:lstStyle/>
          <a:p>
            <a:fld id="{3BECE861-3C1F-43B6-A44D-EAC01199B0A2}" type="slidenum">
              <a:rPr lang="en-GB" smtClean="0"/>
              <a:t>17</a:t>
            </a:fld>
            <a:endParaRPr lang="en-GB"/>
          </a:p>
        </p:txBody>
      </p:sp>
    </p:spTree>
    <p:extLst>
      <p:ext uri="{BB962C8B-B14F-4D97-AF65-F5344CB8AC3E}">
        <p14:creationId xmlns:p14="http://schemas.microsoft.com/office/powerpoint/2010/main" val="14426348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a:t>The RQ measure</a:t>
            </a:r>
            <a:r>
              <a:rPr lang="en-GB" baseline="0" dirty="0"/>
              <a:t> the water level. With the level and the river profile we calculate the wet area of the cross section of the river.  The RQ also measure a local surface velocity.  With our hydraulic model we calculate the relation between the local surface velocity and mean velocity at different stages. </a:t>
            </a:r>
          </a:p>
          <a:p>
            <a:r>
              <a:rPr lang="en-GB" baseline="0" dirty="0"/>
              <a:t>The hydraulic model is based on modified equations from Manning and </a:t>
            </a:r>
            <a:r>
              <a:rPr lang="en-GB" baseline="0" dirty="0" err="1"/>
              <a:t>Strickler</a:t>
            </a:r>
            <a:r>
              <a:rPr lang="en-GB" baseline="0" dirty="0"/>
              <a:t>. </a:t>
            </a:r>
          </a:p>
          <a:p>
            <a:r>
              <a:rPr lang="en-GB" baseline="0" dirty="0"/>
              <a:t>Mean velocity multiply by the wet area is the discharge. </a:t>
            </a:r>
            <a:endParaRPr lang="en-US" dirty="0"/>
          </a:p>
          <a:p>
            <a:endParaRPr lang="de-DE" dirty="0"/>
          </a:p>
        </p:txBody>
      </p:sp>
      <p:sp>
        <p:nvSpPr>
          <p:cNvPr id="4" name="Foliennummernplatzhalter 3"/>
          <p:cNvSpPr>
            <a:spLocks noGrp="1"/>
          </p:cNvSpPr>
          <p:nvPr>
            <p:ph type="sldNum" idx="10"/>
          </p:nvPr>
        </p:nvSpPr>
        <p:spPr/>
        <p:txBody>
          <a:bodyPr/>
          <a:lstStyle/>
          <a:p>
            <a:fld id="{435C61E7-F846-4F9C-9765-427254192B6E}" type="slidenum">
              <a:rPr lang="de-AT" smtClean="0"/>
              <a:pPr/>
              <a:t>18</a:t>
            </a:fld>
            <a:endParaRPr lang="de-AT"/>
          </a:p>
        </p:txBody>
      </p:sp>
    </p:spTree>
    <p:extLst>
      <p:ext uri="{BB962C8B-B14F-4D97-AF65-F5344CB8AC3E}">
        <p14:creationId xmlns:p14="http://schemas.microsoft.com/office/powerpoint/2010/main" val="18639714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The SQ measures the Level an the Velocity. </a:t>
            </a:r>
          </a:p>
          <a:p>
            <a:endParaRPr lang="en-US" dirty="0"/>
          </a:p>
          <a:p>
            <a:r>
              <a:rPr lang="en-US" dirty="0"/>
              <a:t>Then</a:t>
            </a:r>
            <a:r>
              <a:rPr lang="en-US" baseline="0" dirty="0"/>
              <a:t> the sensor take the Cross section profile and calculate together with the water level the wetted area A(w).</a:t>
            </a:r>
          </a:p>
          <a:p>
            <a:endParaRPr lang="en-US" baseline="0" dirty="0"/>
          </a:p>
          <a:p>
            <a:r>
              <a:rPr lang="en-US" baseline="0" dirty="0"/>
              <a:t>After the SQ take the local velocity and the k-factors and calculate the mean velocity. The K-factors are coming form our hydraulic model and will be transfer to the SQ during the installation of the sensor. </a:t>
            </a:r>
          </a:p>
          <a:p>
            <a:r>
              <a:rPr lang="en-US" baseline="0" dirty="0"/>
              <a:t>The K-factors are related to the cross section profile shape, the water level and the roughness of the cross section profile .</a:t>
            </a:r>
          </a:p>
          <a:p>
            <a:endParaRPr lang="en-US" baseline="0" dirty="0"/>
          </a:p>
          <a:p>
            <a:r>
              <a:rPr lang="en-US" baseline="0" dirty="0"/>
              <a:t>After this 2 calculations the SQ will take the wetted area and the mean velocity and calculate the discharge in real-time. </a:t>
            </a:r>
            <a:endParaRPr lang="en-US" dirty="0"/>
          </a:p>
        </p:txBody>
      </p:sp>
      <p:sp>
        <p:nvSpPr>
          <p:cNvPr id="4" name="Foliennummernplatzhalter 3"/>
          <p:cNvSpPr>
            <a:spLocks noGrp="1"/>
          </p:cNvSpPr>
          <p:nvPr>
            <p:ph type="sldNum" sz="quarter" idx="10"/>
          </p:nvPr>
        </p:nvSpPr>
        <p:spPr/>
        <p:txBody>
          <a:bodyPr/>
          <a:lstStyle/>
          <a:p>
            <a:fld id="{3BECE861-3C1F-43B6-A44D-EAC01199B0A2}" type="slidenum">
              <a:rPr lang="en-GB" smtClean="0"/>
              <a:t>19</a:t>
            </a:fld>
            <a:endParaRPr lang="en-GB"/>
          </a:p>
        </p:txBody>
      </p:sp>
    </p:spTree>
    <p:extLst>
      <p:ext uri="{BB962C8B-B14F-4D97-AF65-F5344CB8AC3E}">
        <p14:creationId xmlns:p14="http://schemas.microsoft.com/office/powerpoint/2010/main" val="953195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jpeg"/><Relationship Id="rId4" Type="http://schemas.openxmlformats.org/officeDocument/2006/relationships/image" Target="../media/image4.gi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8" name="Rechteck 7"/>
          <p:cNvSpPr/>
          <p:nvPr userDrawn="1"/>
        </p:nvSpPr>
        <p:spPr>
          <a:xfrm>
            <a:off x="9526" y="116632"/>
            <a:ext cx="9124949" cy="873968"/>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pic>
        <p:nvPicPr>
          <p:cNvPr id="2054" name="Picture 6" descr="P:\SOMMER GmbH\Marketing\Bilder (PR &amp; Marketing)\03_Produkte\RQ-30 (Kanal)\Image_3.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516216" y="836712"/>
            <a:ext cx="2166576" cy="2166577"/>
          </a:xfrm>
          <a:prstGeom prst="ellipse">
            <a:avLst/>
          </a:prstGeom>
          <a:ln>
            <a:noFill/>
          </a:ln>
          <a:effectLst>
            <a:outerShdw blurRad="50800" dist="38100" dir="5400000" algn="t" rotWithShape="0">
              <a:prstClr val="black">
                <a:alpha val="40000"/>
              </a:prstClr>
            </a:outerShdw>
            <a:softEdge rad="63500"/>
          </a:effectLst>
          <a:extLst>
            <a:ext uri="{909E8E84-426E-40DD-AFC4-6F175D3DCCD1}">
              <a14:hiddenFill xmlns:a14="http://schemas.microsoft.com/office/drawing/2010/main">
                <a:solidFill>
                  <a:srgbClr val="FFFFFF"/>
                </a:solidFill>
              </a14:hiddenFill>
            </a:ext>
          </a:extLst>
        </p:spPr>
      </p:pic>
      <p:pic>
        <p:nvPicPr>
          <p:cNvPr id="2052" name="Picture 4" descr="P:\SOMMER GmbH\Marketing\Bilder (PR &amp; Marketing)\02_Image-Bilder\Image_2.jp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rot="21435662">
            <a:off x="4731761" y="1831701"/>
            <a:ext cx="2521259" cy="2374082"/>
          </a:xfrm>
          <a:prstGeom prst="ellipse">
            <a:avLst/>
          </a:prstGeom>
          <a:ln>
            <a:noFill/>
          </a:ln>
          <a:effectLst>
            <a:outerShdw blurRad="50800" dist="38100" dir="5400000" algn="t" rotWithShape="0">
              <a:prstClr val="black">
                <a:alpha val="40000"/>
              </a:prstClr>
            </a:outerShdw>
            <a:softEdge rad="63500"/>
          </a:effectLst>
          <a:extLst>
            <a:ext uri="{909E8E84-426E-40DD-AFC4-6F175D3DCCD1}">
              <a14:hiddenFill xmlns:a14="http://schemas.microsoft.com/office/drawing/2010/main">
                <a:solidFill>
                  <a:srgbClr val="FFFFFF"/>
                </a:solidFill>
              </a14:hiddenFill>
            </a:ext>
          </a:extLst>
        </p:spPr>
      </p:pic>
      <p:sp>
        <p:nvSpPr>
          <p:cNvPr id="2" name="Titel 1"/>
          <p:cNvSpPr>
            <a:spLocks noGrp="1"/>
          </p:cNvSpPr>
          <p:nvPr>
            <p:ph type="ctrTitle"/>
          </p:nvPr>
        </p:nvSpPr>
        <p:spPr>
          <a:xfrm>
            <a:off x="467544" y="4797152"/>
            <a:ext cx="7772400" cy="965969"/>
          </a:xfrm>
        </p:spPr>
        <p:txBody>
          <a:bodyPr/>
          <a:lstStyle>
            <a:lvl1pPr>
              <a:defRPr b="1" baseline="0"/>
            </a:lvl1pPr>
          </a:lstStyle>
          <a:p>
            <a:r>
              <a:rPr lang="de-DE"/>
              <a:t>Titelmasterformat durch Klicken bearbeiten</a:t>
            </a:r>
            <a:endParaRPr lang="en-GB" dirty="0"/>
          </a:p>
        </p:txBody>
      </p:sp>
      <p:sp>
        <p:nvSpPr>
          <p:cNvPr id="3" name="Untertitel 2"/>
          <p:cNvSpPr>
            <a:spLocks noGrp="1"/>
          </p:cNvSpPr>
          <p:nvPr>
            <p:ph type="subTitle" idx="1"/>
          </p:nvPr>
        </p:nvSpPr>
        <p:spPr>
          <a:xfrm>
            <a:off x="467544" y="5805264"/>
            <a:ext cx="6400800" cy="625624"/>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endParaRPr lang="en-GB"/>
          </a:p>
        </p:txBody>
      </p:sp>
      <p:pic>
        <p:nvPicPr>
          <p:cNvPr id="7" name="Picture 8" descr="C:\Sommer\Marketing\Logo\sommer_logo_1454px_300dpi transparent.gif"/>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1392" y="1093441"/>
            <a:ext cx="3634544" cy="1543471"/>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P:\SOMMER GmbH\Marketing\Bilder (PR &amp; Marketing)\02_Image-Bilder\Image_1.jp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5796136" y="3501008"/>
            <a:ext cx="2998617" cy="2790187"/>
          </a:xfrm>
          <a:prstGeom prst="ellipse">
            <a:avLst/>
          </a:prstGeom>
          <a:ln>
            <a:noFill/>
          </a:ln>
          <a:effectLst>
            <a:outerShdw blurRad="50800" dist="38100" dir="5400000" algn="t" rotWithShape="0">
              <a:prstClr val="black">
                <a:alpha val="40000"/>
              </a:prstClr>
            </a:outerShdw>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9780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ppt_x"/>
                                          </p:val>
                                        </p:tav>
                                      </p:tavLst>
                                    </p:anim>
                                    <p:anim calcmode="lin" valueType="num">
                                      <p:cBhvr additive="base">
                                        <p:cTn id="7" dur="500"/>
                                        <p:tgtEl>
                                          <p:spTgt spid="7"/>
                                        </p:tgtEl>
                                        <p:attrNameLst>
                                          <p:attrName>ppt_y</p:attrName>
                                        </p:attrNameLst>
                                      </p:cBhvr>
                                      <p:tavLst>
                                        <p:tav tm="0">
                                          <p:val>
                                            <p:strVal val="ppt_y"/>
                                          </p:val>
                                        </p:tav>
                                        <p:tav tm="100000">
                                          <p:val>
                                            <p:strVal val="1+ppt_h/2"/>
                                          </p:val>
                                        </p:tav>
                                      </p:tavLst>
                                    </p:anim>
                                    <p:set>
                                      <p:cBhvr>
                                        <p:cTn id="8" dur="1" fill="hold">
                                          <p:stCondLst>
                                            <p:cond delay="499"/>
                                          </p:stCondLst>
                                        </p:cTn>
                                        <p:tgtEl>
                                          <p:spTgt spid="7"/>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500"/>
                                        <p:tgtEl>
                                          <p:spTgt spid="2051"/>
                                        </p:tgtEl>
                                        <p:attrNameLst>
                                          <p:attrName>ppt_x</p:attrName>
                                        </p:attrNameLst>
                                      </p:cBhvr>
                                      <p:tavLst>
                                        <p:tav tm="0">
                                          <p:val>
                                            <p:strVal val="ppt_x"/>
                                          </p:val>
                                        </p:tav>
                                        <p:tav tm="100000">
                                          <p:val>
                                            <p:strVal val="ppt_x"/>
                                          </p:val>
                                        </p:tav>
                                      </p:tavLst>
                                    </p:anim>
                                    <p:anim calcmode="lin" valueType="num">
                                      <p:cBhvr additive="base">
                                        <p:cTn id="11" dur="500"/>
                                        <p:tgtEl>
                                          <p:spTgt spid="2051"/>
                                        </p:tgtEl>
                                        <p:attrNameLst>
                                          <p:attrName>ppt_y</p:attrName>
                                        </p:attrNameLst>
                                      </p:cBhvr>
                                      <p:tavLst>
                                        <p:tav tm="0">
                                          <p:val>
                                            <p:strVal val="ppt_y"/>
                                          </p:val>
                                        </p:tav>
                                        <p:tav tm="100000">
                                          <p:val>
                                            <p:strVal val="1+ppt_h/2"/>
                                          </p:val>
                                        </p:tav>
                                      </p:tavLst>
                                    </p:anim>
                                    <p:set>
                                      <p:cBhvr>
                                        <p:cTn id="12" dur="1" fill="hold">
                                          <p:stCondLst>
                                            <p:cond delay="499"/>
                                          </p:stCondLst>
                                        </p:cTn>
                                        <p:tgtEl>
                                          <p:spTgt spid="2051"/>
                                        </p:tgtEl>
                                        <p:attrNameLst>
                                          <p:attrName>style.visibility</p:attrName>
                                        </p:attrNameLst>
                                      </p:cBhvr>
                                      <p:to>
                                        <p:strVal val="hidden"/>
                                      </p:to>
                                    </p:set>
                                  </p:childTnLst>
                                </p:cTn>
                              </p:par>
                              <p:par>
                                <p:cTn id="13" presetID="2" presetClass="exit" presetSubtype="4" fill="hold" nodeType="withEffect">
                                  <p:stCondLst>
                                    <p:cond delay="0"/>
                                  </p:stCondLst>
                                  <p:childTnLst>
                                    <p:anim calcmode="lin" valueType="num">
                                      <p:cBhvr additive="base">
                                        <p:cTn id="14" dur="500"/>
                                        <p:tgtEl>
                                          <p:spTgt spid="2052"/>
                                        </p:tgtEl>
                                        <p:attrNameLst>
                                          <p:attrName>ppt_x</p:attrName>
                                        </p:attrNameLst>
                                      </p:cBhvr>
                                      <p:tavLst>
                                        <p:tav tm="0">
                                          <p:val>
                                            <p:strVal val="ppt_x"/>
                                          </p:val>
                                        </p:tav>
                                        <p:tav tm="100000">
                                          <p:val>
                                            <p:strVal val="ppt_x"/>
                                          </p:val>
                                        </p:tav>
                                      </p:tavLst>
                                    </p:anim>
                                    <p:anim calcmode="lin" valueType="num">
                                      <p:cBhvr additive="base">
                                        <p:cTn id="15" dur="500"/>
                                        <p:tgtEl>
                                          <p:spTgt spid="2052"/>
                                        </p:tgtEl>
                                        <p:attrNameLst>
                                          <p:attrName>ppt_y</p:attrName>
                                        </p:attrNameLst>
                                      </p:cBhvr>
                                      <p:tavLst>
                                        <p:tav tm="0">
                                          <p:val>
                                            <p:strVal val="ppt_y"/>
                                          </p:val>
                                        </p:tav>
                                        <p:tav tm="100000">
                                          <p:val>
                                            <p:strVal val="1+ppt_h/2"/>
                                          </p:val>
                                        </p:tav>
                                      </p:tavLst>
                                    </p:anim>
                                    <p:set>
                                      <p:cBhvr>
                                        <p:cTn id="16" dur="1" fill="hold">
                                          <p:stCondLst>
                                            <p:cond delay="499"/>
                                          </p:stCondLst>
                                        </p:cTn>
                                        <p:tgtEl>
                                          <p:spTgt spid="2052"/>
                                        </p:tgtEl>
                                        <p:attrNameLst>
                                          <p:attrName>style.visibility</p:attrName>
                                        </p:attrNameLst>
                                      </p:cBhvr>
                                      <p:to>
                                        <p:strVal val="hidden"/>
                                      </p:to>
                                    </p:set>
                                  </p:childTnLst>
                                </p:cTn>
                              </p:par>
                              <p:par>
                                <p:cTn id="17" presetID="2" presetClass="exit" presetSubtype="4" fill="hold" nodeType="withEffect">
                                  <p:stCondLst>
                                    <p:cond delay="0"/>
                                  </p:stCondLst>
                                  <p:childTnLst>
                                    <p:anim calcmode="lin" valueType="num">
                                      <p:cBhvr additive="base">
                                        <p:cTn id="18" dur="500"/>
                                        <p:tgtEl>
                                          <p:spTgt spid="2054"/>
                                        </p:tgtEl>
                                        <p:attrNameLst>
                                          <p:attrName>ppt_x</p:attrName>
                                        </p:attrNameLst>
                                      </p:cBhvr>
                                      <p:tavLst>
                                        <p:tav tm="0">
                                          <p:val>
                                            <p:strVal val="ppt_x"/>
                                          </p:val>
                                        </p:tav>
                                        <p:tav tm="100000">
                                          <p:val>
                                            <p:strVal val="ppt_x"/>
                                          </p:val>
                                        </p:tav>
                                      </p:tavLst>
                                    </p:anim>
                                    <p:anim calcmode="lin" valueType="num">
                                      <p:cBhvr additive="base">
                                        <p:cTn id="19" dur="500"/>
                                        <p:tgtEl>
                                          <p:spTgt spid="2054"/>
                                        </p:tgtEl>
                                        <p:attrNameLst>
                                          <p:attrName>ppt_y</p:attrName>
                                        </p:attrNameLst>
                                      </p:cBhvr>
                                      <p:tavLst>
                                        <p:tav tm="0">
                                          <p:val>
                                            <p:strVal val="ppt_y"/>
                                          </p:val>
                                        </p:tav>
                                        <p:tav tm="100000">
                                          <p:val>
                                            <p:strVal val="1+ppt_h/2"/>
                                          </p:val>
                                        </p:tav>
                                      </p:tavLst>
                                    </p:anim>
                                    <p:set>
                                      <p:cBhvr>
                                        <p:cTn id="20" dur="1" fill="hold">
                                          <p:stCondLst>
                                            <p:cond delay="499"/>
                                          </p:stCondLst>
                                        </p:cTn>
                                        <p:tgtEl>
                                          <p:spTgt spid="2054"/>
                                        </p:tgtEl>
                                        <p:attrNameLst>
                                          <p:attrName>style.visibility</p:attrName>
                                        </p:attrNameLst>
                                      </p:cBhvr>
                                      <p:to>
                                        <p:strVal val="hidden"/>
                                      </p:to>
                                    </p:set>
                                  </p:childTnLst>
                                </p:cTn>
                              </p:par>
                              <p:par>
                                <p:cTn id="21" presetID="10" presetClass="exit" presetSubtype="0" fill="hold" grpId="0" nodeType="withEffect">
                                  <p:stCondLst>
                                    <p:cond delay="0"/>
                                  </p:stCondLst>
                                  <p:childTnLst>
                                    <p:animEffect transition="out" filter="fade">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par>
                                <p:cTn id="24" presetID="10" presetClass="exit" presetSubtype="0" fill="hold" grpId="0" nodeType="withEffect">
                                  <p:stCondLst>
                                    <p:cond delay="0"/>
                                  </p:stCondLst>
                                  <p:childTnLst>
                                    <p:animEffect transition="out" filter="fade">
                                      <p:cBhvr>
                                        <p:cTn id="25" dur="500"/>
                                        <p:tgtEl>
                                          <p:spTgt spid="3">
                                            <p:txEl>
                                              <p:pRg st="0" end="0"/>
                                            </p:txEl>
                                          </p:spTgt>
                                        </p:tgtEl>
                                      </p:cBhvr>
                                    </p:animEffect>
                                    <p:set>
                                      <p:cBhvr>
                                        <p:cTn id="26"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xit" presetSubtype="0" fill="hold" nodeType="withEffect">
                  <p:stCondLst>
                    <p:cond delay="0"/>
                  </p:stCondLst>
                  <p:childTnLst>
                    <p:animEffect transition="out" filter="fade">
                      <p:cBhvr>
                        <p:cTn dur="500"/>
                        <p:tgtEl>
                          <p:spTgt spid="3"/>
                        </p:tgtEl>
                      </p:cBhvr>
                    </p:animEffect>
                    <p:set>
                      <p:cBhvr>
                        <p:cTn dur="1" fill="hold">
                          <p:stCondLst>
                            <p:cond delay="499"/>
                          </p:stCondLst>
                        </p:cTn>
                        <p:tgtEl>
                          <p:spTgt spid="3"/>
                        </p:tgtEl>
                        <p:attrNameLst>
                          <p:attrName>style.visibility</p:attrName>
                        </p:attrNameLst>
                      </p:cBhvr>
                      <p:to>
                        <p:strVal val="hidden"/>
                      </p:to>
                    </p:set>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251520" y="114033"/>
            <a:ext cx="5229225" cy="655638"/>
          </a:xfrm>
        </p:spPr>
        <p:txBody>
          <a:bodyPr/>
          <a:lstStyle>
            <a:lvl1pPr>
              <a:defRPr>
                <a:latin typeface="Arial" pitchFamily="34" charset="0"/>
                <a:cs typeface="Arial" pitchFamily="34" charset="0"/>
              </a:defRPr>
            </a:lvl1pPr>
          </a:lstStyle>
          <a:p>
            <a:r>
              <a:rPr lang="de-DE"/>
              <a:t>Titelmasterformat durch Klicken bearbeiten</a:t>
            </a:r>
            <a:endParaRPr lang="de-DE" dirty="0"/>
          </a:p>
        </p:txBody>
      </p:sp>
      <p:sp>
        <p:nvSpPr>
          <p:cNvPr id="9" name="Rectangle 4"/>
          <p:cNvSpPr>
            <a:spLocks noGrp="1" noChangeArrowheads="1"/>
          </p:cNvSpPr>
          <p:nvPr>
            <p:ph type="dt" idx="10"/>
          </p:nvPr>
        </p:nvSpPr>
        <p:spPr bwMode="auto">
          <a:xfrm>
            <a:off x="7545388" y="6453336"/>
            <a:ext cx="828310" cy="2160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600" b="1">
                <a:solidFill>
                  <a:srgbClr val="000000"/>
                </a:solidFill>
                <a:latin typeface="+mn-lt"/>
              </a:defRPr>
            </a:lvl1pPr>
          </a:lstStyle>
          <a:p>
            <a:endParaRPr lang="en-GB" dirty="0"/>
          </a:p>
        </p:txBody>
      </p:sp>
      <p:sp>
        <p:nvSpPr>
          <p:cNvPr id="10" name="Rectangle 5"/>
          <p:cNvSpPr>
            <a:spLocks noGrp="1" noChangeArrowheads="1"/>
          </p:cNvSpPr>
          <p:nvPr>
            <p:ph type="ftr" idx="11"/>
          </p:nvPr>
        </p:nvSpPr>
        <p:spPr bwMode="auto">
          <a:xfrm>
            <a:off x="216024" y="6469483"/>
            <a:ext cx="4283968" cy="1998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600" b="1">
                <a:solidFill>
                  <a:srgbClr val="000000"/>
                </a:solidFill>
                <a:latin typeface="+mn-lt"/>
              </a:defRPr>
            </a:lvl1pPr>
          </a:lstStyle>
          <a:p>
            <a:r>
              <a:rPr lang="en-GB" dirty="0"/>
              <a:t>RQ 30 – Technical Information, © Sommer GmbH 2013</a:t>
            </a:r>
          </a:p>
          <a:p>
            <a:endParaRPr lang="en-GB" dirty="0"/>
          </a:p>
        </p:txBody>
      </p:sp>
      <p:sp>
        <p:nvSpPr>
          <p:cNvPr id="11" name="Rectangle 6"/>
          <p:cNvSpPr>
            <a:spLocks noGrp="1" noChangeArrowheads="1"/>
          </p:cNvSpPr>
          <p:nvPr>
            <p:ph type="sldNum" idx="12"/>
          </p:nvPr>
        </p:nvSpPr>
        <p:spPr bwMode="auto">
          <a:xfrm>
            <a:off x="8373698" y="6453336"/>
            <a:ext cx="656002" cy="2160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61200" bIns="46800" numCol="1" anchor="t" anchorCtr="0" compatLnSpc="1">
            <a:prstTxWarp prst="textNoShape">
              <a:avLst/>
            </a:prstTxWarp>
          </a:bodyPr>
          <a:lstStyle>
            <a:lvl1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600" b="1">
                <a:solidFill>
                  <a:srgbClr val="000000"/>
                </a:solidFill>
                <a:latin typeface="+mn-lt"/>
              </a:defRPr>
            </a:lvl1pPr>
          </a:lstStyle>
          <a:p>
            <a:fld id="{0A38BB86-678C-4850-AA58-8576BAB49250}" type="slidenum">
              <a:rPr lang="de-DE"/>
              <a:pPr/>
              <a:t>‹Nº›</a:t>
            </a:fld>
            <a:endParaRPr lang="de-DE"/>
          </a:p>
        </p:txBody>
      </p:sp>
      <p:cxnSp>
        <p:nvCxnSpPr>
          <p:cNvPr id="7" name="Gerade Verbindung 6"/>
          <p:cNvCxnSpPr/>
          <p:nvPr userDrawn="1"/>
        </p:nvCxnSpPr>
        <p:spPr bwMode="auto">
          <a:xfrm>
            <a:off x="0" y="836712"/>
            <a:ext cx="9144000" cy="0"/>
          </a:xfrm>
          <a:prstGeom prst="line">
            <a:avLst/>
          </a:prstGeom>
          <a:solidFill>
            <a:srgbClr val="00B8FF"/>
          </a:solidFill>
          <a:ln w="28575" cap="flat" cmpd="sng" algn="ctr">
            <a:solidFill>
              <a:srgbClr val="068D8D"/>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8" name="Grafik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61809" y="263016"/>
            <a:ext cx="864096" cy="357672"/>
          </a:xfrm>
          <a:prstGeom prst="rect">
            <a:avLst/>
          </a:prstGeom>
        </p:spPr>
      </p:pic>
      <p:pic>
        <p:nvPicPr>
          <p:cNvPr id="12" name="Picture 4" descr="P:\Verkauf\Marketing\Corporate Identity\Logo\Logo neu ab 2013\sommer_logo_400px.jp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100392" y="188640"/>
            <a:ext cx="931168" cy="453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34345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 Text und ClipArt">
    <p:spTree>
      <p:nvGrpSpPr>
        <p:cNvPr id="1" name=""/>
        <p:cNvGrpSpPr/>
        <p:nvPr/>
      </p:nvGrpSpPr>
      <p:grpSpPr>
        <a:xfrm>
          <a:off x="0" y="0"/>
          <a:ext cx="0" cy="0"/>
          <a:chOff x="0" y="0"/>
          <a:chExt cx="0" cy="0"/>
        </a:xfrm>
      </p:grpSpPr>
      <p:sp>
        <p:nvSpPr>
          <p:cNvPr id="3" name="Textplatzhalter 2"/>
          <p:cNvSpPr>
            <a:spLocks noGrp="1"/>
          </p:cNvSpPr>
          <p:nvPr>
            <p:ph type="body" sz="half" idx="1"/>
          </p:nvPr>
        </p:nvSpPr>
        <p:spPr>
          <a:xfrm>
            <a:off x="215900" y="1728788"/>
            <a:ext cx="4233863" cy="4362450"/>
          </a:xfrm>
        </p:spPr>
        <p:txBody>
          <a:bodyPr/>
          <a:lstStyle>
            <a:lvl1pPr marL="342900" indent="-342900">
              <a:buClr>
                <a:srgbClr val="068D8D"/>
              </a:buClr>
              <a:buFont typeface="Verdana" pitchFamily="34" charset="0"/>
              <a:buChar char="»"/>
              <a:defRPr sz="1600">
                <a:latin typeface="Arial" pitchFamily="34" charset="0"/>
                <a:cs typeface="Arial" pitchFamily="34" charset="0"/>
              </a:defRPr>
            </a:lvl1pPr>
            <a:lvl2pPr>
              <a:buFont typeface="Verdana" pitchFamily="34" charset="0"/>
              <a:buChar char="»"/>
              <a:defRPr sz="1400">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ClipArt-Platzhalter 3"/>
          <p:cNvSpPr>
            <a:spLocks noGrp="1"/>
          </p:cNvSpPr>
          <p:nvPr>
            <p:ph type="clipArt" sz="half" idx="2"/>
          </p:nvPr>
        </p:nvSpPr>
        <p:spPr>
          <a:xfrm>
            <a:off x="4602163" y="1728788"/>
            <a:ext cx="4233862" cy="4362450"/>
          </a:xfrm>
        </p:spPr>
        <p:txBody>
          <a:bodyPr/>
          <a:lstStyle/>
          <a:p>
            <a:r>
              <a:rPr lang="de-DE"/>
              <a:t>ClipArt durch Klicken auf Symbol hinzufügen</a:t>
            </a:r>
            <a:endParaRPr lang="de-DE" dirty="0"/>
          </a:p>
        </p:txBody>
      </p:sp>
      <p:sp>
        <p:nvSpPr>
          <p:cNvPr id="8" name="Rectangle 4"/>
          <p:cNvSpPr>
            <a:spLocks noGrp="1" noChangeArrowheads="1"/>
          </p:cNvSpPr>
          <p:nvPr>
            <p:ph type="dt" idx="10"/>
          </p:nvPr>
        </p:nvSpPr>
        <p:spPr bwMode="auto">
          <a:xfrm>
            <a:off x="7545388" y="6453336"/>
            <a:ext cx="828310" cy="2160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600" b="1">
                <a:solidFill>
                  <a:srgbClr val="000000"/>
                </a:solidFill>
                <a:latin typeface="+mn-lt"/>
              </a:defRPr>
            </a:lvl1pPr>
          </a:lstStyle>
          <a:p>
            <a:endParaRPr lang="en-GB" dirty="0"/>
          </a:p>
        </p:txBody>
      </p:sp>
      <p:sp>
        <p:nvSpPr>
          <p:cNvPr id="9" name="Rectangle 5"/>
          <p:cNvSpPr>
            <a:spLocks noGrp="1" noChangeArrowheads="1"/>
          </p:cNvSpPr>
          <p:nvPr>
            <p:ph type="ftr" idx="11"/>
          </p:nvPr>
        </p:nvSpPr>
        <p:spPr bwMode="auto">
          <a:xfrm>
            <a:off x="216024" y="6469483"/>
            <a:ext cx="4283968" cy="1998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600" b="1">
                <a:solidFill>
                  <a:srgbClr val="000000"/>
                </a:solidFill>
                <a:latin typeface="+mn-lt"/>
              </a:defRPr>
            </a:lvl1pPr>
          </a:lstStyle>
          <a:p>
            <a:r>
              <a:rPr lang="en-GB" dirty="0"/>
              <a:t>RQ 30 – Technical Information, © Sommer GmbH 2013</a:t>
            </a:r>
          </a:p>
          <a:p>
            <a:endParaRPr lang="en-GB" dirty="0"/>
          </a:p>
        </p:txBody>
      </p:sp>
      <p:sp>
        <p:nvSpPr>
          <p:cNvPr id="10" name="Rectangle 6"/>
          <p:cNvSpPr>
            <a:spLocks noGrp="1" noChangeArrowheads="1"/>
          </p:cNvSpPr>
          <p:nvPr>
            <p:ph type="sldNum" idx="12"/>
          </p:nvPr>
        </p:nvSpPr>
        <p:spPr bwMode="auto">
          <a:xfrm>
            <a:off x="8373698" y="6453336"/>
            <a:ext cx="656002" cy="2160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61200" bIns="46800" numCol="1" anchor="t" anchorCtr="0" compatLnSpc="1">
            <a:prstTxWarp prst="textNoShape">
              <a:avLst/>
            </a:prstTxWarp>
          </a:bodyPr>
          <a:lstStyle>
            <a:lvl1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600" b="1">
                <a:solidFill>
                  <a:srgbClr val="000000"/>
                </a:solidFill>
                <a:latin typeface="+mn-lt"/>
              </a:defRPr>
            </a:lvl1pPr>
          </a:lstStyle>
          <a:p>
            <a:fld id="{0A38BB86-678C-4850-AA58-8576BAB49250}" type="slidenum">
              <a:rPr lang="de-DE"/>
              <a:pPr/>
              <a:t>‹Nº›</a:t>
            </a:fld>
            <a:endParaRPr lang="de-DE"/>
          </a:p>
        </p:txBody>
      </p:sp>
      <p:cxnSp>
        <p:nvCxnSpPr>
          <p:cNvPr id="12" name="Gerade Verbindung 11"/>
          <p:cNvCxnSpPr/>
          <p:nvPr userDrawn="1"/>
        </p:nvCxnSpPr>
        <p:spPr bwMode="auto">
          <a:xfrm>
            <a:off x="0" y="836712"/>
            <a:ext cx="9144000" cy="0"/>
          </a:xfrm>
          <a:prstGeom prst="line">
            <a:avLst/>
          </a:prstGeom>
          <a:solidFill>
            <a:srgbClr val="00B8FF"/>
          </a:solidFill>
          <a:ln w="28575" cap="flat" cmpd="sng" algn="ctr">
            <a:solidFill>
              <a:srgbClr val="068D8D"/>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Titel 1"/>
          <p:cNvSpPr>
            <a:spLocks noGrp="1"/>
          </p:cNvSpPr>
          <p:nvPr>
            <p:ph type="title"/>
          </p:nvPr>
        </p:nvSpPr>
        <p:spPr>
          <a:xfrm>
            <a:off x="251520" y="114033"/>
            <a:ext cx="5229225" cy="655638"/>
          </a:xfrm>
        </p:spPr>
        <p:txBody>
          <a:bodyPr/>
          <a:lstStyle>
            <a:lvl1pPr>
              <a:defRPr>
                <a:latin typeface="Arial" pitchFamily="34" charset="0"/>
                <a:cs typeface="Arial" pitchFamily="34" charset="0"/>
              </a:defRPr>
            </a:lvl1pPr>
          </a:lstStyle>
          <a:p>
            <a:r>
              <a:rPr lang="de-DE"/>
              <a:t>Titelmasterformat durch Klicken bearbeiten</a:t>
            </a:r>
            <a:endParaRPr lang="de-DE" dirty="0"/>
          </a:p>
        </p:txBody>
      </p:sp>
      <p:pic>
        <p:nvPicPr>
          <p:cNvPr id="13" name="Picture 4" descr="P:\Verkauf\Marketing\Corporate Identity\Logo\Logo neu ab 2013\sommer_logo_400px.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00392" y="188640"/>
            <a:ext cx="931168" cy="453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66011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GB" dirty="0"/>
          </a:p>
        </p:txBody>
      </p:sp>
      <p:sp>
        <p:nvSpPr>
          <p:cNvPr id="3" name="Inhaltsplatzhalter 2"/>
          <p:cNvSpPr>
            <a:spLocks noGrp="1"/>
          </p:cNvSpPr>
          <p:nvPr>
            <p:ph idx="1"/>
          </p:nvPr>
        </p:nvSpPr>
        <p:spPr/>
        <p:txBody>
          <a:bodyPr/>
          <a:lstStyle/>
          <a:p>
            <a:pPr lvl="0"/>
            <a:r>
              <a:rPr lang="en-US" noProof="0" dirty="0" err="1"/>
              <a:t>Textmasterformat</a:t>
            </a:r>
            <a:r>
              <a:rPr lang="en-US" noProof="0" dirty="0"/>
              <a:t> </a:t>
            </a:r>
            <a:r>
              <a:rPr lang="en-US" noProof="0" dirty="0" err="1"/>
              <a:t>bearbeiten</a:t>
            </a:r>
            <a:endParaRPr lang="en-US" noProof="0" dirty="0"/>
          </a:p>
          <a:p>
            <a:pPr lvl="1"/>
            <a:r>
              <a:rPr lang="en-US" noProof="0" dirty="0" err="1"/>
              <a:t>Zweite</a:t>
            </a:r>
            <a:r>
              <a:rPr lang="en-US" noProof="0" dirty="0"/>
              <a:t> </a:t>
            </a:r>
            <a:r>
              <a:rPr lang="en-US" noProof="0" dirty="0" err="1"/>
              <a:t>Ebene</a:t>
            </a:r>
            <a:endParaRPr lang="en-US" noProof="0" dirty="0"/>
          </a:p>
          <a:p>
            <a:pPr lvl="2"/>
            <a:r>
              <a:rPr lang="en-US" noProof="0" dirty="0" err="1"/>
              <a:t>Dritte</a:t>
            </a:r>
            <a:r>
              <a:rPr lang="en-US" noProof="0" dirty="0"/>
              <a:t> </a:t>
            </a:r>
            <a:r>
              <a:rPr lang="en-US" noProof="0" dirty="0" err="1"/>
              <a:t>Ebene</a:t>
            </a:r>
            <a:endParaRPr lang="en-US" noProof="0" dirty="0"/>
          </a:p>
          <a:p>
            <a:pPr lvl="3"/>
            <a:r>
              <a:rPr lang="en-US" noProof="0" dirty="0" err="1"/>
              <a:t>Vierte</a:t>
            </a:r>
            <a:r>
              <a:rPr lang="en-US" noProof="0" dirty="0"/>
              <a:t> </a:t>
            </a:r>
            <a:r>
              <a:rPr lang="en-US" noProof="0" dirty="0" err="1"/>
              <a:t>Ebene</a:t>
            </a:r>
            <a:endParaRPr lang="en-US" noProof="0" dirty="0"/>
          </a:p>
          <a:p>
            <a:pPr lvl="4"/>
            <a:r>
              <a:rPr lang="en-US" noProof="0" dirty="0" err="1"/>
              <a:t>Fünfte</a:t>
            </a:r>
            <a:r>
              <a:rPr lang="en-US" noProof="0" dirty="0"/>
              <a:t> </a:t>
            </a:r>
            <a:r>
              <a:rPr lang="en-US" noProof="0" dirty="0" err="1"/>
              <a:t>Ebene</a:t>
            </a:r>
            <a:endParaRPr lang="en-US" noProof="0" dirty="0"/>
          </a:p>
        </p:txBody>
      </p:sp>
      <p:sp>
        <p:nvSpPr>
          <p:cNvPr id="4"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lang="en-GB" sz="700">
                <a:solidFill>
                  <a:schemeClr val="tx1"/>
                </a:solidFill>
                <a:latin typeface="Arial" panose="020B0604020202020204" pitchFamily="34" charset="0"/>
                <a:cs typeface="Arial" panose="020B0604020202020204" pitchFamily="34" charset="0"/>
              </a:defRPr>
            </a:lvl1pPr>
          </a:lstStyle>
          <a:p>
            <a:r>
              <a:rPr lang="de-DE" dirty="0"/>
              <a:t>RQ-30 Technical </a:t>
            </a:r>
            <a:r>
              <a:rPr lang="de-DE" dirty="0" err="1"/>
              <a:t>information</a:t>
            </a:r>
            <a:r>
              <a:rPr lang="de-DE" dirty="0"/>
              <a:t> 2015</a:t>
            </a:r>
          </a:p>
        </p:txBody>
      </p:sp>
      <p:sp>
        <p:nvSpPr>
          <p:cNvPr id="5"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lang="en-GB" sz="700" smtClean="0">
                <a:solidFill>
                  <a:schemeClr val="tx1"/>
                </a:solidFill>
                <a:latin typeface="Arial" panose="020B0604020202020204" pitchFamily="34" charset="0"/>
                <a:cs typeface="Arial" panose="020B0604020202020204" pitchFamily="34" charset="0"/>
              </a:defRPr>
            </a:lvl1pPr>
          </a:lstStyle>
          <a:p>
            <a:fld id="{482DA381-F121-4372-A6E3-B7F382A9BE36}" type="slidenum">
              <a:rPr lang="de-DE" smtClean="0"/>
              <a:pPr/>
              <a:t>‹Nº›</a:t>
            </a:fld>
            <a:endParaRPr lang="de-DE" dirty="0"/>
          </a:p>
        </p:txBody>
      </p:sp>
    </p:spTree>
    <p:extLst>
      <p:ext uri="{BB962C8B-B14F-4D97-AF65-F5344CB8AC3E}">
        <p14:creationId xmlns:p14="http://schemas.microsoft.com/office/powerpoint/2010/main" val="41187411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628650" y="1825625"/>
            <a:ext cx="386715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825625"/>
            <a:ext cx="386715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a:xfrm>
            <a:off x="628650" y="6356350"/>
            <a:ext cx="2057400" cy="365125"/>
          </a:xfrm>
          <a:prstGeom prst="rect">
            <a:avLst/>
          </a:prstGeom>
        </p:spPr>
        <p:txBody>
          <a:bodyPr/>
          <a:lstStyle/>
          <a:p>
            <a:fld id="{4B0FBA32-F595-4F10-83B2-ACBC7FDD27AA}" type="datetimeFigureOut">
              <a:rPr lang="de-DE" smtClean="0"/>
              <a:pPr/>
              <a:t>10.02.2020</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CBC4E8A4-5934-4BD5-BB65-04A46FD3A490}" type="slidenum">
              <a:rPr lang="de-DE" smtClean="0"/>
              <a:pPr/>
              <a:t>‹Nº›</a:t>
            </a:fld>
            <a:endParaRPr lang="de-DE"/>
          </a:p>
        </p:txBody>
      </p:sp>
    </p:spTree>
    <p:extLst>
      <p:ext uri="{BB962C8B-B14F-4D97-AF65-F5344CB8AC3E}">
        <p14:creationId xmlns:p14="http://schemas.microsoft.com/office/powerpoint/2010/main" val="4239134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7139136" cy="563662"/>
          </a:xfrm>
        </p:spPr>
        <p:txBody>
          <a:bodyPr/>
          <a:lstStyle>
            <a:lvl1pPr algn="l">
              <a:defRPr sz="2000" b="1"/>
            </a:lvl1pPr>
          </a:lstStyle>
          <a:p>
            <a:r>
              <a:rPr lang="de-DE" dirty="0"/>
              <a:t>Titelmasterformat durch Klicken bearbeiten</a:t>
            </a:r>
          </a:p>
        </p:txBody>
      </p:sp>
      <p:sp>
        <p:nvSpPr>
          <p:cNvPr id="3" name="Inhaltsplatzhalter 2"/>
          <p:cNvSpPr>
            <a:spLocks noGrp="1"/>
          </p:cNvSpPr>
          <p:nvPr>
            <p:ph idx="1"/>
          </p:nvPr>
        </p:nvSpPr>
        <p:spPr>
          <a:xfrm>
            <a:off x="467544" y="1268760"/>
            <a:ext cx="5111750" cy="496855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8" name="Rectangle 4"/>
          <p:cNvSpPr>
            <a:spLocks noGrp="1" noChangeArrowheads="1"/>
          </p:cNvSpPr>
          <p:nvPr>
            <p:ph type="dt" idx="10"/>
          </p:nvPr>
        </p:nvSpPr>
        <p:spPr bwMode="auto">
          <a:xfrm>
            <a:off x="7545388" y="6453336"/>
            <a:ext cx="828310" cy="2160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600" b="1">
                <a:solidFill>
                  <a:srgbClr val="000000"/>
                </a:solidFill>
                <a:latin typeface="+mn-lt"/>
              </a:defRPr>
            </a:lvl1pPr>
          </a:lstStyle>
          <a:p>
            <a:endParaRPr lang="en-GB" dirty="0"/>
          </a:p>
        </p:txBody>
      </p:sp>
      <p:sp>
        <p:nvSpPr>
          <p:cNvPr id="9" name="Rectangle 5"/>
          <p:cNvSpPr>
            <a:spLocks noGrp="1" noChangeArrowheads="1"/>
          </p:cNvSpPr>
          <p:nvPr>
            <p:ph type="ftr" idx="11"/>
          </p:nvPr>
        </p:nvSpPr>
        <p:spPr bwMode="auto">
          <a:xfrm>
            <a:off x="216024" y="6469483"/>
            <a:ext cx="4283968" cy="1998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600" b="1">
                <a:solidFill>
                  <a:srgbClr val="000000"/>
                </a:solidFill>
                <a:latin typeface="+mn-lt"/>
              </a:defRPr>
            </a:lvl1pPr>
          </a:lstStyle>
          <a:p>
            <a:r>
              <a:rPr lang="de-DE" dirty="0"/>
              <a:t>RQ-30 Technical </a:t>
            </a:r>
            <a:r>
              <a:rPr lang="de-DE" dirty="0" err="1"/>
              <a:t>information</a:t>
            </a:r>
            <a:r>
              <a:rPr lang="de-DE" dirty="0"/>
              <a:t> 2015</a:t>
            </a:r>
          </a:p>
        </p:txBody>
      </p:sp>
      <p:sp>
        <p:nvSpPr>
          <p:cNvPr id="10" name="Rectangle 6"/>
          <p:cNvSpPr>
            <a:spLocks noGrp="1" noChangeArrowheads="1"/>
          </p:cNvSpPr>
          <p:nvPr>
            <p:ph type="sldNum" idx="12"/>
          </p:nvPr>
        </p:nvSpPr>
        <p:spPr bwMode="auto">
          <a:xfrm>
            <a:off x="8373698" y="6453336"/>
            <a:ext cx="656002" cy="2160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61200" bIns="46800" numCol="1" anchor="t" anchorCtr="0" compatLnSpc="1">
            <a:prstTxWarp prst="textNoShape">
              <a:avLst/>
            </a:prstTxWarp>
          </a:bodyPr>
          <a:lstStyle>
            <a:lvl1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600" b="1">
                <a:solidFill>
                  <a:srgbClr val="000000"/>
                </a:solidFill>
                <a:latin typeface="+mn-lt"/>
              </a:defRPr>
            </a:lvl1pPr>
          </a:lstStyle>
          <a:p>
            <a:fld id="{0A38BB86-678C-4850-AA58-8576BAB49250}" type="slidenum">
              <a:rPr lang="de-DE"/>
              <a:pPr/>
              <a:t>‹Nº›</a:t>
            </a:fld>
            <a:endParaRPr lang="de-DE"/>
          </a:p>
        </p:txBody>
      </p:sp>
      <p:pic>
        <p:nvPicPr>
          <p:cNvPr id="12" name="Grafik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61809" y="263016"/>
            <a:ext cx="864096" cy="357672"/>
          </a:xfrm>
          <a:prstGeom prst="rect">
            <a:avLst/>
          </a:prstGeom>
        </p:spPr>
      </p:pic>
      <p:cxnSp>
        <p:nvCxnSpPr>
          <p:cNvPr id="13" name="Gerade Verbindung 12"/>
          <p:cNvCxnSpPr/>
          <p:nvPr userDrawn="1"/>
        </p:nvCxnSpPr>
        <p:spPr bwMode="auto">
          <a:xfrm>
            <a:off x="0" y="836712"/>
            <a:ext cx="9144000" cy="0"/>
          </a:xfrm>
          <a:prstGeom prst="line">
            <a:avLst/>
          </a:prstGeom>
          <a:solidFill>
            <a:srgbClr val="00B8FF"/>
          </a:solidFill>
          <a:ln w="28575" cap="flat" cmpd="sng" algn="ctr">
            <a:solidFill>
              <a:srgbClr val="068D8D"/>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1" name="Picture 4" descr="P:\Verkauf\Marketing\Corporate Identity\Logo\Logo neu ab 2013\sommer_logo_400px.jp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100392" y="188640"/>
            <a:ext cx="931168" cy="453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48698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
        <p:nvSpPr>
          <p:cNvPr id="7" name="Rectangle 4"/>
          <p:cNvSpPr>
            <a:spLocks noGrp="1" noChangeArrowheads="1"/>
          </p:cNvSpPr>
          <p:nvPr>
            <p:ph type="dt" idx="10"/>
          </p:nvPr>
        </p:nvSpPr>
        <p:spPr bwMode="auto">
          <a:xfrm>
            <a:off x="7545388" y="6453336"/>
            <a:ext cx="828310" cy="2160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600" b="1">
                <a:solidFill>
                  <a:srgbClr val="000000"/>
                </a:solidFill>
                <a:latin typeface="+mn-lt"/>
              </a:defRPr>
            </a:lvl1pPr>
          </a:lstStyle>
          <a:p>
            <a:endParaRPr lang="en-GB" dirty="0"/>
          </a:p>
        </p:txBody>
      </p:sp>
      <p:sp>
        <p:nvSpPr>
          <p:cNvPr id="8" name="Rectangle 5"/>
          <p:cNvSpPr>
            <a:spLocks noGrp="1" noChangeArrowheads="1"/>
          </p:cNvSpPr>
          <p:nvPr>
            <p:ph type="ftr" idx="11"/>
          </p:nvPr>
        </p:nvSpPr>
        <p:spPr bwMode="auto">
          <a:xfrm>
            <a:off x="216024" y="6469483"/>
            <a:ext cx="4283968" cy="1998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600" b="1">
                <a:solidFill>
                  <a:srgbClr val="000000"/>
                </a:solidFill>
                <a:latin typeface="+mn-lt"/>
              </a:defRPr>
            </a:lvl1pPr>
          </a:lstStyle>
          <a:p>
            <a:endParaRPr lang="en-GB" dirty="0"/>
          </a:p>
        </p:txBody>
      </p:sp>
      <p:sp>
        <p:nvSpPr>
          <p:cNvPr id="9" name="Rectangle 6"/>
          <p:cNvSpPr>
            <a:spLocks noGrp="1" noChangeArrowheads="1"/>
          </p:cNvSpPr>
          <p:nvPr>
            <p:ph type="sldNum" idx="12"/>
          </p:nvPr>
        </p:nvSpPr>
        <p:spPr bwMode="auto">
          <a:xfrm>
            <a:off x="8373698" y="6453336"/>
            <a:ext cx="656002" cy="2160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61200" bIns="46800" numCol="1" anchor="t" anchorCtr="0" compatLnSpc="1">
            <a:prstTxWarp prst="textNoShape">
              <a:avLst/>
            </a:prstTxWarp>
          </a:bodyPr>
          <a:lstStyle>
            <a:lvl1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600" b="1">
                <a:solidFill>
                  <a:srgbClr val="000000"/>
                </a:solidFill>
                <a:latin typeface="+mn-lt"/>
              </a:defRPr>
            </a:lvl1pPr>
          </a:lstStyle>
          <a:p>
            <a:fld id="{0A38BB86-678C-4850-AA58-8576BAB49250}" type="slidenum">
              <a:rPr lang="de-DE"/>
              <a:pPr/>
              <a:t>‹Nº›</a:t>
            </a:fld>
            <a:endParaRPr lang="de-DE"/>
          </a:p>
        </p:txBody>
      </p:sp>
      <p:pic>
        <p:nvPicPr>
          <p:cNvPr id="11" name="Grafik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61809" y="263016"/>
            <a:ext cx="864096" cy="357672"/>
          </a:xfrm>
          <a:prstGeom prst="rect">
            <a:avLst/>
          </a:prstGeom>
        </p:spPr>
      </p:pic>
      <p:cxnSp>
        <p:nvCxnSpPr>
          <p:cNvPr id="12" name="Gerade Verbindung 11"/>
          <p:cNvCxnSpPr/>
          <p:nvPr userDrawn="1"/>
        </p:nvCxnSpPr>
        <p:spPr bwMode="auto">
          <a:xfrm>
            <a:off x="0" y="836712"/>
            <a:ext cx="9144000" cy="0"/>
          </a:xfrm>
          <a:prstGeom prst="line">
            <a:avLst/>
          </a:prstGeom>
          <a:solidFill>
            <a:srgbClr val="00B8FF"/>
          </a:solidFill>
          <a:ln w="28575" cap="flat" cmpd="sng" algn="ctr">
            <a:solidFill>
              <a:srgbClr val="068D8D"/>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0" name="Picture 4" descr="P:\Verkauf\Marketing\Corporate Identity\Logo\Logo neu ab 2013\sommer_logo_400px.jp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100392" y="188640"/>
            <a:ext cx="931168" cy="453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99002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Vergleich">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10" name="Rectangle 4"/>
          <p:cNvSpPr>
            <a:spLocks noGrp="1" noChangeArrowheads="1"/>
          </p:cNvSpPr>
          <p:nvPr>
            <p:ph type="dt" idx="10"/>
          </p:nvPr>
        </p:nvSpPr>
        <p:spPr bwMode="auto">
          <a:xfrm>
            <a:off x="7545388" y="6453336"/>
            <a:ext cx="828310" cy="2160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600" b="1">
                <a:solidFill>
                  <a:srgbClr val="000000"/>
                </a:solidFill>
                <a:latin typeface="+mn-lt"/>
              </a:defRPr>
            </a:lvl1pPr>
          </a:lstStyle>
          <a:p>
            <a:endParaRPr lang="en-GB" dirty="0"/>
          </a:p>
        </p:txBody>
      </p:sp>
      <p:sp>
        <p:nvSpPr>
          <p:cNvPr id="11" name="Rectangle 5"/>
          <p:cNvSpPr>
            <a:spLocks noGrp="1" noChangeArrowheads="1"/>
          </p:cNvSpPr>
          <p:nvPr>
            <p:ph type="ftr" idx="11"/>
          </p:nvPr>
        </p:nvSpPr>
        <p:spPr bwMode="auto">
          <a:xfrm>
            <a:off x="216024" y="6469483"/>
            <a:ext cx="4283968" cy="1998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600" b="1">
                <a:solidFill>
                  <a:srgbClr val="000000"/>
                </a:solidFill>
                <a:latin typeface="+mn-lt"/>
              </a:defRPr>
            </a:lvl1pPr>
          </a:lstStyle>
          <a:p>
            <a:endParaRPr lang="en-GB" dirty="0"/>
          </a:p>
        </p:txBody>
      </p:sp>
      <p:sp>
        <p:nvSpPr>
          <p:cNvPr id="12" name="Rectangle 6"/>
          <p:cNvSpPr>
            <a:spLocks noGrp="1" noChangeArrowheads="1"/>
          </p:cNvSpPr>
          <p:nvPr>
            <p:ph type="sldNum" idx="12"/>
          </p:nvPr>
        </p:nvSpPr>
        <p:spPr bwMode="auto">
          <a:xfrm>
            <a:off x="8373698" y="6453336"/>
            <a:ext cx="656002" cy="2160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61200" bIns="46800" numCol="1" anchor="t" anchorCtr="0" compatLnSpc="1">
            <a:prstTxWarp prst="textNoShape">
              <a:avLst/>
            </a:prstTxWarp>
          </a:bodyPr>
          <a:lstStyle>
            <a:lvl1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600" b="1">
                <a:solidFill>
                  <a:srgbClr val="000000"/>
                </a:solidFill>
                <a:latin typeface="+mn-lt"/>
              </a:defRPr>
            </a:lvl1pPr>
          </a:lstStyle>
          <a:p>
            <a:fld id="{0A38BB86-678C-4850-AA58-8576BAB49250}" type="slidenum">
              <a:rPr lang="de-DE"/>
              <a:pPr/>
              <a:t>‹Nº›</a:t>
            </a:fld>
            <a:endParaRPr lang="de-DE"/>
          </a:p>
        </p:txBody>
      </p:sp>
      <p:pic>
        <p:nvPicPr>
          <p:cNvPr id="14" name="Grafik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61809" y="263016"/>
            <a:ext cx="864096" cy="357672"/>
          </a:xfrm>
          <a:prstGeom prst="rect">
            <a:avLst/>
          </a:prstGeom>
        </p:spPr>
      </p:pic>
      <p:cxnSp>
        <p:nvCxnSpPr>
          <p:cNvPr id="15" name="Gerade Verbindung 14"/>
          <p:cNvCxnSpPr/>
          <p:nvPr userDrawn="1"/>
        </p:nvCxnSpPr>
        <p:spPr bwMode="auto">
          <a:xfrm>
            <a:off x="0" y="836712"/>
            <a:ext cx="9144000" cy="0"/>
          </a:xfrm>
          <a:prstGeom prst="line">
            <a:avLst/>
          </a:prstGeom>
          <a:solidFill>
            <a:srgbClr val="00B8FF"/>
          </a:solidFill>
          <a:ln w="28575" cap="flat" cmpd="sng" algn="ctr">
            <a:solidFill>
              <a:srgbClr val="068D8D"/>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Titel 1"/>
          <p:cNvSpPr>
            <a:spLocks noGrp="1"/>
          </p:cNvSpPr>
          <p:nvPr>
            <p:ph type="title"/>
          </p:nvPr>
        </p:nvSpPr>
        <p:spPr>
          <a:xfrm>
            <a:off x="457200" y="273050"/>
            <a:ext cx="6779096" cy="563662"/>
          </a:xfrm>
        </p:spPr>
        <p:txBody>
          <a:bodyPr/>
          <a:lstStyle>
            <a:lvl1pPr algn="l">
              <a:defRPr sz="2000" b="1"/>
            </a:lvl1pPr>
          </a:lstStyle>
          <a:p>
            <a:r>
              <a:rPr lang="de-DE"/>
              <a:t>Titelmasterformat durch Klicken bearbeiten</a:t>
            </a:r>
            <a:endParaRPr lang="de-DE" dirty="0"/>
          </a:p>
        </p:txBody>
      </p:sp>
      <p:pic>
        <p:nvPicPr>
          <p:cNvPr id="16" name="Picture 4" descr="P:\Verkauf\Marketing\Corporate Identity\Logo\Logo neu ab 2013\sommer_logo_400px.jp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100392" y="188640"/>
            <a:ext cx="931168" cy="453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86930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el, Text und zwei Inhalte">
    <p:spTree>
      <p:nvGrpSpPr>
        <p:cNvPr id="1" name=""/>
        <p:cNvGrpSpPr/>
        <p:nvPr/>
      </p:nvGrpSpPr>
      <p:grpSpPr>
        <a:xfrm>
          <a:off x="0" y="0"/>
          <a:ext cx="0" cy="0"/>
          <a:chOff x="0" y="0"/>
          <a:chExt cx="0" cy="0"/>
        </a:xfrm>
      </p:grpSpPr>
      <p:sp>
        <p:nvSpPr>
          <p:cNvPr id="3" name="Textplatzhalter 2"/>
          <p:cNvSpPr>
            <a:spLocks noGrp="1"/>
          </p:cNvSpPr>
          <p:nvPr>
            <p:ph type="body" sz="half" idx="1"/>
          </p:nvPr>
        </p:nvSpPr>
        <p:spPr>
          <a:xfrm>
            <a:off x="215900" y="1728788"/>
            <a:ext cx="4233863" cy="4362450"/>
          </a:xfrm>
        </p:spPr>
        <p:txBody>
          <a:bodyPr/>
          <a:lstStyle>
            <a:lvl1pPr>
              <a:buClr>
                <a:srgbClr val="068D8D"/>
              </a:buClr>
              <a:buFont typeface="Verdana" pitchFamily="34" charset="0"/>
              <a:buChar char="»"/>
              <a:defRPr sz="1600">
                <a:latin typeface="Arial" pitchFamily="34" charset="0"/>
                <a:cs typeface="Arial" pitchFamily="34" charset="0"/>
              </a:defRPr>
            </a:lvl1pPr>
            <a:lvl2pPr>
              <a:buFont typeface="Verdana" pitchFamily="34" charset="0"/>
              <a:buChar char="»"/>
              <a:defRPr sz="16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Inhaltsplatzhalter 3"/>
          <p:cNvSpPr>
            <a:spLocks noGrp="1"/>
          </p:cNvSpPr>
          <p:nvPr>
            <p:ph sz="quarter" idx="2"/>
          </p:nvPr>
        </p:nvSpPr>
        <p:spPr>
          <a:xfrm>
            <a:off x="4602163" y="1728788"/>
            <a:ext cx="4233862" cy="2105025"/>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Inhaltsplatzhalter 4"/>
          <p:cNvSpPr>
            <a:spLocks noGrp="1"/>
          </p:cNvSpPr>
          <p:nvPr>
            <p:ph sz="quarter" idx="3"/>
          </p:nvPr>
        </p:nvSpPr>
        <p:spPr>
          <a:xfrm>
            <a:off x="4602163" y="3986213"/>
            <a:ext cx="4233862" cy="2105025"/>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9" name="Rectangle 4"/>
          <p:cNvSpPr>
            <a:spLocks noGrp="1" noChangeArrowheads="1"/>
          </p:cNvSpPr>
          <p:nvPr>
            <p:ph type="dt" idx="10"/>
          </p:nvPr>
        </p:nvSpPr>
        <p:spPr bwMode="auto">
          <a:xfrm>
            <a:off x="7545388" y="6453336"/>
            <a:ext cx="828310" cy="2160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600" b="1">
                <a:solidFill>
                  <a:srgbClr val="000000"/>
                </a:solidFill>
                <a:latin typeface="+mn-lt"/>
              </a:defRPr>
            </a:lvl1pPr>
          </a:lstStyle>
          <a:p>
            <a:endParaRPr lang="en-GB" dirty="0"/>
          </a:p>
        </p:txBody>
      </p:sp>
      <p:sp>
        <p:nvSpPr>
          <p:cNvPr id="10" name="Rectangle 5"/>
          <p:cNvSpPr>
            <a:spLocks noGrp="1" noChangeArrowheads="1"/>
          </p:cNvSpPr>
          <p:nvPr>
            <p:ph type="ftr" idx="11"/>
          </p:nvPr>
        </p:nvSpPr>
        <p:spPr bwMode="auto">
          <a:xfrm>
            <a:off x="216024" y="6469483"/>
            <a:ext cx="4283968" cy="1998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600" b="1">
                <a:solidFill>
                  <a:srgbClr val="000000"/>
                </a:solidFill>
                <a:latin typeface="+mn-lt"/>
              </a:defRPr>
            </a:lvl1pPr>
          </a:lstStyle>
          <a:p>
            <a:r>
              <a:rPr lang="en-GB" dirty="0"/>
              <a:t>RQ 30 – Technical Information, © Sommer GmbH 2013</a:t>
            </a:r>
          </a:p>
          <a:p>
            <a:endParaRPr lang="en-GB" dirty="0"/>
          </a:p>
          <a:p>
            <a:endParaRPr lang="en-GB" dirty="0"/>
          </a:p>
        </p:txBody>
      </p:sp>
      <p:sp>
        <p:nvSpPr>
          <p:cNvPr id="11" name="Rectangle 6"/>
          <p:cNvSpPr>
            <a:spLocks noGrp="1" noChangeArrowheads="1"/>
          </p:cNvSpPr>
          <p:nvPr>
            <p:ph type="sldNum" idx="12"/>
          </p:nvPr>
        </p:nvSpPr>
        <p:spPr bwMode="auto">
          <a:xfrm>
            <a:off x="8373698" y="6453336"/>
            <a:ext cx="656002" cy="2160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61200" bIns="46800" numCol="1" anchor="t" anchorCtr="0" compatLnSpc="1">
            <a:prstTxWarp prst="textNoShape">
              <a:avLst/>
            </a:prstTxWarp>
          </a:bodyPr>
          <a:lstStyle>
            <a:lvl1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600" b="1">
                <a:solidFill>
                  <a:srgbClr val="000000"/>
                </a:solidFill>
                <a:latin typeface="+mn-lt"/>
              </a:defRPr>
            </a:lvl1pPr>
          </a:lstStyle>
          <a:p>
            <a:fld id="{0A38BB86-678C-4850-AA58-8576BAB49250}" type="slidenum">
              <a:rPr lang="de-DE"/>
              <a:pPr/>
              <a:t>‹Nº›</a:t>
            </a:fld>
            <a:endParaRPr lang="de-DE"/>
          </a:p>
        </p:txBody>
      </p:sp>
      <p:cxnSp>
        <p:nvCxnSpPr>
          <p:cNvPr id="13" name="Gerade Verbindung 12"/>
          <p:cNvCxnSpPr/>
          <p:nvPr userDrawn="1"/>
        </p:nvCxnSpPr>
        <p:spPr bwMode="auto">
          <a:xfrm>
            <a:off x="0" y="836712"/>
            <a:ext cx="9144000" cy="0"/>
          </a:xfrm>
          <a:prstGeom prst="line">
            <a:avLst/>
          </a:prstGeom>
          <a:solidFill>
            <a:srgbClr val="00B8FF"/>
          </a:solidFill>
          <a:ln w="28575" cap="flat" cmpd="sng" algn="ctr">
            <a:solidFill>
              <a:srgbClr val="068D8D"/>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2" name="Grafik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61809" y="263016"/>
            <a:ext cx="864096" cy="357672"/>
          </a:xfrm>
          <a:prstGeom prst="rect">
            <a:avLst/>
          </a:prstGeom>
        </p:spPr>
      </p:pic>
      <p:sp>
        <p:nvSpPr>
          <p:cNvPr id="14" name="Titel 1"/>
          <p:cNvSpPr>
            <a:spLocks noGrp="1"/>
          </p:cNvSpPr>
          <p:nvPr>
            <p:ph type="title"/>
          </p:nvPr>
        </p:nvSpPr>
        <p:spPr>
          <a:xfrm>
            <a:off x="251520" y="114033"/>
            <a:ext cx="5229225" cy="655638"/>
          </a:xfrm>
        </p:spPr>
        <p:txBody>
          <a:bodyPr/>
          <a:lstStyle>
            <a:lvl1pPr>
              <a:defRPr>
                <a:latin typeface="Arial" pitchFamily="34" charset="0"/>
                <a:cs typeface="Arial" pitchFamily="34" charset="0"/>
              </a:defRPr>
            </a:lvl1pPr>
          </a:lstStyle>
          <a:p>
            <a:r>
              <a:rPr lang="de-DE"/>
              <a:t>Titelmasterformat durch Klicken bearbeiten</a:t>
            </a:r>
            <a:endParaRPr lang="de-DE" dirty="0"/>
          </a:p>
        </p:txBody>
      </p:sp>
      <p:pic>
        <p:nvPicPr>
          <p:cNvPr id="15" name="Picture 4" descr="P:\Verkauf\Marketing\Corporate Identity\Logo\Logo neu ab 2013\sommer_logo_400px.jp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100392" y="188640"/>
            <a:ext cx="931168" cy="453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7011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6" name="Rectangle 4"/>
          <p:cNvSpPr>
            <a:spLocks noGrp="1" noChangeArrowheads="1"/>
          </p:cNvSpPr>
          <p:nvPr>
            <p:ph type="dt" idx="10"/>
          </p:nvPr>
        </p:nvSpPr>
        <p:spPr bwMode="auto">
          <a:xfrm>
            <a:off x="7545388" y="6453336"/>
            <a:ext cx="828310" cy="2160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600" b="1">
                <a:solidFill>
                  <a:srgbClr val="000000"/>
                </a:solidFill>
                <a:latin typeface="+mn-lt"/>
              </a:defRPr>
            </a:lvl1pPr>
          </a:lstStyle>
          <a:p>
            <a:endParaRPr lang="en-GB" dirty="0"/>
          </a:p>
        </p:txBody>
      </p:sp>
      <p:sp>
        <p:nvSpPr>
          <p:cNvPr id="7" name="Rectangle 5"/>
          <p:cNvSpPr>
            <a:spLocks noGrp="1" noChangeArrowheads="1"/>
          </p:cNvSpPr>
          <p:nvPr>
            <p:ph type="ftr" idx="11"/>
          </p:nvPr>
        </p:nvSpPr>
        <p:spPr bwMode="auto">
          <a:xfrm>
            <a:off x="216024" y="6469483"/>
            <a:ext cx="4283968" cy="1998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600" b="1">
                <a:solidFill>
                  <a:srgbClr val="000000"/>
                </a:solidFill>
                <a:latin typeface="+mn-lt"/>
              </a:defRPr>
            </a:lvl1pPr>
          </a:lstStyle>
          <a:p>
            <a:endParaRPr lang="en-GB" dirty="0"/>
          </a:p>
        </p:txBody>
      </p:sp>
      <p:sp>
        <p:nvSpPr>
          <p:cNvPr id="8" name="Rectangle 6"/>
          <p:cNvSpPr>
            <a:spLocks noGrp="1" noChangeArrowheads="1"/>
          </p:cNvSpPr>
          <p:nvPr>
            <p:ph type="sldNum" idx="12"/>
          </p:nvPr>
        </p:nvSpPr>
        <p:spPr bwMode="auto">
          <a:xfrm>
            <a:off x="8373698" y="6453336"/>
            <a:ext cx="656002" cy="2160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61200" bIns="46800" numCol="1" anchor="t" anchorCtr="0" compatLnSpc="1">
            <a:prstTxWarp prst="textNoShape">
              <a:avLst/>
            </a:prstTxWarp>
          </a:bodyPr>
          <a:lstStyle>
            <a:lvl1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600" b="1">
                <a:solidFill>
                  <a:srgbClr val="000000"/>
                </a:solidFill>
                <a:latin typeface="+mn-lt"/>
              </a:defRPr>
            </a:lvl1pPr>
          </a:lstStyle>
          <a:p>
            <a:fld id="{0A38BB86-678C-4850-AA58-8576BAB49250}" type="slidenum">
              <a:rPr lang="de-DE"/>
              <a:pPr/>
              <a:t>‹Nº›</a:t>
            </a:fld>
            <a:endParaRPr lang="de-DE"/>
          </a:p>
        </p:txBody>
      </p:sp>
      <p:cxnSp>
        <p:nvCxnSpPr>
          <p:cNvPr id="10" name="Gerade Verbindung 9"/>
          <p:cNvCxnSpPr/>
          <p:nvPr userDrawn="1"/>
        </p:nvCxnSpPr>
        <p:spPr bwMode="auto">
          <a:xfrm>
            <a:off x="0" y="836712"/>
            <a:ext cx="9144000" cy="0"/>
          </a:xfrm>
          <a:prstGeom prst="line">
            <a:avLst/>
          </a:prstGeom>
          <a:solidFill>
            <a:srgbClr val="00B8FF"/>
          </a:solidFill>
          <a:ln w="28575" cap="flat" cmpd="sng" algn="ctr">
            <a:solidFill>
              <a:srgbClr val="068D8D"/>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1" name="Grafik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61809" y="263016"/>
            <a:ext cx="864096" cy="357672"/>
          </a:xfrm>
          <a:prstGeom prst="rect">
            <a:avLst/>
          </a:prstGeom>
        </p:spPr>
      </p:pic>
      <p:pic>
        <p:nvPicPr>
          <p:cNvPr id="12" name="Picture 4" descr="P:\Verkauf\Marketing\Corporate Identity\Logo\Logo neu ab 2013\sommer_logo_400px.jp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100392" y="188640"/>
            <a:ext cx="931168" cy="453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21003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5" name="Rectangle 4"/>
          <p:cNvSpPr>
            <a:spLocks noGrp="1" noChangeArrowheads="1"/>
          </p:cNvSpPr>
          <p:nvPr>
            <p:ph type="dt"/>
          </p:nvPr>
        </p:nvSpPr>
        <p:spPr bwMode="auto">
          <a:xfrm>
            <a:off x="7545388" y="6453336"/>
            <a:ext cx="828310" cy="2160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600" b="1">
                <a:solidFill>
                  <a:srgbClr val="000000"/>
                </a:solidFill>
                <a:latin typeface="+mn-lt"/>
              </a:defRPr>
            </a:lvl1pPr>
          </a:lstStyle>
          <a:p>
            <a:endParaRPr lang="en-GB" dirty="0"/>
          </a:p>
        </p:txBody>
      </p:sp>
      <p:sp>
        <p:nvSpPr>
          <p:cNvPr id="6" name="Rectangle 5"/>
          <p:cNvSpPr>
            <a:spLocks noGrp="1" noChangeArrowheads="1"/>
          </p:cNvSpPr>
          <p:nvPr>
            <p:ph type="ftr" idx="10"/>
          </p:nvPr>
        </p:nvSpPr>
        <p:spPr bwMode="auto">
          <a:xfrm>
            <a:off x="216024" y="6469483"/>
            <a:ext cx="4283968" cy="1998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600" b="1">
                <a:solidFill>
                  <a:srgbClr val="000000"/>
                </a:solidFill>
                <a:latin typeface="+mn-lt"/>
              </a:defRPr>
            </a:lvl1pPr>
          </a:lstStyle>
          <a:p>
            <a:endParaRPr lang="en-GB" dirty="0"/>
          </a:p>
        </p:txBody>
      </p:sp>
      <p:sp>
        <p:nvSpPr>
          <p:cNvPr id="7" name="Rectangle 6"/>
          <p:cNvSpPr>
            <a:spLocks noGrp="1" noChangeArrowheads="1"/>
          </p:cNvSpPr>
          <p:nvPr>
            <p:ph type="sldNum" idx="11"/>
          </p:nvPr>
        </p:nvSpPr>
        <p:spPr bwMode="auto">
          <a:xfrm>
            <a:off x="8373698" y="6453336"/>
            <a:ext cx="656002" cy="2160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61200" bIns="46800" numCol="1" anchor="t" anchorCtr="0" compatLnSpc="1">
            <a:prstTxWarp prst="textNoShape">
              <a:avLst/>
            </a:prstTxWarp>
          </a:bodyPr>
          <a:lstStyle>
            <a:lvl1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600" b="1">
                <a:solidFill>
                  <a:srgbClr val="000000"/>
                </a:solidFill>
                <a:latin typeface="+mn-lt"/>
              </a:defRPr>
            </a:lvl1pPr>
          </a:lstStyle>
          <a:p>
            <a:fld id="{0A38BB86-678C-4850-AA58-8576BAB49250}" type="slidenum">
              <a:rPr lang="de-DE"/>
              <a:pPr/>
              <a:t>‹Nº›</a:t>
            </a:fld>
            <a:endParaRPr lang="de-DE"/>
          </a:p>
        </p:txBody>
      </p:sp>
      <p:cxnSp>
        <p:nvCxnSpPr>
          <p:cNvPr id="9" name="Gerade Verbindung 8"/>
          <p:cNvCxnSpPr/>
          <p:nvPr userDrawn="1"/>
        </p:nvCxnSpPr>
        <p:spPr bwMode="auto">
          <a:xfrm>
            <a:off x="0" y="836712"/>
            <a:ext cx="9144000" cy="0"/>
          </a:xfrm>
          <a:prstGeom prst="line">
            <a:avLst/>
          </a:prstGeom>
          <a:solidFill>
            <a:srgbClr val="00B8FF"/>
          </a:solidFill>
          <a:ln w="28575" cap="flat" cmpd="sng" algn="ctr">
            <a:solidFill>
              <a:srgbClr val="068D8D"/>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0" name="Grafik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61809" y="263016"/>
            <a:ext cx="864096" cy="357672"/>
          </a:xfrm>
          <a:prstGeom prst="rect">
            <a:avLst/>
          </a:prstGeom>
        </p:spPr>
      </p:pic>
      <p:sp>
        <p:nvSpPr>
          <p:cNvPr id="8" name="Titel 1"/>
          <p:cNvSpPr>
            <a:spLocks noGrp="1"/>
          </p:cNvSpPr>
          <p:nvPr>
            <p:ph type="title" idx="12"/>
          </p:nvPr>
        </p:nvSpPr>
        <p:spPr>
          <a:xfrm>
            <a:off x="206871" y="107950"/>
            <a:ext cx="5229225" cy="655638"/>
          </a:xfrm>
        </p:spPr>
        <p:txBody>
          <a:bodyPr/>
          <a:lstStyle/>
          <a:p>
            <a:r>
              <a:rPr lang="de-DE"/>
              <a:t>Titelmasterformat durch Klicken bearbeiten</a:t>
            </a:r>
          </a:p>
        </p:txBody>
      </p:sp>
    </p:spTree>
    <p:extLst>
      <p:ext uri="{BB962C8B-B14F-4D97-AF65-F5344CB8AC3E}">
        <p14:creationId xmlns:p14="http://schemas.microsoft.com/office/powerpoint/2010/main" val="50909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83568" y="274638"/>
            <a:ext cx="7787208" cy="562074"/>
          </a:xfrm>
          <a:prstGeom prst="rect">
            <a:avLst/>
          </a:prstGeom>
        </p:spPr>
        <p:txBody>
          <a:bodyPr vert="horz" lIns="91440" tIns="45720" rIns="91440" bIns="45720" rtlCol="0" anchor="ctr">
            <a:normAutofit/>
          </a:bodyPr>
          <a:lstStyle/>
          <a:p>
            <a:r>
              <a:rPr lang="de-DE" dirty="0"/>
              <a:t>Titelmasterformat durch Klicken bearbeiten</a:t>
            </a:r>
            <a:endParaRPr lang="en-GB" dirty="0"/>
          </a:p>
        </p:txBody>
      </p:sp>
      <p:sp>
        <p:nvSpPr>
          <p:cNvPr id="3" name="Textplatzhalter 2"/>
          <p:cNvSpPr>
            <a:spLocks noGrp="1"/>
          </p:cNvSpPr>
          <p:nvPr>
            <p:ph type="body" idx="1"/>
          </p:nvPr>
        </p:nvSpPr>
        <p:spPr>
          <a:xfrm>
            <a:off x="457200" y="1052736"/>
            <a:ext cx="8229600" cy="5073427"/>
          </a:xfrm>
          <a:prstGeom prst="rect">
            <a:avLst/>
          </a:prstGeom>
        </p:spPr>
        <p:txBody>
          <a:bodyPr vert="horz" lIns="91440" tIns="45720" rIns="91440" bIns="45720" rtlCol="0">
            <a:normAutofit/>
          </a:body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lang="en-GB" sz="700">
                <a:solidFill>
                  <a:schemeClr val="tx1"/>
                </a:solidFill>
                <a:latin typeface="Arial" panose="020B0604020202020204" pitchFamily="34" charset="0"/>
                <a:cs typeface="Arial" panose="020B0604020202020204" pitchFamily="34" charset="0"/>
              </a:defRPr>
            </a:lvl1pPr>
          </a:lstStyle>
          <a:p>
            <a:r>
              <a:rPr lang="de-DE" dirty="0"/>
              <a:t>RQ-30 Technical </a:t>
            </a:r>
            <a:r>
              <a:rPr lang="de-DE" dirty="0" err="1"/>
              <a:t>information</a:t>
            </a:r>
            <a:r>
              <a:rPr lang="de-DE" dirty="0"/>
              <a:t> 2015</a:t>
            </a:r>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lang="en-GB" sz="700" smtClean="0">
                <a:solidFill>
                  <a:schemeClr val="tx1"/>
                </a:solidFill>
                <a:latin typeface="Arial" panose="020B0604020202020204" pitchFamily="34" charset="0"/>
                <a:cs typeface="Arial" panose="020B0604020202020204" pitchFamily="34" charset="0"/>
              </a:defRPr>
            </a:lvl1pPr>
          </a:lstStyle>
          <a:p>
            <a:fld id="{482DA381-F121-4372-A6E3-B7F382A9BE36}" type="slidenum">
              <a:rPr lang="de-DE" smtClean="0"/>
              <a:pPr/>
              <a:t>‹Nº›</a:t>
            </a:fld>
            <a:endParaRPr lang="de-DE" dirty="0"/>
          </a:p>
        </p:txBody>
      </p:sp>
      <p:cxnSp>
        <p:nvCxnSpPr>
          <p:cNvPr id="7" name="Gerade Verbindung 6"/>
          <p:cNvCxnSpPr/>
          <p:nvPr/>
        </p:nvCxnSpPr>
        <p:spPr bwMode="auto">
          <a:xfrm>
            <a:off x="0" y="836712"/>
            <a:ext cx="9144000" cy="0"/>
          </a:xfrm>
          <a:prstGeom prst="line">
            <a:avLst/>
          </a:prstGeom>
          <a:solidFill>
            <a:srgbClr val="00B8FF"/>
          </a:solidFill>
          <a:ln w="28575" cap="flat" cmpd="sng" algn="ctr">
            <a:solidFill>
              <a:srgbClr val="068D8D"/>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028" name="Picture 4" descr="C:\Sommer\Marketing\Logo\sommer_logo_400px.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642732" y="195195"/>
            <a:ext cx="1219200" cy="593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1929065"/>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55" r:id="rId9"/>
    <p:sldLayoutId id="2147483660" r:id="rId10"/>
    <p:sldLayoutId id="2147483661" r:id="rId11"/>
  </p:sldLayoutIdLst>
  <p:txStyles>
    <p:titleStyle>
      <a:lvl1pPr algn="l" defTabSz="914400" rtl="0" eaLnBrk="1" latinLnBrk="0" hangingPunct="1">
        <a:spcBef>
          <a:spcPct val="0"/>
        </a:spcBef>
        <a:buNone/>
        <a:defRPr sz="2800"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Clr>
          <a:srgbClr val="068D8D"/>
        </a:buClr>
        <a:buFont typeface="Wingdings" panose="05000000000000000000" pitchFamily="2" charset="2"/>
        <a:buChar char="ü"/>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9.png"/><Relationship Id="rId7" Type="http://schemas.openxmlformats.org/officeDocument/2006/relationships/image" Target="../media/image53.jpeg"/><Relationship Id="rId2" Type="http://schemas.openxmlformats.org/officeDocument/2006/relationships/image" Target="../media/image48.png"/><Relationship Id="rId1" Type="http://schemas.openxmlformats.org/officeDocument/2006/relationships/slideLayout" Target="../slideLayouts/slideLayout8.xml"/><Relationship Id="rId6" Type="http://schemas.openxmlformats.org/officeDocument/2006/relationships/image" Target="../media/image52.jpg"/><Relationship Id="rId5" Type="http://schemas.openxmlformats.org/officeDocument/2006/relationships/image" Target="../media/image51.jpeg"/><Relationship Id="rId4" Type="http://schemas.openxmlformats.org/officeDocument/2006/relationships/image" Target="../media/image50.png"/><Relationship Id="rId9"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54.png"/><Relationship Id="rId1" Type="http://schemas.openxmlformats.org/officeDocument/2006/relationships/slideLayout" Target="../slideLayouts/slideLayout5.xml"/><Relationship Id="rId5" Type="http://schemas.openxmlformats.org/officeDocument/2006/relationships/image" Target="../media/image8.png"/><Relationship Id="rId4" Type="http://schemas.openxmlformats.org/officeDocument/2006/relationships/image" Target="../media/image55.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6.jpeg"/><Relationship Id="rId1" Type="http://schemas.openxmlformats.org/officeDocument/2006/relationships/slideLayout" Target="../slideLayouts/slideLayout2.xml"/><Relationship Id="rId6" Type="http://schemas.openxmlformats.org/officeDocument/2006/relationships/image" Target="../media/image58.png"/><Relationship Id="rId5" Type="http://schemas.microsoft.com/office/2007/relationships/hdphoto" Target="../media/hdphoto11.wdp"/><Relationship Id="rId4" Type="http://schemas.openxmlformats.org/officeDocument/2006/relationships/image" Target="../media/image57.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33.png"/><Relationship Id="rId4" Type="http://schemas.openxmlformats.org/officeDocument/2006/relationships/image" Target="../media/image60.png"/></Relationships>
</file>

<file path=ppt/slides/_rels/slide1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9.png"/><Relationship Id="rId7" Type="http://schemas.microsoft.com/office/2007/relationships/hdphoto" Target="../media/hdphoto12.wdp"/><Relationship Id="rId12" Type="http://schemas.openxmlformats.org/officeDocument/2006/relationships/image" Target="../media/image53.jpe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61.png"/><Relationship Id="rId11" Type="http://schemas.openxmlformats.org/officeDocument/2006/relationships/image" Target="../media/image15.png"/><Relationship Id="rId5" Type="http://schemas.openxmlformats.org/officeDocument/2006/relationships/hyperlink" Target="https://www.metas.ch/metas/en/home.html" TargetMode="External"/><Relationship Id="rId10" Type="http://schemas.openxmlformats.org/officeDocument/2006/relationships/image" Target="../media/image33.png"/><Relationship Id="rId4" Type="http://schemas.openxmlformats.org/officeDocument/2006/relationships/image" Target="../media/image60.png"/><Relationship Id="rId9" Type="http://schemas.microsoft.com/office/2007/relationships/hdphoto" Target="../media/hdphoto13.wdp"/></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64.jpg"/><Relationship Id="rId7" Type="http://schemas.openxmlformats.org/officeDocument/2006/relationships/image" Target="../media/image6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7.jpg"/><Relationship Id="rId5" Type="http://schemas.openxmlformats.org/officeDocument/2006/relationships/image" Target="../media/image66.jpg"/><Relationship Id="rId4" Type="http://schemas.openxmlformats.org/officeDocument/2006/relationships/image" Target="../media/image65.jp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jp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10.jp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15.png"/><Relationship Id="rId4" Type="http://schemas.microsoft.com/office/2007/relationships/hdphoto" Target="../media/hdphoto14.wdp"/></Relationships>
</file>

<file path=ppt/slides/_rels/slide2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71.png"/><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2.jpeg"/><Relationship Id="rId7" Type="http://schemas.openxmlformats.org/officeDocument/2006/relationships/image" Target="../media/image33.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75.jpeg"/><Relationship Id="rId5" Type="http://schemas.openxmlformats.org/officeDocument/2006/relationships/image" Target="../media/image74.jpeg"/><Relationship Id="rId10" Type="http://schemas.openxmlformats.org/officeDocument/2006/relationships/image" Target="../media/image77.png"/><Relationship Id="rId4" Type="http://schemas.openxmlformats.org/officeDocument/2006/relationships/image" Target="../media/image73.jpeg"/><Relationship Id="rId9" Type="http://schemas.microsoft.com/office/2007/relationships/hdphoto" Target="../media/hdphoto15.wdp"/></Relationships>
</file>

<file path=ppt/slides/_rels/slide2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image" Target="../media/image78.jpeg"/><Relationship Id="rId7"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15.png"/></Relationships>
</file>

<file path=ppt/slides/_rels/slide29.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81.jpeg"/><Relationship Id="rId4" Type="http://schemas.openxmlformats.org/officeDocument/2006/relationships/image" Target="../media/image83.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15.png"/></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4.jpe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84.jpeg"/><Relationship Id="rId4" Type="http://schemas.openxmlformats.org/officeDocument/2006/relationships/image" Target="../media/image86.png"/></Relationships>
</file>

<file path=ppt/slides/_rels/slide3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87.jpeg"/><Relationship Id="rId7"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s>
</file>

<file path=ppt/slides/_rels/slide3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15.png"/><Relationship Id="rId4" Type="http://schemas.openxmlformats.org/officeDocument/2006/relationships/image" Target="../media/image87.jpeg"/></Relationships>
</file>

<file path=ppt/slides/_rels/slide3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15.png"/></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3.jpe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3" Type="http://schemas.openxmlformats.org/officeDocument/2006/relationships/image" Target="../media/image94.jpeg"/><Relationship Id="rId7"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96.jpeg"/><Relationship Id="rId4" Type="http://schemas.openxmlformats.org/officeDocument/2006/relationships/image" Target="../media/image95.jpeg"/></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96.jpeg"/></Relationships>
</file>

<file path=ppt/slides/_rels/slide3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image" Target="../media/image8.png"/><Relationship Id="rId1" Type="http://schemas.openxmlformats.org/officeDocument/2006/relationships/slideLayout" Target="../slideLayouts/slideLayout3.xml"/><Relationship Id="rId6" Type="http://schemas.microsoft.com/office/2007/relationships/hdphoto" Target="../media/hdphoto4.wdp"/><Relationship Id="rId11" Type="http://schemas.openxmlformats.org/officeDocument/2006/relationships/image" Target="../media/image14.png"/><Relationship Id="rId5" Type="http://schemas.openxmlformats.org/officeDocument/2006/relationships/image" Target="../media/image20.png"/><Relationship Id="rId10" Type="http://schemas.openxmlformats.org/officeDocument/2006/relationships/image" Target="../media/image23.jpeg"/><Relationship Id="rId4" Type="http://schemas.microsoft.com/office/2007/relationships/hdphoto" Target="../media/hdphoto3.wdp"/><Relationship Id="rId9" Type="http://schemas.openxmlformats.org/officeDocument/2006/relationships/image" Target="../media/image22.jpeg"/></Relationships>
</file>

<file path=ppt/slides/_rels/slide40.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image" Target="../media/image98.png"/><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41.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06.jpeg"/><Relationship Id="rId7" Type="http://schemas.openxmlformats.org/officeDocument/2006/relationships/image" Target="../media/image33.png"/><Relationship Id="rId2" Type="http://schemas.openxmlformats.org/officeDocument/2006/relationships/image" Target="../media/image105.jpe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08.jpeg"/><Relationship Id="rId4" Type="http://schemas.openxmlformats.org/officeDocument/2006/relationships/image" Target="../media/image107.jpeg"/></Relationships>
</file>

<file path=ppt/slides/_rels/slide43.xml.rels><?xml version="1.0" encoding="UTF-8" standalone="yes"?>
<Relationships xmlns="http://schemas.openxmlformats.org/package/2006/relationships"><Relationship Id="rId3" Type="http://schemas.openxmlformats.org/officeDocument/2006/relationships/image" Target="../media/image110.jpeg"/><Relationship Id="rId7" Type="http://schemas.openxmlformats.org/officeDocument/2006/relationships/image" Target="../media/image33.png"/><Relationship Id="rId2" Type="http://schemas.openxmlformats.org/officeDocument/2006/relationships/image" Target="../media/image109.jpe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11.jpeg"/><Relationship Id="rId4" Type="http://schemas.openxmlformats.org/officeDocument/2006/relationships/hyperlink" Target="file:///G:\RQ-24\2008-6-25_Ber&#252;hrunglose%20Abflussmessung%20und%20SIMK_Bayern\Material%20alt\Bilder-Grafiken\2008-02-08\P1010005.JPG"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2.png"/><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4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3.jpe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4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14.png"/><Relationship Id="rId7"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49.xml.rels><?xml version="1.0" encoding="UTF-8" standalone="yes"?>
<Relationships xmlns="http://schemas.openxmlformats.org/package/2006/relationships"><Relationship Id="rId3" Type="http://schemas.openxmlformats.org/officeDocument/2006/relationships/image" Target="../media/image119.jpeg"/><Relationship Id="rId7" Type="http://schemas.openxmlformats.org/officeDocument/2006/relationships/image" Target="../media/image33.png"/><Relationship Id="rId2" Type="http://schemas.openxmlformats.org/officeDocument/2006/relationships/image" Target="../media/image118.jpe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21.jpeg"/><Relationship Id="rId4" Type="http://schemas.openxmlformats.org/officeDocument/2006/relationships/image" Target="../media/image120.jpeg"/></Relationships>
</file>

<file path=ppt/slides/_rels/slide5.xml.rels><?xml version="1.0" encoding="UTF-8" standalone="yes"?>
<Relationships xmlns="http://schemas.openxmlformats.org/package/2006/relationships"><Relationship Id="rId8" Type="http://schemas.openxmlformats.org/officeDocument/2006/relationships/image" Target="../media/image27.tiff"/><Relationship Id="rId3" Type="http://schemas.openxmlformats.org/officeDocument/2006/relationships/image" Target="../media/image8.png"/><Relationship Id="rId7" Type="http://schemas.microsoft.com/office/2007/relationships/hdphoto" Target="../media/hdphoto6.wdp"/><Relationship Id="rId12"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6.png"/><Relationship Id="rId11" Type="http://schemas.openxmlformats.org/officeDocument/2006/relationships/image" Target="../media/image30.png"/><Relationship Id="rId5" Type="http://schemas.openxmlformats.org/officeDocument/2006/relationships/image" Target="../media/image25.png"/><Relationship Id="rId10" Type="http://schemas.openxmlformats.org/officeDocument/2006/relationships/image" Target="../media/image29.jpeg"/><Relationship Id="rId4" Type="http://schemas.openxmlformats.org/officeDocument/2006/relationships/image" Target="../media/image24.jpeg"/><Relationship Id="rId9" Type="http://schemas.openxmlformats.org/officeDocument/2006/relationships/image" Target="../media/image28.jpeg"/></Relationships>
</file>

<file path=ppt/slides/_rels/slide50.xml.rels><?xml version="1.0" encoding="UTF-8" standalone="yes"?>
<Relationships xmlns="http://schemas.openxmlformats.org/package/2006/relationships"><Relationship Id="rId3" Type="http://schemas.openxmlformats.org/officeDocument/2006/relationships/image" Target="../media/image118.jpeg"/><Relationship Id="rId7"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21.jpeg"/><Relationship Id="rId5" Type="http://schemas.openxmlformats.org/officeDocument/2006/relationships/image" Target="../media/image120.jpeg"/><Relationship Id="rId4" Type="http://schemas.openxmlformats.org/officeDocument/2006/relationships/image" Target="../media/image119.jpeg"/></Relationships>
</file>

<file path=ppt/slides/_rels/slide51.xml.rels><?xml version="1.0" encoding="UTF-8" standalone="yes"?>
<Relationships xmlns="http://schemas.openxmlformats.org/package/2006/relationships"><Relationship Id="rId3" Type="http://schemas.openxmlformats.org/officeDocument/2006/relationships/image" Target="../media/image119.jpeg"/><Relationship Id="rId7" Type="http://schemas.openxmlformats.org/officeDocument/2006/relationships/image" Target="../media/image33.png"/><Relationship Id="rId2" Type="http://schemas.openxmlformats.org/officeDocument/2006/relationships/image" Target="../media/image118.jpe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21.jpeg"/><Relationship Id="rId4" Type="http://schemas.openxmlformats.org/officeDocument/2006/relationships/image" Target="../media/image120.jpeg"/></Relationships>
</file>

<file path=ppt/slides/_rels/slide5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124.jpeg"/><Relationship Id="rId4" Type="http://schemas.openxmlformats.org/officeDocument/2006/relationships/image" Target="../media/image123.jpeg"/></Relationships>
</file>

<file path=ppt/slides/_rels/slide5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27.jpeg"/><Relationship Id="rId5" Type="http://schemas.openxmlformats.org/officeDocument/2006/relationships/image" Target="../media/image33.png"/><Relationship Id="rId4" Type="http://schemas.openxmlformats.org/officeDocument/2006/relationships/image" Target="../media/image126.jpeg"/></Relationships>
</file>

<file path=ppt/slides/_rels/slide5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4.xml"/><Relationship Id="rId4" Type="http://schemas.openxmlformats.org/officeDocument/2006/relationships/image" Target="../media/image131.jpeg"/></Relationships>
</file>

<file path=ppt/slides/_rels/slide59.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image" Target="../media/image32.jpeg"/><Relationship Id="rId7" Type="http://schemas.openxmlformats.org/officeDocument/2006/relationships/image" Target="../media/image16.png"/><Relationship Id="rId2" Type="http://schemas.openxmlformats.org/officeDocument/2006/relationships/image" Target="../media/image31.jpeg"/><Relationship Id="rId1" Type="http://schemas.openxmlformats.org/officeDocument/2006/relationships/slideLayout" Target="../slideLayouts/slideLayout3.xml"/><Relationship Id="rId6" Type="http://schemas.microsoft.com/office/2007/relationships/hdphoto" Target="../media/hdphoto7.wdp"/><Relationship Id="rId5" Type="http://schemas.openxmlformats.org/officeDocument/2006/relationships/image" Target="../media/image34.png"/><Relationship Id="rId10" Type="http://schemas.openxmlformats.org/officeDocument/2006/relationships/image" Target="../media/image14.png"/><Relationship Id="rId4" Type="http://schemas.openxmlformats.org/officeDocument/2006/relationships/image" Target="../media/image33.png"/><Relationship Id="rId9" Type="http://schemas.openxmlformats.org/officeDocument/2006/relationships/image" Target="../media/image36.png"/></Relationships>
</file>

<file path=ppt/slides/_rels/slide60.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134.jpeg"/><Relationship Id="rId1" Type="http://schemas.openxmlformats.org/officeDocument/2006/relationships/slideLayout" Target="../slideLayouts/slideLayout4.xml"/><Relationship Id="rId4" Type="http://schemas.openxmlformats.org/officeDocument/2006/relationships/image" Target="../media/image135.jpeg"/></Relationships>
</file>

<file path=ppt/slides/_rels/slide62.xml.rels><?xml version="1.0" encoding="UTF-8" standalone="yes"?>
<Relationships xmlns="http://schemas.openxmlformats.org/package/2006/relationships"><Relationship Id="rId2" Type="http://schemas.openxmlformats.org/officeDocument/2006/relationships/image" Target="../media/image136.JPG"/><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141.png"/><Relationship Id="rId4" Type="http://schemas.openxmlformats.org/officeDocument/2006/relationships/image" Target="../media/image140.png"/></Relationships>
</file>

<file path=ppt/slides/_rels/slide66.xml.rels><?xml version="1.0" encoding="UTF-8" standalone="yes"?>
<Relationships xmlns="http://schemas.openxmlformats.org/package/2006/relationships"><Relationship Id="rId8" Type="http://schemas.openxmlformats.org/officeDocument/2006/relationships/image" Target="../media/image147.png"/><Relationship Id="rId13" Type="http://schemas.openxmlformats.org/officeDocument/2006/relationships/image" Target="../media/image152.png"/><Relationship Id="rId18" Type="http://schemas.openxmlformats.org/officeDocument/2006/relationships/image" Target="../media/image156.png"/><Relationship Id="rId3" Type="http://schemas.openxmlformats.org/officeDocument/2006/relationships/image" Target="../media/image142.jpeg"/><Relationship Id="rId21" Type="http://schemas.openxmlformats.org/officeDocument/2006/relationships/image" Target="../media/image14.png"/><Relationship Id="rId7" Type="http://schemas.openxmlformats.org/officeDocument/2006/relationships/image" Target="../media/image146.png"/><Relationship Id="rId12" Type="http://schemas.openxmlformats.org/officeDocument/2006/relationships/image" Target="../media/image151.jpeg"/><Relationship Id="rId17" Type="http://schemas.openxmlformats.org/officeDocument/2006/relationships/hyperlink" Target="http://www.mds.sommer.at/" TargetMode="External"/><Relationship Id="rId2" Type="http://schemas.openxmlformats.org/officeDocument/2006/relationships/notesSlide" Target="../notesSlides/notesSlide28.xml"/><Relationship Id="rId16" Type="http://schemas.openxmlformats.org/officeDocument/2006/relationships/image" Target="../media/image155.jpeg"/><Relationship Id="rId20" Type="http://schemas.openxmlformats.org/officeDocument/2006/relationships/image" Target="../media/image158.jpeg"/><Relationship Id="rId1" Type="http://schemas.openxmlformats.org/officeDocument/2006/relationships/slideLayout" Target="../slideLayouts/slideLayout3.xml"/><Relationship Id="rId6" Type="http://schemas.openxmlformats.org/officeDocument/2006/relationships/image" Target="../media/image145.jpeg"/><Relationship Id="rId11" Type="http://schemas.openxmlformats.org/officeDocument/2006/relationships/image" Target="../media/image150.jpeg"/><Relationship Id="rId5" Type="http://schemas.openxmlformats.org/officeDocument/2006/relationships/image" Target="../media/image144.png"/><Relationship Id="rId15" Type="http://schemas.openxmlformats.org/officeDocument/2006/relationships/image" Target="../media/image154.jpeg"/><Relationship Id="rId10" Type="http://schemas.openxmlformats.org/officeDocument/2006/relationships/image" Target="../media/image149.png"/><Relationship Id="rId19" Type="http://schemas.openxmlformats.org/officeDocument/2006/relationships/image" Target="../media/image157.png"/><Relationship Id="rId4" Type="http://schemas.openxmlformats.org/officeDocument/2006/relationships/image" Target="../media/image143.png"/><Relationship Id="rId9" Type="http://schemas.openxmlformats.org/officeDocument/2006/relationships/image" Target="../media/image148.png"/><Relationship Id="rId14" Type="http://schemas.openxmlformats.org/officeDocument/2006/relationships/image" Target="../media/image153.jpeg"/></Relationships>
</file>

<file path=ppt/slides/_rels/slide6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60.png"/><Relationship Id="rId7" Type="http://schemas.openxmlformats.org/officeDocument/2006/relationships/image" Target="../media/image58.png"/><Relationship Id="rId2" Type="http://schemas.openxmlformats.org/officeDocument/2006/relationships/image" Target="../media/image159.png"/><Relationship Id="rId1" Type="http://schemas.openxmlformats.org/officeDocument/2006/relationships/slideLayout" Target="../slideLayouts/slideLayout2.xml"/><Relationship Id="rId6" Type="http://schemas.openxmlformats.org/officeDocument/2006/relationships/image" Target="../media/image155.jpeg"/><Relationship Id="rId5" Type="http://schemas.openxmlformats.org/officeDocument/2006/relationships/image" Target="../media/image161.png"/><Relationship Id="rId4" Type="http://schemas.openxmlformats.org/officeDocument/2006/relationships/image" Target="../media/image15.png"/></Relationships>
</file>

<file path=ppt/slides/_rels/slide68.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164.png"/><Relationship Id="rId4" Type="http://schemas.openxmlformats.org/officeDocument/2006/relationships/image" Target="../media/image163.png"/></Relationships>
</file>

<file path=ppt/slides/_rels/slide69.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166.png"/><Relationship Id="rId4" Type="http://schemas.openxmlformats.org/officeDocument/2006/relationships/hyperlink" Target="http://mds.sommer.at/"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png"/><Relationship Id="rId7" Type="http://schemas.openxmlformats.org/officeDocument/2006/relationships/image" Target="../media/image40.jpg"/><Relationship Id="rId12"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9.jpg"/><Relationship Id="rId11" Type="http://schemas.openxmlformats.org/officeDocument/2006/relationships/image" Target="../media/image8.png"/><Relationship Id="rId5" Type="http://schemas.openxmlformats.org/officeDocument/2006/relationships/image" Target="../media/image38.jpg"/><Relationship Id="rId10" Type="http://schemas.openxmlformats.org/officeDocument/2006/relationships/image" Target="../media/image43.png"/><Relationship Id="rId4" Type="http://schemas.microsoft.com/office/2007/relationships/hdphoto" Target="../media/hdphoto8.wdp"/><Relationship Id="rId9" Type="http://schemas.openxmlformats.org/officeDocument/2006/relationships/image" Target="../media/image42.JPG"/></Relationships>
</file>

<file path=ppt/slides/_rels/slide70.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image" Target="../media/image168.jpeg"/><Relationship Id="rId1" Type="http://schemas.openxmlformats.org/officeDocument/2006/relationships/slideLayout" Target="../slideLayouts/slideLayout2.xml"/><Relationship Id="rId5" Type="http://schemas.openxmlformats.org/officeDocument/2006/relationships/image" Target="../media/image170.jpeg"/><Relationship Id="rId4" Type="http://schemas.openxmlformats.org/officeDocument/2006/relationships/image" Target="../media/image33.png"/></Relationships>
</file>

<file path=ppt/slides/_rels/slide74.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image" Target="../media/image171.jpeg"/><Relationship Id="rId1" Type="http://schemas.openxmlformats.org/officeDocument/2006/relationships/slideLayout" Target="../slideLayouts/slideLayout2.xml"/><Relationship Id="rId5" Type="http://schemas.openxmlformats.org/officeDocument/2006/relationships/image" Target="../media/image173.jpg"/><Relationship Id="rId4" Type="http://schemas.openxmlformats.org/officeDocument/2006/relationships/image" Target="../media/image33.png"/></Relationships>
</file>

<file path=ppt/slides/_rels/slide75.xml.rels><?xml version="1.0" encoding="UTF-8" standalone="yes"?>
<Relationships xmlns="http://schemas.openxmlformats.org/package/2006/relationships"><Relationship Id="rId8" Type="http://schemas.microsoft.com/office/2007/relationships/hdphoto" Target="../media/hdphoto19.wdp"/><Relationship Id="rId3" Type="http://schemas.openxmlformats.org/officeDocument/2006/relationships/image" Target="../media/image174.png"/><Relationship Id="rId7" Type="http://schemas.openxmlformats.org/officeDocument/2006/relationships/image" Target="../media/image176.png"/><Relationship Id="rId2" Type="http://schemas.openxmlformats.org/officeDocument/2006/relationships/image" Target="../media/image15.png"/><Relationship Id="rId1" Type="http://schemas.openxmlformats.org/officeDocument/2006/relationships/slideLayout" Target="../slideLayouts/slideLayout2.xml"/><Relationship Id="rId6" Type="http://schemas.microsoft.com/office/2007/relationships/hdphoto" Target="../media/hdphoto18.wdp"/><Relationship Id="rId11" Type="http://schemas.openxmlformats.org/officeDocument/2006/relationships/image" Target="../media/image33.png"/><Relationship Id="rId5" Type="http://schemas.openxmlformats.org/officeDocument/2006/relationships/image" Target="../media/image175.png"/><Relationship Id="rId10" Type="http://schemas.microsoft.com/office/2007/relationships/hdphoto" Target="../media/hdphoto20.wdp"/><Relationship Id="rId4" Type="http://schemas.microsoft.com/office/2007/relationships/hdphoto" Target="../media/hdphoto17.wdp"/><Relationship Id="rId9" Type="http://schemas.openxmlformats.org/officeDocument/2006/relationships/image" Target="../media/image177.png"/></Relationships>
</file>

<file path=ppt/slides/_rels/slide76.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image" Target="../media/image178.JPG"/><Relationship Id="rId1" Type="http://schemas.openxmlformats.org/officeDocument/2006/relationships/slideLayout" Target="../slideLayouts/slideLayout2.xml"/><Relationship Id="rId5" Type="http://schemas.openxmlformats.org/officeDocument/2006/relationships/image" Target="../media/image180.jpeg"/><Relationship Id="rId4" Type="http://schemas.openxmlformats.org/officeDocument/2006/relationships/image" Target="../media/image33.png"/></Relationships>
</file>

<file path=ppt/slides/_rels/slide77.xml.rels><?xml version="1.0" encoding="UTF-8" standalone="yes"?>
<Relationships xmlns="http://schemas.openxmlformats.org/package/2006/relationships"><Relationship Id="rId3" Type="http://schemas.openxmlformats.org/officeDocument/2006/relationships/image" Target="../media/image181.jp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183.jpg"/><Relationship Id="rId4" Type="http://schemas.openxmlformats.org/officeDocument/2006/relationships/image" Target="../media/image182.jpg"/></Relationships>
</file>

<file path=ppt/slides/_rels/slide78.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image" Target="../media/image184.jpeg"/><Relationship Id="rId1" Type="http://schemas.openxmlformats.org/officeDocument/2006/relationships/slideLayout" Target="../slideLayouts/slideLayout2.xml"/><Relationship Id="rId5" Type="http://schemas.openxmlformats.org/officeDocument/2006/relationships/image" Target="../media/image186.jpeg"/><Relationship Id="rId4" Type="http://schemas.openxmlformats.org/officeDocument/2006/relationships/image" Target="../media/image33.png"/></Relationships>
</file>

<file path=ppt/slides/_rels/slide7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187.jpeg"/></Relationships>
</file>

<file path=ppt/slides/_rels/slide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9.wdp"/></Relationships>
</file>

<file path=ppt/slides/_rels/slide8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89.jpeg"/><Relationship Id="rId7" Type="http://schemas.microsoft.com/office/2007/relationships/hdphoto" Target="../media/hdphoto22.wdp"/><Relationship Id="rId2" Type="http://schemas.openxmlformats.org/officeDocument/2006/relationships/image" Target="../media/image188.jpeg"/><Relationship Id="rId1" Type="http://schemas.openxmlformats.org/officeDocument/2006/relationships/slideLayout" Target="../slideLayouts/slideLayout2.xml"/><Relationship Id="rId6" Type="http://schemas.openxmlformats.org/officeDocument/2006/relationships/image" Target="../media/image191.png"/><Relationship Id="rId5" Type="http://schemas.microsoft.com/office/2007/relationships/hdphoto" Target="../media/hdphoto21.wdp"/><Relationship Id="rId4" Type="http://schemas.openxmlformats.org/officeDocument/2006/relationships/image" Target="../media/image190.png"/></Relationships>
</file>

<file path=ppt/slides/_rels/slide81.xml.rels><?xml version="1.0" encoding="UTF-8" standalone="yes"?>
<Relationships xmlns="http://schemas.openxmlformats.org/package/2006/relationships"><Relationship Id="rId8" Type="http://schemas.openxmlformats.org/officeDocument/2006/relationships/image" Target="../media/image195.png"/><Relationship Id="rId3" Type="http://schemas.microsoft.com/office/2007/relationships/hdphoto" Target="../media/hdphoto23.wdp"/><Relationship Id="rId7" Type="http://schemas.openxmlformats.org/officeDocument/2006/relationships/image" Target="../media/image194.png"/><Relationship Id="rId2" Type="http://schemas.openxmlformats.org/officeDocument/2006/relationships/image" Target="../media/image192.png"/><Relationship Id="rId1" Type="http://schemas.openxmlformats.org/officeDocument/2006/relationships/slideLayout" Target="../slideLayouts/slideLayout2.xml"/><Relationship Id="rId6" Type="http://schemas.openxmlformats.org/officeDocument/2006/relationships/image" Target="../media/image193.jpeg"/><Relationship Id="rId5" Type="http://schemas.openxmlformats.org/officeDocument/2006/relationships/image" Target="../media/image33.png"/><Relationship Id="rId4" Type="http://schemas.openxmlformats.org/officeDocument/2006/relationships/image" Target="../media/image15.png"/><Relationship Id="rId9" Type="http://schemas.openxmlformats.org/officeDocument/2006/relationships/image" Target="../media/image196.png"/></Relationships>
</file>

<file path=ppt/slides/_rels/slide8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98.png"/><Relationship Id="rId7" Type="http://schemas.openxmlformats.org/officeDocument/2006/relationships/image" Target="../media/image201.png"/><Relationship Id="rId2" Type="http://schemas.openxmlformats.org/officeDocument/2006/relationships/image" Target="../media/image197.png"/><Relationship Id="rId1" Type="http://schemas.openxmlformats.org/officeDocument/2006/relationships/slideLayout" Target="../slideLayouts/slideLayout2.xml"/><Relationship Id="rId6" Type="http://schemas.openxmlformats.org/officeDocument/2006/relationships/image" Target="../media/image200.png"/><Relationship Id="rId5" Type="http://schemas.openxmlformats.org/officeDocument/2006/relationships/image" Target="../media/image15.png"/><Relationship Id="rId4" Type="http://schemas.openxmlformats.org/officeDocument/2006/relationships/image" Target="../media/image199.png"/></Relationships>
</file>

<file path=ppt/slides/_rels/slide83.xml.rels><?xml version="1.0" encoding="UTF-8" standalone="yes"?>
<Relationships xmlns="http://schemas.openxmlformats.org/package/2006/relationships"><Relationship Id="rId8" Type="http://schemas.openxmlformats.org/officeDocument/2006/relationships/image" Target="../media/image202.jpeg"/><Relationship Id="rId3" Type="http://schemas.openxmlformats.org/officeDocument/2006/relationships/image" Target="../media/image198.png"/><Relationship Id="rId7" Type="http://schemas.openxmlformats.org/officeDocument/2006/relationships/image" Target="../media/image201.png"/><Relationship Id="rId2" Type="http://schemas.openxmlformats.org/officeDocument/2006/relationships/image" Target="../media/image197.png"/><Relationship Id="rId1" Type="http://schemas.openxmlformats.org/officeDocument/2006/relationships/slideLayout" Target="../slideLayouts/slideLayout2.xml"/><Relationship Id="rId6" Type="http://schemas.openxmlformats.org/officeDocument/2006/relationships/image" Target="../media/image200.png"/><Relationship Id="rId5" Type="http://schemas.openxmlformats.org/officeDocument/2006/relationships/image" Target="../media/image15.png"/><Relationship Id="rId4" Type="http://schemas.openxmlformats.org/officeDocument/2006/relationships/image" Target="../media/image199.png"/><Relationship Id="rId9" Type="http://schemas.openxmlformats.org/officeDocument/2006/relationships/image" Target="../media/image33.png"/></Relationships>
</file>

<file path=ppt/slides/_rels/slide84.xml.rels><?xml version="1.0" encoding="UTF-8" standalone="yes"?>
<Relationships xmlns="http://schemas.openxmlformats.org/package/2006/relationships"><Relationship Id="rId8" Type="http://schemas.openxmlformats.org/officeDocument/2006/relationships/image" Target="../media/image205.png"/><Relationship Id="rId13" Type="http://schemas.openxmlformats.org/officeDocument/2006/relationships/image" Target="../media/image208.jpeg"/><Relationship Id="rId3" Type="http://schemas.openxmlformats.org/officeDocument/2006/relationships/image" Target="../media/image198.png"/><Relationship Id="rId7" Type="http://schemas.openxmlformats.org/officeDocument/2006/relationships/image" Target="../media/image200.png"/><Relationship Id="rId12" Type="http://schemas.openxmlformats.org/officeDocument/2006/relationships/image" Target="../media/image207.jpeg"/><Relationship Id="rId2" Type="http://schemas.openxmlformats.org/officeDocument/2006/relationships/image" Target="../media/image197.png"/><Relationship Id="rId1" Type="http://schemas.openxmlformats.org/officeDocument/2006/relationships/slideLayout" Target="../slideLayouts/slideLayout2.xml"/><Relationship Id="rId6" Type="http://schemas.openxmlformats.org/officeDocument/2006/relationships/image" Target="../media/image204.png"/><Relationship Id="rId11" Type="http://schemas.openxmlformats.org/officeDocument/2006/relationships/image" Target="../media/image206.jpeg"/><Relationship Id="rId5" Type="http://schemas.openxmlformats.org/officeDocument/2006/relationships/image" Target="../media/image203.jpeg"/><Relationship Id="rId10" Type="http://schemas.openxmlformats.org/officeDocument/2006/relationships/image" Target="../media/image201.png"/><Relationship Id="rId4" Type="http://schemas.openxmlformats.org/officeDocument/2006/relationships/image" Target="../media/image199.png"/><Relationship Id="rId9" Type="http://schemas.openxmlformats.org/officeDocument/2006/relationships/image" Target="../media/image15.png"/><Relationship Id="rId14" Type="http://schemas.openxmlformats.org/officeDocument/2006/relationships/image" Target="../media/image33.png"/></Relationships>
</file>

<file path=ppt/slides/_rels/slide85.xml.rels><?xml version="1.0" encoding="UTF-8" standalone="yes"?>
<Relationships xmlns="http://schemas.openxmlformats.org/package/2006/relationships"><Relationship Id="rId2" Type="http://schemas.openxmlformats.org/officeDocument/2006/relationships/image" Target="../media/image209.JP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11.png"/><Relationship Id="rId7" Type="http://schemas.openxmlformats.org/officeDocument/2006/relationships/image" Target="../media/image214.png"/><Relationship Id="rId2" Type="http://schemas.openxmlformats.org/officeDocument/2006/relationships/image" Target="../media/image210.png"/><Relationship Id="rId1" Type="http://schemas.openxmlformats.org/officeDocument/2006/relationships/slideLayout" Target="../slideLayouts/slideLayout2.xml"/><Relationship Id="rId6" Type="http://schemas.openxmlformats.org/officeDocument/2006/relationships/image" Target="../media/image213.png"/><Relationship Id="rId5" Type="http://schemas.openxmlformats.org/officeDocument/2006/relationships/image" Target="../media/image15.png"/><Relationship Id="rId4" Type="http://schemas.openxmlformats.org/officeDocument/2006/relationships/image" Target="../media/image212.jpeg"/></Relationships>
</file>

<file path=ppt/slides/_rels/slide87.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218.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217.png"/><Relationship Id="rId5" Type="http://schemas.openxmlformats.org/officeDocument/2006/relationships/image" Target="../media/image216.jpeg"/><Relationship Id="rId4" Type="http://schemas.openxmlformats.org/officeDocument/2006/relationships/image" Target="../media/image215.jpeg"/></Relationships>
</file>

<file path=ppt/slides/_rels/slide88.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image" Target="../media/image219.jpeg"/><Relationship Id="rId1" Type="http://schemas.openxmlformats.org/officeDocument/2006/relationships/slideLayout" Target="../slideLayouts/slideLayout2.xml"/><Relationship Id="rId5" Type="http://schemas.openxmlformats.org/officeDocument/2006/relationships/image" Target="../media/image222.jpeg"/><Relationship Id="rId4" Type="http://schemas.openxmlformats.org/officeDocument/2006/relationships/image" Target="../media/image221.jpeg"/></Relationships>
</file>

<file path=ppt/slides/_rels/slide89.xml.rels><?xml version="1.0" encoding="UTF-8" standalone="yes"?>
<Relationships xmlns="http://schemas.openxmlformats.org/package/2006/relationships"><Relationship Id="rId3" Type="http://schemas.openxmlformats.org/officeDocument/2006/relationships/image" Target="../media/image223.jpeg"/><Relationship Id="rId7"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225.jpeg"/><Relationship Id="rId4" Type="http://schemas.openxmlformats.org/officeDocument/2006/relationships/image" Target="../media/image224.jpeg"/></Relationships>
</file>

<file path=ppt/slides/_rels/slide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20000" y="4320000"/>
            <a:ext cx="5256584" cy="1327423"/>
          </a:xfrm>
        </p:spPr>
        <p:txBody>
          <a:bodyPr>
            <a:normAutofit fontScale="90000"/>
          </a:bodyPr>
          <a:lstStyle/>
          <a:p>
            <a:r>
              <a:rPr lang="en-US" dirty="0"/>
              <a:t>RQ–30 CONTACT FREE DISCHARGE MEASUREMENT SYSTEM</a:t>
            </a:r>
            <a:endParaRPr lang="en-GB" dirty="0"/>
          </a:p>
        </p:txBody>
      </p:sp>
      <p:sp>
        <p:nvSpPr>
          <p:cNvPr id="5" name="Foliennummernplatzhalter 4"/>
          <p:cNvSpPr>
            <a:spLocks noGrp="1"/>
          </p:cNvSpPr>
          <p:nvPr>
            <p:ph type="sldNum" sz="quarter" idx="4294967295"/>
          </p:nvPr>
        </p:nvSpPr>
        <p:spPr>
          <a:xfrm>
            <a:off x="7010400" y="6356350"/>
            <a:ext cx="2133600" cy="365125"/>
          </a:xfrm>
        </p:spPr>
        <p:txBody>
          <a:bodyPr/>
          <a:lstStyle/>
          <a:p>
            <a:fld id="{0A38BB86-678C-4850-AA58-8576BAB49250}" type="slidenum">
              <a:rPr lang="de-DE" smtClean="0"/>
              <a:pPr/>
              <a:t>1</a:t>
            </a:fld>
            <a:endParaRPr lang="de-DE" dirty="0"/>
          </a:p>
        </p:txBody>
      </p:sp>
    </p:spTree>
    <p:extLst>
      <p:ext uri="{BB962C8B-B14F-4D97-AF65-F5344CB8AC3E}">
        <p14:creationId xmlns:p14="http://schemas.microsoft.com/office/powerpoint/2010/main" val="11013704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Rhine (Lustenau May 2016)</a:t>
            </a:r>
          </a:p>
        </p:txBody>
      </p:sp>
      <p:sp>
        <p:nvSpPr>
          <p:cNvPr id="3" name="Fußzeilenplatzhalter 2"/>
          <p:cNvSpPr>
            <a:spLocks noGrp="1"/>
          </p:cNvSpPr>
          <p:nvPr>
            <p:ph type="ftr" idx="4294967295"/>
          </p:nvPr>
        </p:nvSpPr>
        <p:spPr>
          <a:xfrm>
            <a:off x="216024" y="6469483"/>
            <a:ext cx="4283968" cy="199877"/>
          </a:xfrm>
          <a:prstGeom prst="rect">
            <a:avLst/>
          </a:prstGeom>
        </p:spPr>
        <p:txBody>
          <a:bodyPr/>
          <a:lstStyle/>
          <a:p>
            <a:r>
              <a:rPr lang="en-GB" dirty="0"/>
              <a:t>RP-30, © Sommer GmbH 2013</a:t>
            </a:r>
          </a:p>
        </p:txBody>
      </p:sp>
      <p:sp>
        <p:nvSpPr>
          <p:cNvPr id="4" name="Foliennummernplatzhalter 3"/>
          <p:cNvSpPr>
            <a:spLocks noGrp="1"/>
          </p:cNvSpPr>
          <p:nvPr>
            <p:ph type="sldNum" idx="4294967295"/>
          </p:nvPr>
        </p:nvSpPr>
        <p:spPr>
          <a:xfrm>
            <a:off x="8373698" y="6453336"/>
            <a:ext cx="656002" cy="216024"/>
          </a:xfrm>
          <a:prstGeom prst="rect">
            <a:avLst/>
          </a:prstGeom>
        </p:spPr>
        <p:txBody>
          <a:bodyPr/>
          <a:lstStyle/>
          <a:p>
            <a:fld id="{0A38BB86-678C-4850-AA58-8576BAB49250}" type="slidenum">
              <a:rPr lang="de-DE" smtClean="0"/>
              <a:pPr/>
              <a:t>10</a:t>
            </a:fld>
            <a:endParaRPr lang="de-DE" dirty="0"/>
          </a:p>
        </p:txBody>
      </p:sp>
      <p:pic>
        <p:nvPicPr>
          <p:cNvPr id="5" name="Grafik 4" descr="L:\Bilder\HD\Messstellen\OWF\Rhein\Lustenau_Höchster_Brücke_200196\DSC_0117.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6024" y="980728"/>
            <a:ext cx="8813676" cy="5472608"/>
          </a:xfrm>
          <a:prstGeom prst="rect">
            <a:avLst/>
          </a:prstGeom>
          <a:noFill/>
          <a:ln>
            <a:noFill/>
          </a:ln>
        </p:spPr>
      </p:pic>
    </p:spTree>
    <p:extLst>
      <p:ext uri="{BB962C8B-B14F-4D97-AF65-F5344CB8AC3E}">
        <p14:creationId xmlns:p14="http://schemas.microsoft.com/office/powerpoint/2010/main" val="4856143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pieren 4"/>
          <p:cNvGrpSpPr/>
          <p:nvPr/>
        </p:nvGrpSpPr>
        <p:grpSpPr>
          <a:xfrm>
            <a:off x="6328209" y="3861048"/>
            <a:ext cx="1988207" cy="1921933"/>
            <a:chOff x="5860472" y="4149080"/>
            <a:chExt cx="2234731" cy="2176463"/>
          </a:xfrm>
        </p:grpSpPr>
        <p:sp>
          <p:nvSpPr>
            <p:cNvPr id="9" name="Ellipse 8"/>
            <p:cNvSpPr/>
            <p:nvPr/>
          </p:nvSpPr>
          <p:spPr bwMode="auto">
            <a:xfrm>
              <a:off x="5860472" y="4149080"/>
              <a:ext cx="2234731" cy="2176463"/>
            </a:xfrm>
            <a:prstGeom prst="ellipse">
              <a:avLst/>
            </a:prstGeom>
            <a:solidFill>
              <a:srgbClr val="8FBEC0">
                <a:alpha val="50000"/>
              </a:srgbClr>
            </a:solidFill>
            <a:ln w="9525" cap="flat" cmpd="sng" algn="ctr">
              <a:solidFill>
                <a:srgbClr val="068D8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a:p>
          </p:txBody>
        </p:sp>
        <p:pic>
          <p:nvPicPr>
            <p:cNvPr id="2053" name="Picture 5" descr="P:\SOMMER GmbH\Marketing\Bilder (PR &amp; Marketing)\03_Produkte\TQ-Tracer\TQ-Amp_freigestellt_oH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75328" y="4389177"/>
              <a:ext cx="1405017" cy="1696268"/>
            </a:xfrm>
            <a:prstGeom prst="rect">
              <a:avLst/>
            </a:prstGeom>
            <a:noFill/>
            <a:ln>
              <a:noFill/>
            </a:ln>
            <a:effectLst/>
            <a:extLst>
              <a:ext uri="{909E8E84-426E-40DD-AFC4-6F175D3DCCD1}">
                <a14:hiddenFill xmlns:a14="http://schemas.microsoft.com/office/drawing/2010/main">
                  <a:solidFill>
                    <a:srgbClr val="FFFFFF"/>
                  </a:solidFill>
                </a14:hiddenFill>
              </a:ext>
            </a:extLst>
          </p:spPr>
        </p:pic>
      </p:grpSp>
      <p:grpSp>
        <p:nvGrpSpPr>
          <p:cNvPr id="11" name="Gruppieren 10"/>
          <p:cNvGrpSpPr/>
          <p:nvPr/>
        </p:nvGrpSpPr>
        <p:grpSpPr>
          <a:xfrm>
            <a:off x="423553" y="3861048"/>
            <a:ext cx="1988207" cy="1921933"/>
            <a:chOff x="6660232" y="1268760"/>
            <a:chExt cx="2234731" cy="2160240"/>
          </a:xfrm>
        </p:grpSpPr>
        <p:sp>
          <p:nvSpPr>
            <p:cNvPr id="12" name="Ellipse 11"/>
            <p:cNvSpPr/>
            <p:nvPr/>
          </p:nvSpPr>
          <p:spPr bwMode="auto">
            <a:xfrm>
              <a:off x="6660232" y="1268760"/>
              <a:ext cx="2234731" cy="2160240"/>
            </a:xfrm>
            <a:prstGeom prst="ellipse">
              <a:avLst/>
            </a:prstGeom>
            <a:solidFill>
              <a:srgbClr val="8FBEC0">
                <a:alpha val="50000"/>
              </a:srgbClr>
            </a:solidFill>
            <a:ln w="9525" cap="flat" cmpd="sng" algn="ctr">
              <a:solidFill>
                <a:srgbClr val="068D8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a:p>
          </p:txBody>
        </p:sp>
        <p:pic>
          <p:nvPicPr>
            <p:cNvPr id="13" name="Picture 4" descr="P:\SOMMER GmbH\Marketing\Bilder (PR &amp; Marketing)\RQ-30\RQ-30 (freigestellt_oH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50745" y="1438776"/>
              <a:ext cx="1653704" cy="182020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9" name="Gruppieren 28"/>
          <p:cNvGrpSpPr/>
          <p:nvPr/>
        </p:nvGrpSpPr>
        <p:grpSpPr>
          <a:xfrm>
            <a:off x="3491880" y="3861049"/>
            <a:ext cx="1988205" cy="1921932"/>
            <a:chOff x="3491880" y="4061802"/>
            <a:chExt cx="1988205" cy="1921932"/>
          </a:xfrm>
        </p:grpSpPr>
        <p:sp>
          <p:nvSpPr>
            <p:cNvPr id="15" name="Ellipse 14"/>
            <p:cNvSpPr/>
            <p:nvPr/>
          </p:nvSpPr>
          <p:spPr bwMode="auto">
            <a:xfrm>
              <a:off x="3491880" y="4061802"/>
              <a:ext cx="1988205" cy="1921932"/>
            </a:xfrm>
            <a:prstGeom prst="ellipse">
              <a:avLst/>
            </a:prstGeom>
            <a:solidFill>
              <a:srgbClr val="8FBEC0">
                <a:alpha val="50000"/>
              </a:srgbClr>
            </a:solidFill>
            <a:ln w="9525" cap="flat" cmpd="sng" algn="ctr">
              <a:solidFill>
                <a:srgbClr val="068D8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a:p>
          </p:txBody>
        </p:sp>
        <p:pic>
          <p:nvPicPr>
            <p:cNvPr id="1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2520" y="4561938"/>
              <a:ext cx="1386924" cy="1081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8" name="Gewinkelte Verbindung 7"/>
          <p:cNvCxnSpPr>
            <a:endCxn id="30" idx="0"/>
          </p:cNvCxnSpPr>
          <p:nvPr/>
        </p:nvCxnSpPr>
        <p:spPr>
          <a:xfrm rot="10800000" flipV="1">
            <a:off x="2921150" y="2780927"/>
            <a:ext cx="1561627" cy="216024"/>
          </a:xfrm>
          <a:prstGeom prst="bentConnector2">
            <a:avLst/>
          </a:prstGeom>
          <a:ln w="19050">
            <a:tailEnd type="arrow"/>
          </a:ln>
        </p:spPr>
        <p:style>
          <a:lnRef idx="1">
            <a:schemeClr val="dk1"/>
          </a:lnRef>
          <a:fillRef idx="0">
            <a:schemeClr val="dk1"/>
          </a:fillRef>
          <a:effectRef idx="0">
            <a:schemeClr val="dk1"/>
          </a:effectRef>
          <a:fontRef idx="minor">
            <a:schemeClr val="tx1"/>
          </a:fontRef>
        </p:style>
      </p:cxnSp>
      <p:cxnSp>
        <p:nvCxnSpPr>
          <p:cNvPr id="17" name="Gewinkelte Verbindung 16"/>
          <p:cNvCxnSpPr>
            <a:stCxn id="30" idx="2"/>
            <a:endCxn id="15" idx="0"/>
          </p:cNvCxnSpPr>
          <p:nvPr/>
        </p:nvCxnSpPr>
        <p:spPr>
          <a:xfrm rot="16200000" flipH="1">
            <a:off x="3456183" y="2831249"/>
            <a:ext cx="494766" cy="1564834"/>
          </a:xfrm>
          <a:prstGeom prst="bentConnector3">
            <a:avLst/>
          </a:prstGeom>
          <a:ln w="19050">
            <a:tailEnd type="arrow"/>
          </a:ln>
        </p:spPr>
        <p:style>
          <a:lnRef idx="1">
            <a:schemeClr val="dk1"/>
          </a:lnRef>
          <a:fillRef idx="0">
            <a:schemeClr val="dk1"/>
          </a:fillRef>
          <a:effectRef idx="0">
            <a:schemeClr val="dk1"/>
          </a:effectRef>
          <a:fontRef idx="minor">
            <a:schemeClr val="tx1"/>
          </a:fontRef>
        </p:style>
      </p:cxnSp>
      <p:cxnSp>
        <p:nvCxnSpPr>
          <p:cNvPr id="19" name="Gewinkelte Verbindung 18"/>
          <p:cNvCxnSpPr>
            <a:endCxn id="39" idx="0"/>
          </p:cNvCxnSpPr>
          <p:nvPr/>
        </p:nvCxnSpPr>
        <p:spPr>
          <a:xfrm rot="16200000" flipH="1">
            <a:off x="5688520" y="1362365"/>
            <a:ext cx="432048" cy="2837126"/>
          </a:xfrm>
          <a:prstGeom prst="bentConnector3">
            <a:avLst>
              <a:gd name="adj1" fmla="val 50000"/>
            </a:avLst>
          </a:prstGeom>
          <a:ln w="19050">
            <a:tailEnd type="arrow"/>
          </a:ln>
        </p:spPr>
        <p:style>
          <a:lnRef idx="1">
            <a:schemeClr val="dk1"/>
          </a:lnRef>
          <a:fillRef idx="0">
            <a:schemeClr val="dk1"/>
          </a:fillRef>
          <a:effectRef idx="0">
            <a:schemeClr val="dk1"/>
          </a:effectRef>
          <a:fontRef idx="minor">
            <a:schemeClr val="tx1"/>
          </a:fontRef>
        </p:style>
      </p:cxnSp>
      <p:sp>
        <p:nvSpPr>
          <p:cNvPr id="30" name="Textfeld 29"/>
          <p:cNvSpPr txBox="1"/>
          <p:nvPr/>
        </p:nvSpPr>
        <p:spPr>
          <a:xfrm>
            <a:off x="1547664" y="2996951"/>
            <a:ext cx="2746970" cy="369332"/>
          </a:xfrm>
          <a:prstGeom prst="rect">
            <a:avLst/>
          </a:prstGeom>
          <a:noFill/>
        </p:spPr>
        <p:txBody>
          <a:bodyPr wrap="none" rtlCol="0">
            <a:spAutoFit/>
          </a:bodyPr>
          <a:lstStyle/>
          <a:p>
            <a:r>
              <a:rPr lang="en-US" sz="1800" dirty="0">
                <a:solidFill>
                  <a:schemeClr val="tx1"/>
                </a:solidFill>
                <a:latin typeface="+mn-lt"/>
              </a:rPr>
              <a:t>Non-Contact Radar Sensors</a:t>
            </a:r>
          </a:p>
        </p:txBody>
      </p:sp>
      <p:sp>
        <p:nvSpPr>
          <p:cNvPr id="39" name="Textfeld 38"/>
          <p:cNvSpPr txBox="1"/>
          <p:nvPr/>
        </p:nvSpPr>
        <p:spPr>
          <a:xfrm>
            <a:off x="6140443" y="2996952"/>
            <a:ext cx="2365328" cy="369332"/>
          </a:xfrm>
          <a:prstGeom prst="rect">
            <a:avLst/>
          </a:prstGeom>
          <a:noFill/>
        </p:spPr>
        <p:txBody>
          <a:bodyPr wrap="none" rtlCol="0">
            <a:spAutoFit/>
          </a:bodyPr>
          <a:lstStyle/>
          <a:p>
            <a:r>
              <a:rPr lang="en-US" sz="1800" dirty="0">
                <a:solidFill>
                  <a:schemeClr val="tx1"/>
                </a:solidFill>
                <a:latin typeface="+mn-lt"/>
              </a:rPr>
              <a:t>Tracer Dilution Method</a:t>
            </a:r>
          </a:p>
        </p:txBody>
      </p:sp>
      <p:cxnSp>
        <p:nvCxnSpPr>
          <p:cNvPr id="43" name="Gewinkelte Verbindung 42"/>
          <p:cNvCxnSpPr>
            <a:stCxn id="30" idx="2"/>
            <a:endCxn id="12" idx="0"/>
          </p:cNvCxnSpPr>
          <p:nvPr/>
        </p:nvCxnSpPr>
        <p:spPr>
          <a:xfrm rot="5400000">
            <a:off x="1922021" y="2861919"/>
            <a:ext cx="494765" cy="1503492"/>
          </a:xfrm>
          <a:prstGeom prst="bentConnector3">
            <a:avLst>
              <a:gd name="adj1" fmla="val 50000"/>
            </a:avLst>
          </a:prstGeom>
          <a:ln w="19050">
            <a:tailEnd type="arrow"/>
          </a:ln>
        </p:spPr>
        <p:style>
          <a:lnRef idx="1">
            <a:schemeClr val="dk1"/>
          </a:lnRef>
          <a:fillRef idx="0">
            <a:schemeClr val="dk1"/>
          </a:fillRef>
          <a:effectRef idx="0">
            <a:schemeClr val="dk1"/>
          </a:effectRef>
          <a:fontRef idx="minor">
            <a:schemeClr val="tx1"/>
          </a:fontRef>
        </p:style>
      </p:cxnSp>
      <p:cxnSp>
        <p:nvCxnSpPr>
          <p:cNvPr id="49" name="Gewinkelte Verbindung 48"/>
          <p:cNvCxnSpPr>
            <a:stCxn id="39" idx="2"/>
            <a:endCxn id="9" idx="0"/>
          </p:cNvCxnSpPr>
          <p:nvPr/>
        </p:nvCxnSpPr>
        <p:spPr>
          <a:xfrm rot="5400000">
            <a:off x="7075328" y="3613269"/>
            <a:ext cx="494764" cy="794"/>
          </a:xfrm>
          <a:prstGeom prst="bentConnector3">
            <a:avLst>
              <a:gd name="adj1" fmla="val 50000"/>
            </a:avLst>
          </a:prstGeom>
          <a:ln w="19050">
            <a:tailEnd type="arrow"/>
          </a:ln>
        </p:spPr>
        <p:style>
          <a:lnRef idx="1">
            <a:schemeClr val="dk1"/>
          </a:lnRef>
          <a:fillRef idx="0">
            <a:schemeClr val="dk1"/>
          </a:fillRef>
          <a:effectRef idx="0">
            <a:schemeClr val="dk1"/>
          </a:effectRef>
          <a:fontRef idx="minor">
            <a:schemeClr val="tx1"/>
          </a:fontRef>
        </p:style>
      </p:cxnSp>
      <p:sp>
        <p:nvSpPr>
          <p:cNvPr id="55" name="Textfeld 54"/>
          <p:cNvSpPr txBox="1"/>
          <p:nvPr/>
        </p:nvSpPr>
        <p:spPr>
          <a:xfrm>
            <a:off x="528439" y="5949280"/>
            <a:ext cx="1786451" cy="369332"/>
          </a:xfrm>
          <a:prstGeom prst="rect">
            <a:avLst/>
          </a:prstGeom>
          <a:noFill/>
        </p:spPr>
        <p:txBody>
          <a:bodyPr wrap="none" rtlCol="0">
            <a:spAutoFit/>
          </a:bodyPr>
          <a:lstStyle/>
          <a:p>
            <a:r>
              <a:rPr lang="en-US" sz="1800" dirty="0">
                <a:solidFill>
                  <a:schemeClr val="tx1"/>
                </a:solidFill>
                <a:latin typeface="+mn-lt"/>
              </a:rPr>
              <a:t>Stationary </a:t>
            </a:r>
            <a:r>
              <a:rPr lang="en-US" sz="1800" b="1" dirty="0">
                <a:solidFill>
                  <a:schemeClr val="tx1"/>
                </a:solidFill>
                <a:latin typeface="+mn-lt"/>
              </a:rPr>
              <a:t>RQ-30</a:t>
            </a:r>
          </a:p>
        </p:txBody>
      </p:sp>
      <p:sp>
        <p:nvSpPr>
          <p:cNvPr id="56" name="Textfeld 55"/>
          <p:cNvSpPr txBox="1"/>
          <p:nvPr/>
        </p:nvSpPr>
        <p:spPr>
          <a:xfrm>
            <a:off x="3697656" y="5964064"/>
            <a:ext cx="1457450" cy="369332"/>
          </a:xfrm>
          <a:prstGeom prst="rect">
            <a:avLst/>
          </a:prstGeom>
          <a:noFill/>
        </p:spPr>
        <p:txBody>
          <a:bodyPr wrap="none" rtlCol="0">
            <a:spAutoFit/>
          </a:bodyPr>
          <a:lstStyle/>
          <a:p>
            <a:r>
              <a:rPr lang="de-DE" sz="1800" dirty="0">
                <a:solidFill>
                  <a:schemeClr val="tx1"/>
                </a:solidFill>
                <a:latin typeface="+mn-lt"/>
              </a:rPr>
              <a:t>Mobile </a:t>
            </a:r>
            <a:r>
              <a:rPr lang="de-DE" sz="1800" b="1" dirty="0">
                <a:solidFill>
                  <a:schemeClr val="tx1"/>
                </a:solidFill>
                <a:latin typeface="+mn-lt"/>
              </a:rPr>
              <a:t>RP-30</a:t>
            </a:r>
            <a:endParaRPr lang="en-GB" sz="1800" b="1" dirty="0">
              <a:solidFill>
                <a:schemeClr val="tx1"/>
              </a:solidFill>
              <a:latin typeface="+mn-lt"/>
            </a:endParaRPr>
          </a:p>
        </p:txBody>
      </p:sp>
      <p:sp>
        <p:nvSpPr>
          <p:cNvPr id="57" name="Textfeld 56"/>
          <p:cNvSpPr txBox="1"/>
          <p:nvPr/>
        </p:nvSpPr>
        <p:spPr>
          <a:xfrm>
            <a:off x="6379619" y="5964064"/>
            <a:ext cx="1993238" cy="369332"/>
          </a:xfrm>
          <a:prstGeom prst="rect">
            <a:avLst/>
          </a:prstGeom>
          <a:noFill/>
        </p:spPr>
        <p:txBody>
          <a:bodyPr wrap="none" rtlCol="0">
            <a:spAutoFit/>
          </a:bodyPr>
          <a:lstStyle/>
          <a:p>
            <a:r>
              <a:rPr lang="de-DE" sz="1800" dirty="0">
                <a:solidFill>
                  <a:schemeClr val="tx1"/>
                </a:solidFill>
                <a:latin typeface="+mn-lt"/>
              </a:rPr>
              <a:t>Mobile </a:t>
            </a:r>
            <a:r>
              <a:rPr lang="de-DE" sz="1800" b="1" dirty="0">
                <a:solidFill>
                  <a:schemeClr val="tx1"/>
                </a:solidFill>
                <a:latin typeface="+mn-lt"/>
              </a:rPr>
              <a:t>TQ-S / TQ-F</a:t>
            </a:r>
            <a:endParaRPr lang="en-GB" sz="1800" b="1" dirty="0">
              <a:solidFill>
                <a:schemeClr val="tx1"/>
              </a:solidFill>
              <a:latin typeface="+mn-lt"/>
            </a:endParaRPr>
          </a:p>
        </p:txBody>
      </p:sp>
      <p:pic>
        <p:nvPicPr>
          <p:cNvPr id="2050" name="Picture 2" descr="C:\Users\makau\AppData\Local\Microsoft\Windows\Temporary Internet Files\Content.Outlook\2GW91MGG\Illspitz01 (querformatig).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96388" y="1021627"/>
            <a:ext cx="3572777" cy="1540470"/>
          </a:xfrm>
          <a:prstGeom prst="rect">
            <a:avLst/>
          </a:prstGeom>
          <a:noFill/>
          <a:extLst>
            <a:ext uri="{909E8E84-426E-40DD-AFC4-6F175D3DCCD1}">
              <a14:hiddenFill xmlns:a14="http://schemas.microsoft.com/office/drawing/2010/main">
                <a:solidFill>
                  <a:srgbClr val="FFFFFF"/>
                </a:solidFill>
              </a14:hiddenFill>
            </a:ext>
          </a:extLst>
        </p:spPr>
      </p:pic>
      <p:pic>
        <p:nvPicPr>
          <p:cNvPr id="24" name="Grafik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1770" y="1156102"/>
            <a:ext cx="1448087" cy="1152128"/>
          </a:xfrm>
          <a:prstGeom prst="rect">
            <a:avLst/>
          </a:prstGeom>
        </p:spPr>
      </p:pic>
      <p:pic>
        <p:nvPicPr>
          <p:cNvPr id="25" name="Grafik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12108" y="1253765"/>
            <a:ext cx="2069526" cy="956121"/>
          </a:xfrm>
          <a:prstGeom prst="rect">
            <a:avLst/>
          </a:prstGeom>
        </p:spPr>
      </p:pic>
      <p:sp>
        <p:nvSpPr>
          <p:cNvPr id="26" name="Titel 1"/>
          <p:cNvSpPr txBox="1">
            <a:spLocks/>
          </p:cNvSpPr>
          <p:nvPr/>
        </p:nvSpPr>
        <p:spPr>
          <a:xfrm>
            <a:off x="683568" y="274638"/>
            <a:ext cx="7787208" cy="562074"/>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800" kern="1200">
                <a:solidFill>
                  <a:schemeClr val="tx1"/>
                </a:solidFill>
                <a:latin typeface="Arial" panose="020B0604020202020204" pitchFamily="34" charset="0"/>
                <a:ea typeface="+mj-ea"/>
                <a:cs typeface="Arial" panose="020B0604020202020204" pitchFamily="34" charset="0"/>
              </a:defRPr>
            </a:lvl1pPr>
          </a:lstStyle>
          <a:p>
            <a:pPr fontAlgn="auto">
              <a:spcAft>
                <a:spcPts val="0"/>
              </a:spcAft>
              <a:buClrTx/>
              <a:buSzTx/>
              <a:buFontTx/>
            </a:pPr>
            <a:r>
              <a:rPr lang="en-GB" b="1" dirty="0">
                <a:latin typeface="+mj-lt"/>
              </a:rPr>
              <a:t>SO</a:t>
            </a:r>
            <a:r>
              <a:rPr lang="en-GB" b="1" dirty="0">
                <a:solidFill>
                  <a:srgbClr val="068D8D"/>
                </a:solidFill>
                <a:latin typeface="+mj-lt"/>
              </a:rPr>
              <a:t>MM</a:t>
            </a:r>
            <a:r>
              <a:rPr lang="en-GB" b="1" dirty="0">
                <a:latin typeface="+mj-lt"/>
              </a:rPr>
              <a:t>ER – Discharge measurement</a:t>
            </a:r>
          </a:p>
        </p:txBody>
      </p:sp>
      <p:pic>
        <p:nvPicPr>
          <p:cNvPr id="34" name="Grafik 33"/>
          <p:cNvPicPr>
            <a:picLocks noChangeAspect="1"/>
          </p:cNvPicPr>
          <p:nvPr/>
        </p:nvPicPr>
        <p:blipFill>
          <a:blip r:embed="rId8"/>
          <a:stretch>
            <a:fillRect/>
          </a:stretch>
        </p:blipFill>
        <p:spPr>
          <a:xfrm>
            <a:off x="7620000" y="188640"/>
            <a:ext cx="1430165" cy="620993"/>
          </a:xfrm>
          <a:prstGeom prst="rect">
            <a:avLst/>
          </a:prstGeom>
        </p:spPr>
      </p:pic>
      <p:grpSp>
        <p:nvGrpSpPr>
          <p:cNvPr id="35" name="Gruppieren 34"/>
          <p:cNvGrpSpPr/>
          <p:nvPr/>
        </p:nvGrpSpPr>
        <p:grpSpPr>
          <a:xfrm>
            <a:off x="64800" y="205200"/>
            <a:ext cx="656001" cy="590401"/>
            <a:chOff x="1680800" y="1932787"/>
            <a:chExt cx="656001" cy="590401"/>
          </a:xfrm>
        </p:grpSpPr>
        <p:sp>
          <p:nvSpPr>
            <p:cNvPr id="36" name="Diagonal liegende Ecken des Rechtecks abrunden 35"/>
            <p:cNvSpPr/>
            <p:nvPr/>
          </p:nvSpPr>
          <p:spPr>
            <a:xfrm>
              <a:off x="1680800" y="1932787"/>
              <a:ext cx="656001" cy="590401"/>
            </a:xfrm>
            <a:prstGeom prst="round2DiagRect">
              <a:avLst/>
            </a:prstGeom>
            <a:solidFill>
              <a:schemeClr val="bg1"/>
            </a:solidFill>
            <a:ln>
              <a:solidFill>
                <a:srgbClr val="068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7" name="Grafik 36"/>
            <p:cNvPicPr>
              <a:picLocks noChangeAspect="1"/>
            </p:cNvPicPr>
            <p:nvPr/>
          </p:nvPicPr>
          <p:blipFill>
            <a:blip r:embed="rId9"/>
            <a:stretch>
              <a:fillRect/>
            </a:stretch>
          </p:blipFill>
          <p:spPr>
            <a:xfrm>
              <a:off x="1720179" y="2041912"/>
              <a:ext cx="568656" cy="397556"/>
            </a:xfrm>
            <a:prstGeom prst="rect">
              <a:avLst/>
            </a:prstGeom>
          </p:spPr>
        </p:pic>
      </p:grpSp>
    </p:spTree>
    <p:extLst>
      <p:ext uri="{BB962C8B-B14F-4D97-AF65-F5344CB8AC3E}">
        <p14:creationId xmlns:p14="http://schemas.microsoft.com/office/powerpoint/2010/main" val="8738980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p:cNvPicPr/>
          <p:nvPr/>
        </p:nvPicPr>
        <p:blipFill>
          <a:blip r:embed="rId2" cstate="print">
            <a:extLst>
              <a:ext uri="{BEBA8EAE-BF5A-486C-A8C5-ECC9F3942E4B}">
                <a14:imgProps xmlns:a14="http://schemas.microsoft.com/office/drawing/2010/main">
                  <a14:imgLayer r:embed="rId3">
                    <a14:imgEffect>
                      <a14:artisticChalkSketch/>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843808" y="3068960"/>
            <a:ext cx="6066420" cy="3437226"/>
          </a:xfrm>
          <a:prstGeom prst="rect">
            <a:avLst/>
          </a:prstGeom>
          <a:effectLst>
            <a:softEdge rad="635000"/>
          </a:effectLst>
        </p:spPr>
      </p:pic>
      <p:sp>
        <p:nvSpPr>
          <p:cNvPr id="4" name="Symbol hydrology">
            <a:extLst>
              <a:ext uri="{FF2B5EF4-FFF2-40B4-BE49-F238E27FC236}">
                <a16:creationId xmlns:a16="http://schemas.microsoft.com/office/drawing/2014/main" id="{A2271AEF-D936-4865-B22D-3630DC0A55AD}"/>
              </a:ext>
            </a:extLst>
          </p:cNvPr>
          <p:cNvSpPr/>
          <p:nvPr/>
        </p:nvSpPr>
        <p:spPr>
          <a:xfrm>
            <a:off x="-101532" y="33308"/>
            <a:ext cx="937488" cy="737819"/>
          </a:xfrm>
          <a:prstGeom prst="roundRect">
            <a:avLst>
              <a:gd name="adj" fmla="val 10000"/>
            </a:avLst>
          </a:prstGeom>
          <a:blipFill rotWithShape="1">
            <a:blip r:embed="rId4"/>
            <a:stretch>
              <a:fillRect/>
            </a:stretch>
          </a:blipFill>
        </p:spPr>
        <p:style>
          <a:lnRef idx="2">
            <a:schemeClr val="lt1">
              <a:hueOff val="0"/>
              <a:satOff val="0"/>
              <a:lumOff val="0"/>
              <a:alphaOff val="0"/>
            </a:schemeClr>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sp>
      <p:pic>
        <p:nvPicPr>
          <p:cNvPr id="5" name="Sommer logo">
            <a:extLst>
              <a:ext uri="{FF2B5EF4-FFF2-40B4-BE49-F238E27FC236}">
                <a16:creationId xmlns:a16="http://schemas.microsoft.com/office/drawing/2014/main" id="{089BD93F-A15B-41F2-A851-C4DE444E8C82}"/>
              </a:ext>
            </a:extLst>
          </p:cNvPr>
          <p:cNvPicPr>
            <a:picLocks noChangeAspect="1"/>
          </p:cNvPicPr>
          <p:nvPr/>
        </p:nvPicPr>
        <p:blipFill>
          <a:blip r:embed="rId5"/>
          <a:stretch>
            <a:fillRect/>
          </a:stretch>
        </p:blipFill>
        <p:spPr>
          <a:xfrm>
            <a:off x="719572" y="80628"/>
            <a:ext cx="1331272" cy="484798"/>
          </a:xfrm>
          <a:prstGeom prst="rect">
            <a:avLst/>
          </a:prstGeom>
        </p:spPr>
      </p:pic>
      <p:sp>
        <p:nvSpPr>
          <p:cNvPr id="6" name="Tesx: Hydrologie">
            <a:extLst>
              <a:ext uri="{FF2B5EF4-FFF2-40B4-BE49-F238E27FC236}">
                <a16:creationId xmlns:a16="http://schemas.microsoft.com/office/drawing/2014/main" id="{8F0A25EF-7AAA-4285-9127-98E348CB8CA0}"/>
              </a:ext>
            </a:extLst>
          </p:cNvPr>
          <p:cNvSpPr txBox="1">
            <a:spLocks/>
          </p:cNvSpPr>
          <p:nvPr/>
        </p:nvSpPr>
        <p:spPr>
          <a:xfrm>
            <a:off x="1979712" y="117754"/>
            <a:ext cx="5390352" cy="57494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68D8D"/>
              </a:buClr>
              <a:buFont typeface="Wingdings" panose="05000000000000000000" pitchFamily="2" charset="2"/>
              <a:buChar char="ü"/>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Wingdings" panose="05000000000000000000" pitchFamily="2" charset="2"/>
              <a:buNone/>
            </a:pPr>
            <a:r>
              <a:rPr lang="en-US" sz="2800" b="1"/>
              <a:t>Hydrology</a:t>
            </a:r>
            <a:endParaRPr lang="en-US" sz="2800" b="1" dirty="0"/>
          </a:p>
        </p:txBody>
      </p:sp>
      <p:sp>
        <p:nvSpPr>
          <p:cNvPr id="2" name="Textfeld 1"/>
          <p:cNvSpPr txBox="1"/>
          <p:nvPr/>
        </p:nvSpPr>
        <p:spPr>
          <a:xfrm>
            <a:off x="179512" y="1124745"/>
            <a:ext cx="8568952" cy="5509200"/>
          </a:xfrm>
          <a:prstGeom prst="rect">
            <a:avLst/>
          </a:prstGeom>
          <a:noFill/>
        </p:spPr>
        <p:txBody>
          <a:bodyPr wrap="square" rtlCol="0">
            <a:spAutoFit/>
          </a:bodyPr>
          <a:lstStyle/>
          <a:p>
            <a:endParaRPr lang="de-DE" sz="2800" b="1" dirty="0">
              <a:solidFill>
                <a:schemeClr val="accent5">
                  <a:lumMod val="50000"/>
                </a:schemeClr>
              </a:solidFill>
              <a:latin typeface="Constantia" panose="02030602050306030303" pitchFamily="18" charset="0"/>
            </a:endParaRPr>
          </a:p>
          <a:p>
            <a:r>
              <a:rPr lang="de-DE" sz="2800" b="1" dirty="0">
                <a:solidFill>
                  <a:schemeClr val="accent5">
                    <a:lumMod val="50000"/>
                  </a:schemeClr>
                </a:solidFill>
                <a:latin typeface="Arial" panose="020B0604020202020204" pitchFamily="34" charset="0"/>
                <a:cs typeface="Arial" panose="020B0604020202020204" pitchFamily="34" charset="0"/>
              </a:rPr>
              <a:t>SOMMER</a:t>
            </a:r>
            <a:r>
              <a:rPr lang="de-DE" sz="2400" b="1" dirty="0">
                <a:solidFill>
                  <a:schemeClr val="accent5">
                    <a:lumMod val="50000"/>
                  </a:schemeClr>
                </a:solidFill>
                <a:latin typeface="Arial" panose="020B0604020202020204" pitchFamily="34" charset="0"/>
                <a:cs typeface="Arial" panose="020B0604020202020204" pitchFamily="34" charset="0"/>
              </a:rPr>
              <a:t> </a:t>
            </a:r>
            <a:r>
              <a:rPr lang="de-DE" sz="2400" b="1" dirty="0" err="1">
                <a:solidFill>
                  <a:schemeClr val="accent5">
                    <a:lumMod val="50000"/>
                  </a:schemeClr>
                </a:solidFill>
                <a:latin typeface="Arial" panose="020B0604020202020204" pitchFamily="34" charset="0"/>
                <a:cs typeface="Arial" panose="020B0604020202020204" pitchFamily="34" charset="0"/>
              </a:rPr>
              <a:t>is</a:t>
            </a:r>
            <a:r>
              <a:rPr lang="de-DE" sz="2400" b="1" dirty="0">
                <a:solidFill>
                  <a:schemeClr val="accent5">
                    <a:lumMod val="50000"/>
                  </a:schemeClr>
                </a:solidFill>
                <a:latin typeface="Arial" panose="020B0604020202020204" pitchFamily="34" charset="0"/>
                <a:cs typeface="Arial" panose="020B0604020202020204" pitchFamily="34" charset="0"/>
              </a:rPr>
              <a:t> </a:t>
            </a:r>
            <a:r>
              <a:rPr lang="de-DE" sz="2400" b="1" dirty="0" err="1">
                <a:solidFill>
                  <a:schemeClr val="accent5">
                    <a:lumMod val="50000"/>
                  </a:schemeClr>
                </a:solidFill>
                <a:latin typeface="Arial" panose="020B0604020202020204" pitchFamily="34" charset="0"/>
                <a:cs typeface="Arial" panose="020B0604020202020204" pitchFamily="34" charset="0"/>
              </a:rPr>
              <a:t>the</a:t>
            </a:r>
            <a:r>
              <a:rPr lang="de-DE" sz="2400" b="1" dirty="0">
                <a:solidFill>
                  <a:schemeClr val="accent5">
                    <a:lumMod val="50000"/>
                  </a:schemeClr>
                </a:solidFill>
                <a:latin typeface="Arial" panose="020B0604020202020204" pitchFamily="34" charset="0"/>
                <a:cs typeface="Arial" panose="020B0604020202020204" pitchFamily="34" charset="0"/>
              </a:rPr>
              <a:t> global </a:t>
            </a:r>
            <a:r>
              <a:rPr lang="de-DE" sz="2400" b="1" dirty="0" err="1">
                <a:solidFill>
                  <a:schemeClr val="accent5">
                    <a:lumMod val="50000"/>
                  </a:schemeClr>
                </a:solidFill>
                <a:latin typeface="Arial" panose="020B0604020202020204" pitchFamily="34" charset="0"/>
                <a:cs typeface="Arial" panose="020B0604020202020204" pitchFamily="34" charset="0"/>
              </a:rPr>
              <a:t>leading</a:t>
            </a:r>
            <a:r>
              <a:rPr lang="de-DE" sz="2400" b="1" dirty="0">
                <a:solidFill>
                  <a:schemeClr val="accent5">
                    <a:lumMod val="50000"/>
                  </a:schemeClr>
                </a:solidFill>
                <a:latin typeface="Arial" panose="020B0604020202020204" pitchFamily="34" charset="0"/>
                <a:cs typeface="Arial" panose="020B0604020202020204" pitchFamily="34" charset="0"/>
              </a:rPr>
              <a:t> None </a:t>
            </a:r>
            <a:r>
              <a:rPr lang="de-DE" sz="2400" b="1" dirty="0" err="1">
                <a:solidFill>
                  <a:schemeClr val="accent5">
                    <a:lumMod val="50000"/>
                  </a:schemeClr>
                </a:solidFill>
                <a:latin typeface="Arial" panose="020B0604020202020204" pitchFamily="34" charset="0"/>
                <a:cs typeface="Arial" panose="020B0604020202020204" pitchFamily="34" charset="0"/>
              </a:rPr>
              <a:t>contact</a:t>
            </a:r>
            <a:r>
              <a:rPr lang="de-DE" sz="2400" b="1" dirty="0">
                <a:solidFill>
                  <a:schemeClr val="accent5">
                    <a:lumMod val="50000"/>
                  </a:schemeClr>
                </a:solidFill>
                <a:latin typeface="Arial" panose="020B0604020202020204" pitchFamily="34" charset="0"/>
                <a:cs typeface="Arial" panose="020B0604020202020204" pitchFamily="34" charset="0"/>
              </a:rPr>
              <a:t> </a:t>
            </a:r>
            <a:r>
              <a:rPr lang="de-DE" sz="2400" b="1" dirty="0" err="1">
                <a:solidFill>
                  <a:schemeClr val="accent5">
                    <a:lumMod val="50000"/>
                  </a:schemeClr>
                </a:solidFill>
                <a:latin typeface="Arial" panose="020B0604020202020204" pitchFamily="34" charset="0"/>
                <a:cs typeface="Arial" panose="020B0604020202020204" pitchFamily="34" charset="0"/>
              </a:rPr>
              <a:t>radar</a:t>
            </a:r>
            <a:r>
              <a:rPr lang="de-DE" sz="2400" b="1" dirty="0">
                <a:solidFill>
                  <a:schemeClr val="accent5">
                    <a:lumMod val="50000"/>
                  </a:schemeClr>
                </a:solidFill>
                <a:latin typeface="Arial" panose="020B0604020202020204" pitchFamily="34" charset="0"/>
                <a:cs typeface="Arial" panose="020B0604020202020204" pitchFamily="34" charset="0"/>
              </a:rPr>
              <a:t> </a:t>
            </a:r>
            <a:r>
              <a:rPr lang="de-DE" sz="2400" b="1" dirty="0" err="1">
                <a:solidFill>
                  <a:schemeClr val="accent5">
                    <a:lumMod val="50000"/>
                  </a:schemeClr>
                </a:solidFill>
                <a:latin typeface="Arial" panose="020B0604020202020204" pitchFamily="34" charset="0"/>
                <a:cs typeface="Arial" panose="020B0604020202020204" pitchFamily="34" charset="0"/>
              </a:rPr>
              <a:t>based</a:t>
            </a:r>
            <a:r>
              <a:rPr lang="de-DE" sz="2400" b="1" dirty="0">
                <a:solidFill>
                  <a:schemeClr val="accent5">
                    <a:lumMod val="50000"/>
                  </a:schemeClr>
                </a:solidFill>
                <a:latin typeface="Arial" panose="020B0604020202020204" pitchFamily="34" charset="0"/>
                <a:cs typeface="Arial" panose="020B0604020202020204" pitchFamily="34" charset="0"/>
              </a:rPr>
              <a:t> </a:t>
            </a:r>
            <a:r>
              <a:rPr lang="de-DE" sz="2400" b="1" dirty="0" err="1">
                <a:solidFill>
                  <a:schemeClr val="accent5">
                    <a:lumMod val="50000"/>
                  </a:schemeClr>
                </a:solidFill>
                <a:latin typeface="Arial" panose="020B0604020202020204" pitchFamily="34" charset="0"/>
                <a:cs typeface="Arial" panose="020B0604020202020204" pitchFamily="34" charset="0"/>
              </a:rPr>
              <a:t>solution</a:t>
            </a:r>
            <a:r>
              <a:rPr lang="de-DE" sz="2400" b="1" dirty="0">
                <a:solidFill>
                  <a:schemeClr val="accent5">
                    <a:lumMod val="50000"/>
                  </a:schemeClr>
                </a:solidFill>
                <a:latin typeface="Arial" panose="020B0604020202020204" pitchFamily="34" charset="0"/>
                <a:cs typeface="Arial" panose="020B0604020202020204" pitchFamily="34" charset="0"/>
              </a:rPr>
              <a:t> </a:t>
            </a:r>
            <a:r>
              <a:rPr lang="de-DE" sz="2400" b="1" dirty="0" err="1">
                <a:solidFill>
                  <a:schemeClr val="accent5">
                    <a:lumMod val="50000"/>
                  </a:schemeClr>
                </a:solidFill>
                <a:latin typeface="Arial" panose="020B0604020202020204" pitchFamily="34" charset="0"/>
                <a:cs typeface="Arial" panose="020B0604020202020204" pitchFamily="34" charset="0"/>
              </a:rPr>
              <a:t>provider</a:t>
            </a:r>
            <a:r>
              <a:rPr lang="de-DE" sz="2400" b="1" dirty="0">
                <a:solidFill>
                  <a:schemeClr val="accent5">
                    <a:lumMod val="50000"/>
                  </a:schemeClr>
                </a:solidFill>
                <a:latin typeface="Arial" panose="020B0604020202020204" pitchFamily="34" charset="0"/>
                <a:cs typeface="Arial" panose="020B0604020202020204" pitchFamily="34" charset="0"/>
              </a:rPr>
              <a:t> </a:t>
            </a:r>
            <a:r>
              <a:rPr lang="de-DE" sz="2400" b="1" dirty="0" err="1">
                <a:solidFill>
                  <a:schemeClr val="accent5">
                    <a:lumMod val="50000"/>
                  </a:schemeClr>
                </a:solidFill>
                <a:latin typeface="Arial" panose="020B0604020202020204" pitchFamily="34" charset="0"/>
                <a:cs typeface="Arial" panose="020B0604020202020204" pitchFamily="34" charset="0"/>
              </a:rPr>
              <a:t>for</a:t>
            </a:r>
            <a:r>
              <a:rPr lang="de-DE" sz="2400" b="1" dirty="0">
                <a:solidFill>
                  <a:schemeClr val="accent5">
                    <a:lumMod val="50000"/>
                  </a:schemeClr>
                </a:solidFill>
                <a:latin typeface="Arial" panose="020B0604020202020204" pitchFamily="34" charset="0"/>
                <a:cs typeface="Arial" panose="020B0604020202020204" pitchFamily="34" charset="0"/>
              </a:rPr>
              <a:t> </a:t>
            </a:r>
            <a:r>
              <a:rPr lang="de-DE" sz="2400" b="1" dirty="0" err="1">
                <a:solidFill>
                  <a:schemeClr val="accent5">
                    <a:lumMod val="50000"/>
                  </a:schemeClr>
                </a:solidFill>
                <a:latin typeface="Arial" panose="020B0604020202020204" pitchFamily="34" charset="0"/>
                <a:cs typeface="Arial" panose="020B0604020202020204" pitchFamily="34" charset="0"/>
              </a:rPr>
              <a:t>measuring</a:t>
            </a:r>
            <a:r>
              <a:rPr lang="de-DE" sz="2400" b="1" dirty="0">
                <a:solidFill>
                  <a:schemeClr val="accent5">
                    <a:lumMod val="50000"/>
                  </a:schemeClr>
                </a:solidFill>
                <a:latin typeface="Arial" panose="020B0604020202020204" pitchFamily="34" charset="0"/>
                <a:cs typeface="Arial" panose="020B0604020202020204" pitchFamily="34" charset="0"/>
              </a:rPr>
              <a:t> </a:t>
            </a:r>
            <a:r>
              <a:rPr lang="de-DE" sz="2400" b="1" dirty="0" err="1">
                <a:solidFill>
                  <a:schemeClr val="accent5">
                    <a:lumMod val="50000"/>
                  </a:schemeClr>
                </a:solidFill>
                <a:latin typeface="Arial" panose="020B0604020202020204" pitchFamily="34" charset="0"/>
                <a:cs typeface="Arial" panose="020B0604020202020204" pitchFamily="34" charset="0"/>
              </a:rPr>
              <a:t>discharge</a:t>
            </a:r>
            <a:r>
              <a:rPr lang="de-DE" sz="2400" b="1" dirty="0">
                <a:solidFill>
                  <a:schemeClr val="accent5">
                    <a:lumMod val="50000"/>
                  </a:schemeClr>
                </a:solidFill>
                <a:latin typeface="Arial" panose="020B0604020202020204" pitchFamily="34" charset="0"/>
                <a:cs typeface="Arial" panose="020B0604020202020204" pitchFamily="34" charset="0"/>
              </a:rPr>
              <a:t> </a:t>
            </a:r>
          </a:p>
          <a:p>
            <a:r>
              <a:rPr lang="de-DE" sz="2400" b="1" dirty="0">
                <a:solidFill>
                  <a:schemeClr val="accent5">
                    <a:lumMod val="50000"/>
                  </a:schemeClr>
                </a:solidFill>
                <a:latin typeface="Arial" panose="020B0604020202020204" pitchFamily="34" charset="0"/>
                <a:cs typeface="Arial" panose="020B0604020202020204" pitchFamily="34" charset="0"/>
              </a:rPr>
              <a:t>and </a:t>
            </a:r>
            <a:r>
              <a:rPr lang="de-DE" sz="2400" b="1" dirty="0" err="1">
                <a:solidFill>
                  <a:schemeClr val="accent5">
                    <a:lumMod val="50000"/>
                  </a:schemeClr>
                </a:solidFill>
                <a:latin typeface="Arial" panose="020B0604020202020204" pitchFamily="34" charset="0"/>
                <a:cs typeface="Arial" panose="020B0604020202020204" pitchFamily="34" charset="0"/>
              </a:rPr>
              <a:t>has</a:t>
            </a:r>
            <a:r>
              <a:rPr lang="de-DE" sz="2400" b="1" dirty="0">
                <a:solidFill>
                  <a:schemeClr val="accent5">
                    <a:lumMod val="50000"/>
                  </a:schemeClr>
                </a:solidFill>
                <a:latin typeface="Arial" panose="020B0604020202020204" pitchFamily="34" charset="0"/>
                <a:cs typeface="Arial" panose="020B0604020202020204" pitchFamily="34" charset="0"/>
              </a:rPr>
              <a:t> </a:t>
            </a:r>
            <a:r>
              <a:rPr lang="de-DE" sz="2400" b="1" dirty="0" err="1">
                <a:solidFill>
                  <a:schemeClr val="accent5">
                    <a:lumMod val="50000"/>
                  </a:schemeClr>
                </a:solidFill>
                <a:latin typeface="Arial" panose="020B0604020202020204" pitchFamily="34" charset="0"/>
                <a:cs typeface="Arial" panose="020B0604020202020204" pitchFamily="34" charset="0"/>
              </a:rPr>
              <a:t>more</a:t>
            </a:r>
            <a:r>
              <a:rPr lang="de-DE" sz="2400" b="1" dirty="0">
                <a:solidFill>
                  <a:schemeClr val="accent5">
                    <a:lumMod val="50000"/>
                  </a:schemeClr>
                </a:solidFill>
                <a:latin typeface="Arial" panose="020B0604020202020204" pitchFamily="34" charset="0"/>
                <a:cs typeface="Arial" panose="020B0604020202020204" pitchFamily="34" charset="0"/>
              </a:rPr>
              <a:t> </a:t>
            </a:r>
            <a:r>
              <a:rPr lang="de-DE" sz="2400" b="1" dirty="0" err="1">
                <a:solidFill>
                  <a:schemeClr val="accent5">
                    <a:lumMod val="50000"/>
                  </a:schemeClr>
                </a:solidFill>
                <a:latin typeface="Arial" panose="020B0604020202020204" pitchFamily="34" charset="0"/>
                <a:cs typeface="Arial" panose="020B0604020202020204" pitchFamily="34" charset="0"/>
              </a:rPr>
              <a:t>then</a:t>
            </a:r>
            <a:r>
              <a:rPr lang="de-DE" sz="2400" b="1" dirty="0">
                <a:solidFill>
                  <a:schemeClr val="accent5">
                    <a:lumMod val="50000"/>
                  </a:schemeClr>
                </a:solidFill>
                <a:latin typeface="Arial" panose="020B0604020202020204" pitchFamily="34" charset="0"/>
                <a:cs typeface="Arial" panose="020B0604020202020204" pitchFamily="34" charset="0"/>
              </a:rPr>
              <a:t> </a:t>
            </a:r>
            <a:r>
              <a:rPr lang="de-DE" sz="2400" b="1" i="1" dirty="0">
                <a:solidFill>
                  <a:schemeClr val="accent5">
                    <a:lumMod val="50000"/>
                  </a:schemeClr>
                </a:solidFill>
                <a:latin typeface="Arial" panose="020B0604020202020204" pitchFamily="34" charset="0"/>
                <a:cs typeface="Arial" panose="020B0604020202020204" pitchFamily="34" charset="0"/>
              </a:rPr>
              <a:t>15years</a:t>
            </a:r>
            <a:r>
              <a:rPr lang="de-DE" sz="2400" b="1" dirty="0">
                <a:solidFill>
                  <a:schemeClr val="accent5">
                    <a:lumMod val="50000"/>
                  </a:schemeClr>
                </a:solidFill>
                <a:latin typeface="Arial" panose="020B0604020202020204" pitchFamily="34" charset="0"/>
                <a:cs typeface="Arial" panose="020B0604020202020204" pitchFamily="34" charset="0"/>
              </a:rPr>
              <a:t> </a:t>
            </a:r>
            <a:r>
              <a:rPr lang="de-DE" sz="2400" b="1" dirty="0" err="1">
                <a:solidFill>
                  <a:schemeClr val="accent5">
                    <a:lumMod val="50000"/>
                  </a:schemeClr>
                </a:solidFill>
                <a:latin typeface="Arial" panose="020B0604020202020204" pitchFamily="34" charset="0"/>
                <a:cs typeface="Arial" panose="020B0604020202020204" pitchFamily="34" charset="0"/>
              </a:rPr>
              <a:t>expiriance</a:t>
            </a:r>
            <a:r>
              <a:rPr lang="de-DE" sz="2400" b="1" dirty="0">
                <a:solidFill>
                  <a:schemeClr val="accent5">
                    <a:lumMod val="50000"/>
                  </a:schemeClr>
                </a:solidFill>
                <a:latin typeface="Arial" panose="020B0604020202020204" pitchFamily="34" charset="0"/>
                <a:cs typeface="Arial" panose="020B0604020202020204" pitchFamily="34" charset="0"/>
              </a:rPr>
              <a:t> </a:t>
            </a:r>
          </a:p>
          <a:p>
            <a:r>
              <a:rPr lang="de-DE" sz="2400" b="1" dirty="0">
                <a:solidFill>
                  <a:schemeClr val="accent5">
                    <a:lumMod val="50000"/>
                  </a:schemeClr>
                </a:solidFill>
                <a:latin typeface="Arial" panose="020B0604020202020204" pitchFamily="34" charset="0"/>
                <a:cs typeface="Arial" panose="020B0604020202020204" pitchFamily="34" charset="0"/>
              </a:rPr>
              <a:t>in </a:t>
            </a:r>
            <a:r>
              <a:rPr lang="de-DE" sz="2400" b="1" dirty="0" err="1">
                <a:solidFill>
                  <a:schemeClr val="accent5">
                    <a:lumMod val="50000"/>
                  </a:schemeClr>
                </a:solidFill>
                <a:latin typeface="Arial" panose="020B0604020202020204" pitchFamily="34" charset="0"/>
                <a:cs typeface="Arial" panose="020B0604020202020204" pitchFamily="34" charset="0"/>
              </a:rPr>
              <a:t>applications</a:t>
            </a:r>
            <a:r>
              <a:rPr lang="de-DE" sz="2400" b="1" dirty="0">
                <a:solidFill>
                  <a:schemeClr val="accent5">
                    <a:lumMod val="50000"/>
                  </a:schemeClr>
                </a:solidFill>
                <a:latin typeface="Arial" panose="020B0604020202020204" pitchFamily="34" charset="0"/>
                <a:cs typeface="Arial" panose="020B0604020202020204" pitchFamily="34" charset="0"/>
              </a:rPr>
              <a:t> </a:t>
            </a:r>
          </a:p>
          <a:p>
            <a:r>
              <a:rPr lang="de-DE" sz="2400" b="1" dirty="0">
                <a:solidFill>
                  <a:schemeClr val="accent5">
                    <a:lumMod val="50000"/>
                  </a:schemeClr>
                </a:solidFill>
                <a:latin typeface="Arial" panose="020B0604020202020204" pitchFamily="34" charset="0"/>
                <a:cs typeface="Arial" panose="020B0604020202020204" pitchFamily="34" charset="0"/>
              </a:rPr>
              <a:t>all </a:t>
            </a:r>
            <a:r>
              <a:rPr lang="de-DE" sz="2400" b="1" dirty="0" err="1">
                <a:solidFill>
                  <a:schemeClr val="accent5">
                    <a:lumMod val="50000"/>
                  </a:schemeClr>
                </a:solidFill>
                <a:latin typeface="Arial" panose="020B0604020202020204" pitchFamily="34" charset="0"/>
                <a:cs typeface="Arial" panose="020B0604020202020204" pitchFamily="34" charset="0"/>
              </a:rPr>
              <a:t>arround</a:t>
            </a:r>
            <a:r>
              <a:rPr lang="de-DE" sz="2400" b="1" dirty="0">
                <a:solidFill>
                  <a:schemeClr val="accent5">
                    <a:lumMod val="50000"/>
                  </a:schemeClr>
                </a:solidFill>
                <a:latin typeface="Arial" panose="020B0604020202020204" pitchFamily="34" charset="0"/>
                <a:cs typeface="Arial" panose="020B0604020202020204" pitchFamily="34" charset="0"/>
              </a:rPr>
              <a:t> </a:t>
            </a:r>
            <a:r>
              <a:rPr lang="de-DE" sz="2400" b="1" dirty="0" err="1">
                <a:solidFill>
                  <a:schemeClr val="accent5">
                    <a:lumMod val="50000"/>
                  </a:schemeClr>
                </a:solidFill>
                <a:latin typeface="Arial" panose="020B0604020202020204" pitchFamily="34" charset="0"/>
                <a:cs typeface="Arial" panose="020B0604020202020204" pitchFamily="34" charset="0"/>
              </a:rPr>
              <a:t>the</a:t>
            </a:r>
            <a:r>
              <a:rPr lang="de-DE" sz="2400" b="1" dirty="0">
                <a:solidFill>
                  <a:schemeClr val="accent5">
                    <a:lumMod val="50000"/>
                  </a:schemeClr>
                </a:solidFill>
                <a:latin typeface="Arial" panose="020B0604020202020204" pitchFamily="34" charset="0"/>
                <a:cs typeface="Arial" panose="020B0604020202020204" pitchFamily="34" charset="0"/>
              </a:rPr>
              <a:t> </a:t>
            </a:r>
            <a:r>
              <a:rPr lang="de-DE" sz="2400" b="1" dirty="0" err="1">
                <a:solidFill>
                  <a:schemeClr val="accent5">
                    <a:lumMod val="50000"/>
                  </a:schemeClr>
                </a:solidFill>
                <a:latin typeface="Arial" panose="020B0604020202020204" pitchFamily="34" charset="0"/>
                <a:cs typeface="Arial" panose="020B0604020202020204" pitchFamily="34" charset="0"/>
              </a:rPr>
              <a:t>world</a:t>
            </a:r>
            <a:r>
              <a:rPr lang="de-DE" sz="2400" b="1" dirty="0">
                <a:solidFill>
                  <a:schemeClr val="accent5">
                    <a:lumMod val="50000"/>
                  </a:schemeClr>
                </a:solidFill>
                <a:latin typeface="Arial" panose="020B0604020202020204" pitchFamily="34" charset="0"/>
                <a:cs typeface="Arial" panose="020B0604020202020204" pitchFamily="34" charset="0"/>
              </a:rPr>
              <a:t> </a:t>
            </a:r>
            <a:r>
              <a:rPr lang="de-DE" sz="2400" b="1" dirty="0" err="1">
                <a:solidFill>
                  <a:schemeClr val="accent5">
                    <a:lumMod val="50000"/>
                  </a:schemeClr>
                </a:solidFill>
                <a:latin typeface="Arial" panose="020B0604020202020204" pitchFamily="34" charset="0"/>
                <a:cs typeface="Arial" panose="020B0604020202020204" pitchFamily="34" charset="0"/>
              </a:rPr>
              <a:t>with</a:t>
            </a:r>
            <a:r>
              <a:rPr lang="de-DE" sz="2400" b="1" dirty="0">
                <a:solidFill>
                  <a:schemeClr val="accent5">
                    <a:lumMod val="50000"/>
                  </a:schemeClr>
                </a:solidFill>
                <a:latin typeface="Arial" panose="020B0604020202020204" pitchFamily="34" charset="0"/>
                <a:cs typeface="Arial" panose="020B0604020202020204" pitchFamily="34" charset="0"/>
              </a:rPr>
              <a:t> 1000 </a:t>
            </a:r>
            <a:r>
              <a:rPr lang="de-DE" sz="2400" b="1" dirty="0" err="1">
                <a:solidFill>
                  <a:schemeClr val="accent5">
                    <a:lumMod val="50000"/>
                  </a:schemeClr>
                </a:solidFill>
                <a:latin typeface="Arial" panose="020B0604020202020204" pitchFamily="34" charset="0"/>
                <a:cs typeface="Arial" panose="020B0604020202020204" pitchFamily="34" charset="0"/>
              </a:rPr>
              <a:t>nd‘s</a:t>
            </a:r>
            <a:r>
              <a:rPr lang="de-DE" sz="2400" b="1" dirty="0">
                <a:solidFill>
                  <a:schemeClr val="accent5">
                    <a:lumMod val="50000"/>
                  </a:schemeClr>
                </a:solidFill>
                <a:latin typeface="Arial" panose="020B0604020202020204" pitchFamily="34" charset="0"/>
                <a:cs typeface="Arial" panose="020B0604020202020204" pitchFamily="34" charset="0"/>
              </a:rPr>
              <a:t> of </a:t>
            </a:r>
            <a:r>
              <a:rPr lang="de-DE" sz="2400" b="1" dirty="0" err="1">
                <a:solidFill>
                  <a:schemeClr val="accent5">
                    <a:lumMod val="50000"/>
                  </a:schemeClr>
                </a:solidFill>
                <a:latin typeface="Arial" panose="020B0604020202020204" pitchFamily="34" charset="0"/>
                <a:cs typeface="Arial" panose="020B0604020202020204" pitchFamily="34" charset="0"/>
              </a:rPr>
              <a:t>units</a:t>
            </a:r>
            <a:r>
              <a:rPr lang="de-DE" sz="2400" b="1" dirty="0">
                <a:solidFill>
                  <a:schemeClr val="accent5">
                    <a:lumMod val="50000"/>
                  </a:schemeClr>
                </a:solidFill>
                <a:latin typeface="Arial" panose="020B0604020202020204" pitchFamily="34" charset="0"/>
                <a:cs typeface="Arial" panose="020B0604020202020204" pitchFamily="34" charset="0"/>
              </a:rPr>
              <a:t> </a:t>
            </a:r>
          </a:p>
          <a:p>
            <a:r>
              <a:rPr lang="de-DE" sz="2400" b="1" dirty="0" err="1">
                <a:solidFill>
                  <a:schemeClr val="accent5">
                    <a:lumMod val="50000"/>
                  </a:schemeClr>
                </a:solidFill>
                <a:latin typeface="Arial" panose="020B0604020202020204" pitchFamily="34" charset="0"/>
                <a:cs typeface="Arial" panose="020B0604020202020204" pitchFamily="34" charset="0"/>
              </a:rPr>
              <a:t>installed</a:t>
            </a:r>
            <a:r>
              <a:rPr lang="de-DE" sz="2400" b="1" dirty="0">
                <a:solidFill>
                  <a:schemeClr val="accent5">
                    <a:lumMod val="50000"/>
                  </a:schemeClr>
                </a:solidFill>
                <a:latin typeface="Arial" panose="020B0604020202020204" pitchFamily="34" charset="0"/>
                <a:cs typeface="Arial" panose="020B0604020202020204" pitchFamily="34" charset="0"/>
              </a:rPr>
              <a:t> </a:t>
            </a:r>
            <a:r>
              <a:rPr lang="de-DE" sz="2400" b="1" dirty="0" err="1">
                <a:solidFill>
                  <a:schemeClr val="accent5">
                    <a:lumMod val="50000"/>
                  </a:schemeClr>
                </a:solidFill>
                <a:latin typeface="Arial" panose="020B0604020202020204" pitchFamily="34" charset="0"/>
                <a:cs typeface="Arial" panose="020B0604020202020204" pitchFamily="34" charset="0"/>
              </a:rPr>
              <a:t>arround</a:t>
            </a:r>
            <a:r>
              <a:rPr lang="de-DE" sz="2400" b="1" dirty="0">
                <a:solidFill>
                  <a:schemeClr val="accent5">
                    <a:lumMod val="50000"/>
                  </a:schemeClr>
                </a:solidFill>
                <a:latin typeface="Arial" panose="020B0604020202020204" pitchFamily="34" charset="0"/>
                <a:cs typeface="Arial" panose="020B0604020202020204" pitchFamily="34" charset="0"/>
              </a:rPr>
              <a:t> </a:t>
            </a:r>
            <a:r>
              <a:rPr lang="de-DE" sz="2400" b="1" dirty="0" err="1">
                <a:solidFill>
                  <a:schemeClr val="accent5">
                    <a:lumMod val="50000"/>
                  </a:schemeClr>
                </a:solidFill>
                <a:latin typeface="Arial" panose="020B0604020202020204" pitchFamily="34" charset="0"/>
                <a:cs typeface="Arial" panose="020B0604020202020204" pitchFamily="34" charset="0"/>
              </a:rPr>
              <a:t>the</a:t>
            </a:r>
            <a:r>
              <a:rPr lang="de-DE" sz="2400" b="1" dirty="0">
                <a:solidFill>
                  <a:schemeClr val="accent5">
                    <a:lumMod val="50000"/>
                  </a:schemeClr>
                </a:solidFill>
                <a:latin typeface="Arial" panose="020B0604020202020204" pitchFamily="34" charset="0"/>
                <a:cs typeface="Arial" panose="020B0604020202020204" pitchFamily="34" charset="0"/>
              </a:rPr>
              <a:t> </a:t>
            </a:r>
            <a:r>
              <a:rPr lang="de-DE" sz="2400" b="1" dirty="0" err="1">
                <a:solidFill>
                  <a:schemeClr val="accent5">
                    <a:lumMod val="50000"/>
                  </a:schemeClr>
                </a:solidFill>
                <a:latin typeface="Arial" panose="020B0604020202020204" pitchFamily="34" charset="0"/>
                <a:cs typeface="Arial" panose="020B0604020202020204" pitchFamily="34" charset="0"/>
              </a:rPr>
              <a:t>globe</a:t>
            </a:r>
            <a:r>
              <a:rPr lang="de-DE" sz="2400" b="1" dirty="0">
                <a:solidFill>
                  <a:schemeClr val="accent5">
                    <a:lumMod val="50000"/>
                  </a:schemeClr>
                </a:solidFill>
                <a:latin typeface="Arial" panose="020B0604020202020204" pitchFamily="34" charset="0"/>
                <a:cs typeface="Arial" panose="020B0604020202020204" pitchFamily="34" charset="0"/>
              </a:rPr>
              <a:t>. </a:t>
            </a:r>
          </a:p>
          <a:p>
            <a:endParaRPr lang="de-DE" sz="2800" b="1" dirty="0">
              <a:solidFill>
                <a:schemeClr val="accent5">
                  <a:lumMod val="50000"/>
                </a:schemeClr>
              </a:solidFill>
              <a:latin typeface="Arial" panose="020B0604020202020204" pitchFamily="34" charset="0"/>
              <a:cs typeface="Arial" panose="020B0604020202020204" pitchFamily="34" charset="0"/>
            </a:endParaRPr>
          </a:p>
          <a:p>
            <a:r>
              <a:rPr lang="de-DE" sz="2800" b="1" dirty="0">
                <a:solidFill>
                  <a:schemeClr val="accent5">
                    <a:lumMod val="50000"/>
                  </a:schemeClr>
                </a:solidFill>
                <a:latin typeface="Arial" panose="020B0604020202020204" pitchFamily="34" charset="0"/>
                <a:cs typeface="Arial" panose="020B0604020202020204" pitchFamily="34" charset="0"/>
              </a:rPr>
              <a:t>SOMMER </a:t>
            </a:r>
            <a:r>
              <a:rPr lang="de-DE" sz="2400" b="1" dirty="0" err="1">
                <a:solidFill>
                  <a:schemeClr val="accent5">
                    <a:lumMod val="50000"/>
                  </a:schemeClr>
                </a:solidFill>
                <a:latin typeface="Arial" panose="020B0604020202020204" pitchFamily="34" charset="0"/>
                <a:cs typeface="Arial" panose="020B0604020202020204" pitchFamily="34" charset="0"/>
              </a:rPr>
              <a:t>developed</a:t>
            </a:r>
            <a:r>
              <a:rPr lang="de-DE" sz="2400" b="1" dirty="0">
                <a:solidFill>
                  <a:schemeClr val="accent5">
                    <a:lumMod val="50000"/>
                  </a:schemeClr>
                </a:solidFill>
                <a:latin typeface="Arial" panose="020B0604020202020204" pitchFamily="34" charset="0"/>
                <a:cs typeface="Arial" panose="020B0604020202020204" pitchFamily="34" charset="0"/>
              </a:rPr>
              <a:t> </a:t>
            </a:r>
          </a:p>
          <a:p>
            <a:r>
              <a:rPr lang="de-DE" sz="2400" b="1" dirty="0">
                <a:solidFill>
                  <a:schemeClr val="accent5">
                    <a:lumMod val="50000"/>
                  </a:schemeClr>
                </a:solidFill>
                <a:latin typeface="Arial" panose="020B0604020202020204" pitchFamily="34" charset="0"/>
                <a:cs typeface="Arial" panose="020B0604020202020204" pitchFamily="34" charset="0"/>
              </a:rPr>
              <a:t>a </a:t>
            </a:r>
            <a:r>
              <a:rPr lang="de-DE" sz="2400" b="1" dirty="0" err="1">
                <a:solidFill>
                  <a:schemeClr val="accent5">
                    <a:lumMod val="50000"/>
                  </a:schemeClr>
                </a:solidFill>
                <a:latin typeface="Arial" panose="020B0604020202020204" pitchFamily="34" charset="0"/>
                <a:cs typeface="Arial" panose="020B0604020202020204" pitchFamily="34" charset="0"/>
              </a:rPr>
              <a:t>special</a:t>
            </a:r>
            <a:r>
              <a:rPr lang="de-DE" sz="2400" b="1" dirty="0">
                <a:solidFill>
                  <a:schemeClr val="accent5">
                    <a:lumMod val="50000"/>
                  </a:schemeClr>
                </a:solidFill>
                <a:latin typeface="Arial" panose="020B0604020202020204" pitchFamily="34" charset="0"/>
                <a:cs typeface="Arial" panose="020B0604020202020204" pitchFamily="34" charset="0"/>
              </a:rPr>
              <a:t> </a:t>
            </a:r>
            <a:r>
              <a:rPr lang="de-DE" sz="2400" b="1" dirty="0" err="1">
                <a:solidFill>
                  <a:schemeClr val="accent5">
                    <a:lumMod val="50000"/>
                  </a:schemeClr>
                </a:solidFill>
                <a:latin typeface="Arial" panose="020B0604020202020204" pitchFamily="34" charset="0"/>
                <a:cs typeface="Arial" panose="020B0604020202020204" pitchFamily="34" charset="0"/>
              </a:rPr>
              <a:t>complex</a:t>
            </a:r>
            <a:r>
              <a:rPr lang="de-DE" sz="2400" b="1" dirty="0">
                <a:solidFill>
                  <a:schemeClr val="accent5">
                    <a:lumMod val="50000"/>
                  </a:schemeClr>
                </a:solidFill>
                <a:latin typeface="Arial" panose="020B0604020202020204" pitchFamily="34" charset="0"/>
                <a:cs typeface="Arial" panose="020B0604020202020204" pitchFamily="34" charset="0"/>
              </a:rPr>
              <a:t> </a:t>
            </a:r>
          </a:p>
          <a:p>
            <a:r>
              <a:rPr lang="de-DE" sz="2400" b="1" dirty="0" err="1">
                <a:solidFill>
                  <a:schemeClr val="accent5">
                    <a:lumMod val="50000"/>
                  </a:schemeClr>
                </a:solidFill>
                <a:latin typeface="Arial" panose="020B0604020202020204" pitchFamily="34" charset="0"/>
                <a:cs typeface="Arial" panose="020B0604020202020204" pitchFamily="34" charset="0"/>
              </a:rPr>
              <a:t>model</a:t>
            </a:r>
            <a:r>
              <a:rPr lang="de-DE" sz="2400" b="1" dirty="0">
                <a:solidFill>
                  <a:schemeClr val="accent5">
                    <a:lumMod val="50000"/>
                  </a:schemeClr>
                </a:solidFill>
                <a:latin typeface="Arial" panose="020B0604020202020204" pitchFamily="34" charset="0"/>
                <a:cs typeface="Arial" panose="020B0604020202020204" pitchFamily="34" charset="0"/>
              </a:rPr>
              <a:t> </a:t>
            </a:r>
            <a:r>
              <a:rPr lang="de-DE" sz="2400" b="1" dirty="0" err="1">
                <a:solidFill>
                  <a:schemeClr val="accent5">
                    <a:lumMod val="50000"/>
                  </a:schemeClr>
                </a:solidFill>
                <a:latin typeface="Arial" panose="020B0604020202020204" pitchFamily="34" charset="0"/>
                <a:cs typeface="Arial" panose="020B0604020202020204" pitchFamily="34" charset="0"/>
              </a:rPr>
              <a:t>revolutiionising</a:t>
            </a:r>
            <a:r>
              <a:rPr lang="de-DE" sz="2400" b="1" dirty="0">
                <a:solidFill>
                  <a:schemeClr val="accent5">
                    <a:lumMod val="50000"/>
                  </a:schemeClr>
                </a:solidFill>
                <a:latin typeface="Arial" panose="020B0604020202020204" pitchFamily="34" charset="0"/>
                <a:cs typeface="Arial" panose="020B0604020202020204" pitchFamily="34" charset="0"/>
              </a:rPr>
              <a:t> and </a:t>
            </a:r>
          </a:p>
          <a:p>
            <a:r>
              <a:rPr lang="de-DE" sz="2400" b="1" dirty="0" err="1">
                <a:solidFill>
                  <a:schemeClr val="accent5">
                    <a:lumMod val="50000"/>
                  </a:schemeClr>
                </a:solidFill>
                <a:latin typeface="Arial" panose="020B0604020202020204" pitchFamily="34" charset="0"/>
                <a:cs typeface="Arial" panose="020B0604020202020204" pitchFamily="34" charset="0"/>
              </a:rPr>
              <a:t>making</a:t>
            </a:r>
            <a:r>
              <a:rPr lang="de-DE" sz="2400" b="1" dirty="0">
                <a:solidFill>
                  <a:schemeClr val="accent5">
                    <a:lumMod val="50000"/>
                  </a:schemeClr>
                </a:solidFill>
                <a:latin typeface="Arial" panose="020B0604020202020204" pitchFamily="34" charset="0"/>
                <a:cs typeface="Arial" panose="020B0604020202020204" pitchFamily="34" charset="0"/>
              </a:rPr>
              <a:t> </a:t>
            </a:r>
            <a:r>
              <a:rPr lang="de-DE" sz="2400" b="1" dirty="0" err="1">
                <a:solidFill>
                  <a:schemeClr val="accent5">
                    <a:lumMod val="50000"/>
                  </a:schemeClr>
                </a:solidFill>
                <a:latin typeface="Arial" panose="020B0604020202020204" pitchFamily="34" charset="0"/>
                <a:cs typeface="Arial" panose="020B0604020202020204" pitchFamily="34" charset="0"/>
              </a:rPr>
              <a:t>it</a:t>
            </a:r>
            <a:r>
              <a:rPr lang="de-DE" sz="2400" b="1" dirty="0">
                <a:solidFill>
                  <a:schemeClr val="accent5">
                    <a:lumMod val="50000"/>
                  </a:schemeClr>
                </a:solidFill>
                <a:latin typeface="Arial" panose="020B0604020202020204" pitchFamily="34" charset="0"/>
                <a:cs typeface="Arial" panose="020B0604020202020204" pitchFamily="34" charset="0"/>
              </a:rPr>
              <a:t> </a:t>
            </a:r>
            <a:r>
              <a:rPr lang="de-DE" sz="2400" b="1" dirty="0" err="1">
                <a:solidFill>
                  <a:schemeClr val="accent5">
                    <a:lumMod val="50000"/>
                  </a:schemeClr>
                </a:solidFill>
                <a:latin typeface="Arial" panose="020B0604020202020204" pitchFamily="34" charset="0"/>
                <a:cs typeface="Arial" panose="020B0604020202020204" pitchFamily="34" charset="0"/>
              </a:rPr>
              <a:t>to</a:t>
            </a:r>
            <a:r>
              <a:rPr lang="de-DE" sz="2400" b="1" dirty="0">
                <a:solidFill>
                  <a:schemeClr val="accent5">
                    <a:lumMod val="50000"/>
                  </a:schemeClr>
                </a:solidFill>
                <a:latin typeface="Arial" panose="020B0604020202020204" pitchFamily="34" charset="0"/>
                <a:cs typeface="Arial" panose="020B0604020202020204" pitchFamily="34" charset="0"/>
              </a:rPr>
              <a:t> </a:t>
            </a:r>
            <a:r>
              <a:rPr lang="de-DE" sz="2400" b="1" dirty="0" err="1">
                <a:solidFill>
                  <a:schemeClr val="accent5">
                    <a:lumMod val="50000"/>
                  </a:schemeClr>
                </a:solidFill>
                <a:latin typeface="Arial" panose="020B0604020202020204" pitchFamily="34" charset="0"/>
                <a:cs typeface="Arial" panose="020B0604020202020204" pitchFamily="34" charset="0"/>
              </a:rPr>
              <a:t>the</a:t>
            </a:r>
            <a:r>
              <a:rPr lang="de-DE" sz="2400" b="1" dirty="0">
                <a:solidFill>
                  <a:schemeClr val="accent5">
                    <a:lumMod val="50000"/>
                  </a:schemeClr>
                </a:solidFill>
                <a:latin typeface="Arial" panose="020B0604020202020204" pitchFamily="34" charset="0"/>
                <a:cs typeface="Arial" panose="020B0604020202020204" pitchFamily="34" charset="0"/>
              </a:rPr>
              <a:t> </a:t>
            </a:r>
            <a:r>
              <a:rPr lang="de-DE" sz="2400" b="1" dirty="0" err="1">
                <a:solidFill>
                  <a:schemeClr val="accent5">
                    <a:lumMod val="50000"/>
                  </a:schemeClr>
                </a:solidFill>
                <a:latin typeface="Arial" panose="020B0604020202020204" pitchFamily="34" charset="0"/>
                <a:cs typeface="Arial" panose="020B0604020202020204" pitchFamily="34" charset="0"/>
              </a:rPr>
              <a:t>most</a:t>
            </a:r>
            <a:r>
              <a:rPr lang="de-DE" sz="2400" b="1" dirty="0">
                <a:solidFill>
                  <a:schemeClr val="accent5">
                    <a:lumMod val="50000"/>
                  </a:schemeClr>
                </a:solidFill>
                <a:latin typeface="Arial" panose="020B0604020202020204" pitchFamily="34" charset="0"/>
                <a:cs typeface="Arial" panose="020B0604020202020204" pitchFamily="34" charset="0"/>
              </a:rPr>
              <a:t> </a:t>
            </a:r>
            <a:r>
              <a:rPr lang="de-DE" sz="2400" b="1" dirty="0" err="1">
                <a:solidFill>
                  <a:schemeClr val="accent5">
                    <a:lumMod val="50000"/>
                  </a:schemeClr>
                </a:solidFill>
                <a:latin typeface="Arial" panose="020B0604020202020204" pitchFamily="34" charset="0"/>
                <a:cs typeface="Arial" panose="020B0604020202020204" pitchFamily="34" charset="0"/>
              </a:rPr>
              <a:t>advanced</a:t>
            </a:r>
            <a:r>
              <a:rPr lang="de-DE" sz="2400" b="1" dirty="0">
                <a:solidFill>
                  <a:schemeClr val="accent5">
                    <a:lumMod val="50000"/>
                  </a:schemeClr>
                </a:solidFill>
                <a:latin typeface="Arial" panose="020B0604020202020204" pitchFamily="34" charset="0"/>
                <a:cs typeface="Arial" panose="020B0604020202020204" pitchFamily="34" charset="0"/>
              </a:rPr>
              <a:t> </a:t>
            </a:r>
          </a:p>
          <a:p>
            <a:r>
              <a:rPr lang="de-DE" sz="2400" b="1" dirty="0" err="1">
                <a:solidFill>
                  <a:schemeClr val="accent5">
                    <a:lumMod val="50000"/>
                  </a:schemeClr>
                </a:solidFill>
                <a:latin typeface="Arial" panose="020B0604020202020204" pitchFamily="34" charset="0"/>
                <a:cs typeface="Arial" panose="020B0604020202020204" pitchFamily="34" charset="0"/>
              </a:rPr>
              <a:t>company</a:t>
            </a:r>
            <a:r>
              <a:rPr lang="de-DE" sz="2400" b="1" dirty="0">
                <a:solidFill>
                  <a:schemeClr val="accent5">
                    <a:lumMod val="50000"/>
                  </a:schemeClr>
                </a:solidFill>
                <a:latin typeface="Arial" panose="020B0604020202020204" pitchFamily="34" charset="0"/>
                <a:cs typeface="Arial" panose="020B0604020202020204" pitchFamily="34" charset="0"/>
              </a:rPr>
              <a:t> in </a:t>
            </a:r>
            <a:r>
              <a:rPr lang="de-DE" sz="2400" b="1" dirty="0" err="1">
                <a:solidFill>
                  <a:schemeClr val="accent5">
                    <a:lumMod val="50000"/>
                  </a:schemeClr>
                </a:solidFill>
                <a:latin typeface="Arial" panose="020B0604020202020204" pitchFamily="34" charset="0"/>
                <a:cs typeface="Arial" panose="020B0604020202020204" pitchFamily="34" charset="0"/>
              </a:rPr>
              <a:t>measurinig</a:t>
            </a:r>
            <a:r>
              <a:rPr lang="de-DE" sz="2400" b="1" dirty="0">
                <a:solidFill>
                  <a:schemeClr val="accent5">
                    <a:lumMod val="50000"/>
                  </a:schemeClr>
                </a:solidFill>
                <a:latin typeface="Arial" panose="020B0604020202020204" pitchFamily="34" charset="0"/>
                <a:cs typeface="Arial" panose="020B0604020202020204" pitchFamily="34" charset="0"/>
              </a:rPr>
              <a:t> </a:t>
            </a:r>
          </a:p>
          <a:p>
            <a:r>
              <a:rPr lang="de-DE" sz="2400" b="1" dirty="0" err="1">
                <a:solidFill>
                  <a:schemeClr val="accent5">
                    <a:lumMod val="50000"/>
                  </a:schemeClr>
                </a:solidFill>
                <a:latin typeface="Arial" panose="020B0604020202020204" pitchFamily="34" charset="0"/>
                <a:cs typeface="Arial" panose="020B0604020202020204" pitchFamily="34" charset="0"/>
              </a:rPr>
              <a:t>contact</a:t>
            </a:r>
            <a:r>
              <a:rPr lang="de-DE" sz="2400" b="1" dirty="0">
                <a:solidFill>
                  <a:schemeClr val="accent5">
                    <a:lumMod val="50000"/>
                  </a:schemeClr>
                </a:solidFill>
                <a:latin typeface="Arial" panose="020B0604020202020204" pitchFamily="34" charset="0"/>
                <a:cs typeface="Arial" panose="020B0604020202020204" pitchFamily="34" charset="0"/>
              </a:rPr>
              <a:t> </a:t>
            </a:r>
            <a:r>
              <a:rPr lang="de-DE" sz="2400" b="1" dirty="0" err="1">
                <a:solidFill>
                  <a:schemeClr val="accent5">
                    <a:lumMod val="50000"/>
                  </a:schemeClr>
                </a:solidFill>
                <a:latin typeface="Arial" panose="020B0604020202020204" pitchFamily="34" charset="0"/>
                <a:cs typeface="Arial" panose="020B0604020202020204" pitchFamily="34" charset="0"/>
              </a:rPr>
              <a:t>free</a:t>
            </a:r>
            <a:r>
              <a:rPr lang="de-DE" sz="2400" b="1" dirty="0">
                <a:solidFill>
                  <a:schemeClr val="accent5">
                    <a:lumMod val="50000"/>
                  </a:schemeClr>
                </a:solidFill>
                <a:latin typeface="Arial" panose="020B0604020202020204" pitchFamily="34" charset="0"/>
                <a:cs typeface="Arial" panose="020B0604020202020204" pitchFamily="34" charset="0"/>
              </a:rPr>
              <a:t> </a:t>
            </a:r>
            <a:r>
              <a:rPr lang="de-DE" sz="2400" b="1" dirty="0" err="1">
                <a:solidFill>
                  <a:schemeClr val="accent5">
                    <a:lumMod val="50000"/>
                  </a:schemeClr>
                </a:solidFill>
                <a:latin typeface="Arial" panose="020B0604020202020204" pitchFamily="34" charset="0"/>
                <a:cs typeface="Arial" panose="020B0604020202020204" pitchFamily="34" charset="0"/>
              </a:rPr>
              <a:t>discharge</a:t>
            </a:r>
            <a:r>
              <a:rPr lang="de-DE" sz="2400" b="1" dirty="0">
                <a:solidFill>
                  <a:schemeClr val="accent5">
                    <a:lumMod val="50000"/>
                  </a:schemeClr>
                </a:solidFill>
                <a:latin typeface="Arial" panose="020B0604020202020204" pitchFamily="34" charset="0"/>
                <a:cs typeface="Arial" panose="020B0604020202020204" pitchFamily="34" charset="0"/>
              </a:rPr>
              <a:t> and </a:t>
            </a:r>
            <a:r>
              <a:rPr lang="de-DE" sz="2400" b="1" dirty="0" err="1">
                <a:solidFill>
                  <a:schemeClr val="accent5">
                    <a:lumMod val="50000"/>
                  </a:schemeClr>
                </a:solidFill>
                <a:latin typeface="Arial" panose="020B0604020202020204" pitchFamily="34" charset="0"/>
                <a:cs typeface="Arial" panose="020B0604020202020204" pitchFamily="34" charset="0"/>
              </a:rPr>
              <a:t>flow</a:t>
            </a:r>
            <a:r>
              <a:rPr lang="de-DE" sz="2400" b="1" dirty="0">
                <a:solidFill>
                  <a:schemeClr val="accent5">
                    <a:lumMod val="50000"/>
                  </a:schemeClr>
                </a:solidFill>
                <a:latin typeface="Arial" panose="020B0604020202020204" pitchFamily="34" charset="0"/>
                <a:cs typeface="Arial" panose="020B0604020202020204" pitchFamily="34" charset="0"/>
              </a:rPr>
              <a:t>. </a:t>
            </a:r>
            <a:endParaRPr lang="en-GB" sz="2400" b="1" dirty="0">
              <a:solidFill>
                <a:schemeClr val="accent5">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4190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720000" y="4320000"/>
            <a:ext cx="7772400" cy="1362075"/>
          </a:xfrm>
        </p:spPr>
        <p:txBody>
          <a:bodyPr>
            <a:noAutofit/>
          </a:bodyPr>
          <a:lstStyle/>
          <a:p>
            <a:r>
              <a:rPr lang="en-US" sz="3600" dirty="0"/>
              <a:t>Non-Contact discharge Sensor - </a:t>
            </a:r>
            <a:r>
              <a:rPr lang="de-DE" sz="3600" dirty="0"/>
              <a:t>RQ-30</a:t>
            </a:r>
          </a:p>
        </p:txBody>
      </p:sp>
      <p:pic>
        <p:nvPicPr>
          <p:cNvPr id="10" name="Grafik 9"/>
          <p:cNvPicPr>
            <a:picLocks noChangeAspect="1"/>
          </p:cNvPicPr>
          <p:nvPr/>
        </p:nvPicPr>
        <p:blipFill>
          <a:blip r:embed="rId2"/>
          <a:stretch>
            <a:fillRect/>
          </a:stretch>
        </p:blipFill>
        <p:spPr>
          <a:xfrm>
            <a:off x="7620000" y="188640"/>
            <a:ext cx="1430165" cy="620993"/>
          </a:xfrm>
          <a:prstGeom prst="rect">
            <a:avLst/>
          </a:prstGeom>
        </p:spPr>
      </p:pic>
      <p:grpSp>
        <p:nvGrpSpPr>
          <p:cNvPr id="2" name="Gruppieren 1"/>
          <p:cNvGrpSpPr/>
          <p:nvPr/>
        </p:nvGrpSpPr>
        <p:grpSpPr>
          <a:xfrm>
            <a:off x="66312" y="203935"/>
            <a:ext cx="8404464" cy="632777"/>
            <a:chOff x="66312" y="203935"/>
            <a:chExt cx="8404464" cy="632777"/>
          </a:xfrm>
        </p:grpSpPr>
        <p:grpSp>
          <p:nvGrpSpPr>
            <p:cNvPr id="7" name="Gruppieren 6"/>
            <p:cNvGrpSpPr>
              <a:grpSpLocks noChangeAspect="1"/>
            </p:cNvGrpSpPr>
            <p:nvPr/>
          </p:nvGrpSpPr>
          <p:grpSpPr>
            <a:xfrm>
              <a:off x="66312" y="203935"/>
              <a:ext cx="656001" cy="590401"/>
              <a:chOff x="1881978" y="1385888"/>
              <a:chExt cx="360000" cy="324000"/>
            </a:xfrm>
          </p:grpSpPr>
          <p:sp>
            <p:nvSpPr>
              <p:cNvPr id="8" name="Diagonal liegende Ecken des Rechtecks abrunden 7"/>
              <p:cNvSpPr/>
              <p:nvPr/>
            </p:nvSpPr>
            <p:spPr>
              <a:xfrm>
                <a:off x="1881978" y="1385888"/>
                <a:ext cx="360000" cy="324000"/>
              </a:xfrm>
              <a:prstGeom prst="round2DiagRect">
                <a:avLst/>
              </a:prstGeom>
              <a:solidFill>
                <a:schemeClr val="bg1"/>
              </a:solidFill>
              <a:ln>
                <a:solidFill>
                  <a:srgbClr val="068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fik 8"/>
              <p:cNvPicPr>
                <a:picLocks noChangeAspect="1"/>
              </p:cNvPicPr>
              <p:nvPr/>
            </p:nvPicPr>
            <p:blipFill rotWithShape="1">
              <a:blip r:embed="rId3">
                <a:extLst>
                  <a:ext uri="{28A0092B-C50C-407E-A947-70E740481C1C}">
                    <a14:useLocalDpi xmlns:a14="http://schemas.microsoft.com/office/drawing/2010/main" val="0"/>
                  </a:ext>
                </a:extLst>
              </a:blip>
              <a:srcRect t="11634"/>
              <a:stretch/>
            </p:blipFill>
            <p:spPr>
              <a:xfrm>
                <a:off x="1902611" y="1434742"/>
                <a:ext cx="315073" cy="243060"/>
              </a:xfrm>
              <a:prstGeom prst="rect">
                <a:avLst/>
              </a:prstGeom>
            </p:spPr>
          </p:pic>
        </p:grpSp>
        <p:sp>
          <p:nvSpPr>
            <p:cNvPr id="11" name="Titel 1"/>
            <p:cNvSpPr txBox="1">
              <a:spLocks/>
            </p:cNvSpPr>
            <p:nvPr/>
          </p:nvSpPr>
          <p:spPr>
            <a:xfrm>
              <a:off x="683568" y="274638"/>
              <a:ext cx="7787208" cy="562074"/>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chemeClr val="tx1"/>
                  </a:solidFill>
                  <a:latin typeface="Arial" panose="020B0604020202020204" pitchFamily="34" charset="0"/>
                  <a:ea typeface="+mj-ea"/>
                  <a:cs typeface="Arial" panose="020B0604020202020204" pitchFamily="34" charset="0"/>
                </a:defRPr>
              </a:lvl1pPr>
            </a:lstStyle>
            <a:p>
              <a:pPr fontAlgn="auto">
                <a:spcAft>
                  <a:spcPts val="0"/>
                </a:spcAft>
                <a:buClrTx/>
                <a:buSzTx/>
                <a:buFontTx/>
              </a:pPr>
              <a:r>
                <a:rPr lang="en-GB" sz="2800" dirty="0">
                  <a:latin typeface="+mj-lt"/>
                </a:rPr>
                <a:t>SO</a:t>
              </a:r>
              <a:r>
                <a:rPr lang="en-GB" sz="2800" dirty="0">
                  <a:solidFill>
                    <a:srgbClr val="068D8D"/>
                  </a:solidFill>
                  <a:latin typeface="+mj-lt"/>
                </a:rPr>
                <a:t>MM</a:t>
              </a:r>
              <a:r>
                <a:rPr lang="en-GB" sz="2800" dirty="0">
                  <a:latin typeface="+mj-lt"/>
                </a:rPr>
                <a:t>ER - Hydrology </a:t>
              </a:r>
            </a:p>
          </p:txBody>
        </p:sp>
      </p:grpSp>
    </p:spTree>
    <p:extLst>
      <p:ext uri="{BB962C8B-B14F-4D97-AF65-F5344CB8AC3E}">
        <p14:creationId xmlns:p14="http://schemas.microsoft.com/office/powerpoint/2010/main" val="24992880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platzhalter 2"/>
          <p:cNvSpPr txBox="1">
            <a:spLocks/>
          </p:cNvSpPr>
          <p:nvPr/>
        </p:nvSpPr>
        <p:spPr bwMode="auto">
          <a:xfrm>
            <a:off x="4180307" y="997242"/>
            <a:ext cx="4538820" cy="39571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6800" rIns="90000" bIns="46800" numCol="1" anchor="t" anchorCtr="0" compatLnSpc="1">
            <a:prstTxWarp prst="textNoShape">
              <a:avLst/>
            </a:prstTxWarp>
          </a:bodyPr>
          <a:lstStyle>
            <a:lvl1pPr marL="342900" indent="-342900" algn="l" defTabSz="449263" rtl="0" fontAlgn="base">
              <a:lnSpc>
                <a:spcPct val="150000"/>
              </a:lnSpc>
              <a:spcBef>
                <a:spcPts val="350"/>
              </a:spcBef>
              <a:spcAft>
                <a:spcPct val="0"/>
              </a:spcAft>
              <a:buClr>
                <a:srgbClr val="068D8D"/>
              </a:buClr>
              <a:buSzPct val="100000"/>
              <a:buFont typeface="Arial" pitchFamily="34" charset="0"/>
              <a:buChar char="»"/>
              <a:defRPr sz="1400">
                <a:solidFill>
                  <a:schemeClr val="tx1"/>
                </a:solidFill>
                <a:latin typeface="+mn-lt"/>
                <a:ea typeface="+mn-ea"/>
                <a:cs typeface="+mn-cs"/>
              </a:defRPr>
            </a:lvl1pPr>
            <a:lvl2pPr marL="742950" indent="-285750" algn="l" defTabSz="449263" rtl="0" fontAlgn="base">
              <a:lnSpc>
                <a:spcPct val="150000"/>
              </a:lnSpc>
              <a:spcBef>
                <a:spcPts val="300"/>
              </a:spcBef>
              <a:spcAft>
                <a:spcPct val="0"/>
              </a:spcAft>
              <a:buClr>
                <a:srgbClr val="000000"/>
              </a:buClr>
              <a:buSzPct val="100000"/>
              <a:buFont typeface="Arial" pitchFamily="34" charset="0"/>
              <a:buChar char="»"/>
              <a:defRPr sz="1200">
                <a:solidFill>
                  <a:schemeClr val="tx1"/>
                </a:solidFill>
                <a:latin typeface="+mn-lt"/>
              </a:defRPr>
            </a:lvl2pPr>
            <a:lvl3pPr marL="1143000" indent="-228600" algn="l" defTabSz="449263" rtl="0" fontAlgn="base">
              <a:lnSpc>
                <a:spcPct val="150000"/>
              </a:lnSpc>
              <a:spcBef>
                <a:spcPts val="300"/>
              </a:spcBef>
              <a:spcAft>
                <a:spcPct val="0"/>
              </a:spcAft>
              <a:buClr>
                <a:srgbClr val="000000"/>
              </a:buClr>
              <a:buSzPct val="100000"/>
              <a:buFont typeface="Times New Roman" pitchFamily="18" charset="0"/>
              <a:defRPr sz="1200">
                <a:solidFill>
                  <a:schemeClr val="tx1"/>
                </a:solidFill>
                <a:latin typeface="+mn-lt"/>
              </a:defRPr>
            </a:lvl3pPr>
            <a:lvl4pPr marL="1600200" indent="-228600" algn="l" defTabSz="449263" rtl="0" fontAlgn="base">
              <a:lnSpc>
                <a:spcPct val="150000"/>
              </a:lnSpc>
              <a:spcBef>
                <a:spcPts val="300"/>
              </a:spcBef>
              <a:spcAft>
                <a:spcPct val="0"/>
              </a:spcAft>
              <a:buClr>
                <a:srgbClr val="000000"/>
              </a:buClr>
              <a:buSzPct val="100000"/>
              <a:buFont typeface="Times New Roman" pitchFamily="18" charset="0"/>
              <a:defRPr sz="1200">
                <a:solidFill>
                  <a:schemeClr val="tx1"/>
                </a:solidFill>
                <a:latin typeface="+mn-lt"/>
              </a:defRPr>
            </a:lvl4pPr>
            <a:lvl5pPr marL="2057400" indent="-228600" algn="l" defTabSz="449263" rtl="0" fontAlgn="base">
              <a:lnSpc>
                <a:spcPct val="150000"/>
              </a:lnSpc>
              <a:spcBef>
                <a:spcPts val="250"/>
              </a:spcBef>
              <a:spcAft>
                <a:spcPct val="0"/>
              </a:spcAft>
              <a:buClr>
                <a:srgbClr val="000000"/>
              </a:buClr>
              <a:buSzPct val="100000"/>
              <a:buFont typeface="Times New Roman" pitchFamily="18" charset="0"/>
              <a:defRPr sz="1000">
                <a:solidFill>
                  <a:schemeClr val="tx1"/>
                </a:solidFill>
                <a:latin typeface="+mn-lt"/>
              </a:defRPr>
            </a:lvl5pPr>
            <a:lvl6pPr marL="2514600" indent="-228600" algn="l" defTabSz="449263" rtl="0" fontAlgn="base">
              <a:spcBef>
                <a:spcPts val="250"/>
              </a:spcBef>
              <a:spcAft>
                <a:spcPct val="0"/>
              </a:spcAft>
              <a:buClr>
                <a:srgbClr val="000000"/>
              </a:buClr>
              <a:buSzPct val="100000"/>
              <a:buFont typeface="Times New Roman" pitchFamily="18" charset="0"/>
              <a:defRPr sz="1000">
                <a:solidFill>
                  <a:srgbClr val="000000"/>
                </a:solidFill>
                <a:latin typeface="+mn-lt"/>
              </a:defRPr>
            </a:lvl6pPr>
            <a:lvl7pPr marL="2971800" indent="-228600" algn="l" defTabSz="449263" rtl="0" fontAlgn="base">
              <a:spcBef>
                <a:spcPts val="250"/>
              </a:spcBef>
              <a:spcAft>
                <a:spcPct val="0"/>
              </a:spcAft>
              <a:buClr>
                <a:srgbClr val="000000"/>
              </a:buClr>
              <a:buSzPct val="100000"/>
              <a:buFont typeface="Times New Roman" pitchFamily="18" charset="0"/>
              <a:defRPr sz="1000">
                <a:solidFill>
                  <a:srgbClr val="000000"/>
                </a:solidFill>
                <a:latin typeface="+mn-lt"/>
              </a:defRPr>
            </a:lvl7pPr>
            <a:lvl8pPr marL="3429000" indent="-228600" algn="l" defTabSz="449263" rtl="0" fontAlgn="base">
              <a:spcBef>
                <a:spcPts val="250"/>
              </a:spcBef>
              <a:spcAft>
                <a:spcPct val="0"/>
              </a:spcAft>
              <a:buClr>
                <a:srgbClr val="000000"/>
              </a:buClr>
              <a:buSzPct val="100000"/>
              <a:buFont typeface="Times New Roman" pitchFamily="18" charset="0"/>
              <a:defRPr sz="1000">
                <a:solidFill>
                  <a:srgbClr val="000000"/>
                </a:solidFill>
                <a:latin typeface="+mn-lt"/>
              </a:defRPr>
            </a:lvl8pPr>
            <a:lvl9pPr marL="3886200" indent="-228600" algn="l" defTabSz="449263" rtl="0" fontAlgn="base">
              <a:spcBef>
                <a:spcPts val="250"/>
              </a:spcBef>
              <a:spcAft>
                <a:spcPct val="0"/>
              </a:spcAft>
              <a:buClr>
                <a:srgbClr val="000000"/>
              </a:buClr>
              <a:buSzPct val="100000"/>
              <a:buFont typeface="Times New Roman" pitchFamily="18" charset="0"/>
              <a:defRPr sz="1000">
                <a:solidFill>
                  <a:srgbClr val="000000"/>
                </a:solidFill>
                <a:latin typeface="+mn-lt"/>
              </a:defRPr>
            </a:lvl9pPr>
          </a:lstStyle>
          <a:p>
            <a:pPr marL="0" indent="0">
              <a:lnSpc>
                <a:spcPct val="100000"/>
              </a:lnSpc>
              <a:spcBef>
                <a:spcPts val="0"/>
              </a:spcBef>
              <a:buClrTx/>
              <a:buNone/>
            </a:pPr>
            <a:r>
              <a:rPr lang="en-US" sz="2000" b="1" kern="1200" dirty="0">
                <a:latin typeface="Calibri" panose="020F0502020204030204" pitchFamily="34" charset="0"/>
              </a:rPr>
              <a:t> Advantages of Contact free </a:t>
            </a:r>
            <a:r>
              <a:rPr lang="en-US" sz="2000" b="1" dirty="0">
                <a:latin typeface="Calibri" panose="020F0502020204030204" pitchFamily="34" charset="0"/>
              </a:rPr>
              <a:t>discharge measurement </a:t>
            </a:r>
            <a:r>
              <a:rPr lang="en-US" sz="1800" b="1" dirty="0">
                <a:latin typeface="Calibri" panose="020F0502020204030204" pitchFamily="34" charset="0"/>
              </a:rPr>
              <a:t>with RQ-30</a:t>
            </a:r>
            <a:endParaRPr lang="en-US" sz="1800" dirty="0">
              <a:latin typeface="Calibri" panose="020F0502020204030204" pitchFamily="34" charset="0"/>
            </a:endParaRPr>
          </a:p>
          <a:p>
            <a:pPr>
              <a:spcBef>
                <a:spcPts val="0"/>
              </a:spcBef>
              <a:buFont typeface="Wingdings" panose="05000000000000000000" pitchFamily="2" charset="2"/>
              <a:buChar char="ü"/>
            </a:pPr>
            <a:r>
              <a:rPr lang="en-US" sz="1800" kern="0" dirty="0">
                <a:latin typeface="Calibri" panose="020F0502020204030204" pitchFamily="34" charset="0"/>
              </a:rPr>
              <a:t>Contact free measurement </a:t>
            </a:r>
          </a:p>
          <a:p>
            <a:pPr>
              <a:spcBef>
                <a:spcPts val="0"/>
              </a:spcBef>
              <a:buFont typeface="Wingdings" panose="05000000000000000000" pitchFamily="2" charset="2"/>
              <a:buChar char="ü"/>
            </a:pPr>
            <a:r>
              <a:rPr lang="en-US" sz="1800" kern="0" dirty="0">
                <a:latin typeface="Calibri" panose="020F0502020204030204" pitchFamily="34" charset="0"/>
              </a:rPr>
              <a:t>Easy mounting and installation</a:t>
            </a:r>
          </a:p>
          <a:p>
            <a:pPr>
              <a:spcBef>
                <a:spcPts val="0"/>
              </a:spcBef>
              <a:buFont typeface="Wingdings" panose="05000000000000000000" pitchFamily="2" charset="2"/>
              <a:buChar char="ü"/>
            </a:pPr>
            <a:r>
              <a:rPr lang="en-GB" sz="1800" kern="0" dirty="0">
                <a:latin typeface="Calibri" panose="020F0502020204030204" pitchFamily="34" charset="0"/>
              </a:rPr>
              <a:t>! Maintenance free (because not in the water)</a:t>
            </a:r>
            <a:endParaRPr lang="en-GB" sz="1800" b="1" dirty="0">
              <a:latin typeface="Calibri" panose="020F0502020204030204" pitchFamily="34" charset="0"/>
            </a:endParaRPr>
          </a:p>
          <a:p>
            <a:pPr marL="342900" lvl="1" indent="-342900">
              <a:spcBef>
                <a:spcPts val="0"/>
              </a:spcBef>
              <a:buClr>
                <a:srgbClr val="068D8D"/>
              </a:buClr>
              <a:buFont typeface="Wingdings" panose="05000000000000000000" pitchFamily="2" charset="2"/>
              <a:buChar char="ü"/>
            </a:pPr>
            <a:r>
              <a:rPr lang="en-US" sz="1800" dirty="0"/>
              <a:t>High reliability at floods</a:t>
            </a:r>
          </a:p>
          <a:p>
            <a:pPr marL="342900" lvl="1" indent="-342900">
              <a:spcBef>
                <a:spcPts val="0"/>
              </a:spcBef>
              <a:buClr>
                <a:srgbClr val="068D8D"/>
              </a:buClr>
              <a:buFont typeface="Wingdings" panose="05000000000000000000" pitchFamily="2" charset="2"/>
              <a:buChar char="ü"/>
            </a:pPr>
            <a:r>
              <a:rPr lang="en-US" sz="1800" dirty="0"/>
              <a:t>No damage of sensor by flotsam, trees, debris, bed load,…</a:t>
            </a:r>
          </a:p>
          <a:p>
            <a:pPr marL="342900" lvl="1" indent="-342900">
              <a:spcBef>
                <a:spcPts val="0"/>
              </a:spcBef>
              <a:buClr>
                <a:srgbClr val="068D8D"/>
              </a:buClr>
              <a:buFont typeface="Wingdings" panose="05000000000000000000" pitchFamily="2" charset="2"/>
              <a:buChar char="ü"/>
            </a:pPr>
            <a:r>
              <a:rPr lang="en-US" sz="1800" dirty="0"/>
              <a:t>Discharge calculation in the sensor</a:t>
            </a:r>
          </a:p>
          <a:p>
            <a:pPr marL="342900" lvl="1" indent="-342900">
              <a:spcBef>
                <a:spcPts val="0"/>
              </a:spcBef>
              <a:buClr>
                <a:srgbClr val="068D8D"/>
              </a:buClr>
              <a:buFont typeface="Wingdings" panose="05000000000000000000" pitchFamily="2" charset="2"/>
              <a:buChar char="ü"/>
            </a:pPr>
            <a:endParaRPr lang="en-US" sz="1400" dirty="0"/>
          </a:p>
          <a:p>
            <a:pPr>
              <a:spcBef>
                <a:spcPts val="0"/>
              </a:spcBef>
              <a:buFont typeface="Wingdings" panose="05000000000000000000" pitchFamily="2" charset="2"/>
              <a:buChar char="ü"/>
            </a:pPr>
            <a:endParaRPr lang="en-US" sz="1800" kern="0" dirty="0">
              <a:latin typeface="Calibri" panose="020F0502020204030204" pitchFamily="34" charset="0"/>
            </a:endParaRPr>
          </a:p>
        </p:txBody>
      </p:sp>
      <p:pic>
        <p:nvPicPr>
          <p:cNvPr id="4" name="Grafik 3"/>
          <p:cNvPicPr>
            <a:picLocks noChangeAspect="1"/>
          </p:cNvPicPr>
          <p:nvPr/>
        </p:nvPicPr>
        <p:blipFill rotWithShape="1">
          <a:blip r:embed="rId2" cstate="print">
            <a:extLst>
              <a:ext uri="{28A0092B-C50C-407E-A947-70E740481C1C}">
                <a14:useLocalDpi xmlns:a14="http://schemas.microsoft.com/office/drawing/2010/main" val="0"/>
              </a:ext>
            </a:extLst>
          </a:blip>
          <a:srcRect r="15086" b="13403"/>
          <a:stretch/>
        </p:blipFill>
        <p:spPr>
          <a:xfrm>
            <a:off x="491980" y="997242"/>
            <a:ext cx="3294746" cy="2520000"/>
          </a:xfrm>
          <a:prstGeom prst="rect">
            <a:avLst/>
          </a:prstGeom>
          <a:ln w="19050">
            <a:solidFill>
              <a:srgbClr val="068D8D"/>
            </a:solidFill>
          </a:ln>
        </p:spPr>
      </p:pic>
      <p:grpSp>
        <p:nvGrpSpPr>
          <p:cNvPr id="8" name="Gruppieren 7"/>
          <p:cNvGrpSpPr/>
          <p:nvPr/>
        </p:nvGrpSpPr>
        <p:grpSpPr>
          <a:xfrm>
            <a:off x="66312" y="203935"/>
            <a:ext cx="8404464" cy="632777"/>
            <a:chOff x="66312" y="203935"/>
            <a:chExt cx="8404464" cy="632777"/>
          </a:xfrm>
        </p:grpSpPr>
        <p:grpSp>
          <p:nvGrpSpPr>
            <p:cNvPr id="9" name="Gruppieren 8"/>
            <p:cNvGrpSpPr>
              <a:grpSpLocks noChangeAspect="1"/>
            </p:cNvGrpSpPr>
            <p:nvPr/>
          </p:nvGrpSpPr>
          <p:grpSpPr>
            <a:xfrm>
              <a:off x="66312" y="203935"/>
              <a:ext cx="656001" cy="590401"/>
              <a:chOff x="1881978" y="1385888"/>
              <a:chExt cx="360000" cy="324000"/>
            </a:xfrm>
          </p:grpSpPr>
          <p:sp>
            <p:nvSpPr>
              <p:cNvPr id="12" name="Diagonal liegende Ecken des Rechtecks abrunden 11"/>
              <p:cNvSpPr/>
              <p:nvPr/>
            </p:nvSpPr>
            <p:spPr>
              <a:xfrm>
                <a:off x="1881978" y="1385888"/>
                <a:ext cx="360000" cy="324000"/>
              </a:xfrm>
              <a:prstGeom prst="round2DiagRect">
                <a:avLst/>
              </a:prstGeom>
              <a:solidFill>
                <a:schemeClr val="bg1"/>
              </a:solidFill>
              <a:ln>
                <a:solidFill>
                  <a:srgbClr val="068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Grafik 12"/>
              <p:cNvPicPr>
                <a:picLocks noChangeAspect="1"/>
              </p:cNvPicPr>
              <p:nvPr/>
            </p:nvPicPr>
            <p:blipFill rotWithShape="1">
              <a:blip r:embed="rId3">
                <a:extLst>
                  <a:ext uri="{28A0092B-C50C-407E-A947-70E740481C1C}">
                    <a14:useLocalDpi xmlns:a14="http://schemas.microsoft.com/office/drawing/2010/main" val="0"/>
                  </a:ext>
                </a:extLst>
              </a:blip>
              <a:srcRect t="11634"/>
              <a:stretch/>
            </p:blipFill>
            <p:spPr>
              <a:xfrm>
                <a:off x="1902611" y="1434742"/>
                <a:ext cx="315073" cy="243060"/>
              </a:xfrm>
              <a:prstGeom prst="rect">
                <a:avLst/>
              </a:prstGeom>
            </p:spPr>
          </p:pic>
        </p:grpSp>
        <p:sp>
          <p:nvSpPr>
            <p:cNvPr id="11" name="Titel 1"/>
            <p:cNvSpPr txBox="1">
              <a:spLocks/>
            </p:cNvSpPr>
            <p:nvPr/>
          </p:nvSpPr>
          <p:spPr>
            <a:xfrm>
              <a:off x="683568" y="274638"/>
              <a:ext cx="7787208" cy="562074"/>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chemeClr val="tx1"/>
                  </a:solidFill>
                  <a:latin typeface="Arial" panose="020B0604020202020204" pitchFamily="34" charset="0"/>
                  <a:ea typeface="+mj-ea"/>
                  <a:cs typeface="Arial" panose="020B0604020202020204" pitchFamily="34" charset="0"/>
                </a:defRPr>
              </a:lvl1pPr>
            </a:lstStyle>
            <a:p>
              <a:pPr fontAlgn="auto">
                <a:spcAft>
                  <a:spcPts val="0"/>
                </a:spcAft>
                <a:buClrTx/>
                <a:buSzTx/>
                <a:buFontTx/>
              </a:pPr>
              <a:r>
                <a:rPr lang="en-GB" sz="2800" dirty="0">
                  <a:latin typeface="+mj-lt"/>
                </a:rPr>
                <a:t>Contact free discharge measurement </a:t>
              </a:r>
            </a:p>
          </p:txBody>
        </p:sp>
      </p:grpSp>
      <p:pic>
        <p:nvPicPr>
          <p:cNvPr id="5" name="Grafik 4"/>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t="31785" b="18653"/>
          <a:stretch/>
        </p:blipFill>
        <p:spPr>
          <a:xfrm>
            <a:off x="491981" y="3673725"/>
            <a:ext cx="3294746" cy="2903025"/>
          </a:xfrm>
          <a:prstGeom prst="rect">
            <a:avLst/>
          </a:prstGeom>
          <a:ln w="19050">
            <a:solidFill>
              <a:srgbClr val="068D8D"/>
            </a:solidFill>
          </a:ln>
        </p:spPr>
      </p:pic>
      <p:pic>
        <p:nvPicPr>
          <p:cNvPr id="14"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68366" y="4954374"/>
            <a:ext cx="1362702" cy="1554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90161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20000" y="4320000"/>
            <a:ext cx="7772400" cy="1362075"/>
          </a:xfrm>
        </p:spPr>
        <p:txBody>
          <a:bodyPr>
            <a:noAutofit/>
          </a:bodyPr>
          <a:lstStyle/>
          <a:p>
            <a:r>
              <a:rPr lang="en-US" sz="3600" dirty="0"/>
              <a:t>RQ-30 Measurement principle</a:t>
            </a:r>
            <a:endParaRPr lang="en-GB" sz="3600" dirty="0"/>
          </a:p>
        </p:txBody>
      </p:sp>
      <p:pic>
        <p:nvPicPr>
          <p:cNvPr id="8" name="Grafik 7"/>
          <p:cNvPicPr>
            <a:picLocks noChangeAspect="1"/>
          </p:cNvPicPr>
          <p:nvPr/>
        </p:nvPicPr>
        <p:blipFill>
          <a:blip r:embed="rId2"/>
          <a:stretch>
            <a:fillRect/>
          </a:stretch>
        </p:blipFill>
        <p:spPr>
          <a:xfrm>
            <a:off x="7620000" y="188640"/>
            <a:ext cx="1430165" cy="620993"/>
          </a:xfrm>
          <a:prstGeom prst="rect">
            <a:avLst/>
          </a:prstGeom>
        </p:spPr>
      </p:pic>
      <p:grpSp>
        <p:nvGrpSpPr>
          <p:cNvPr id="4" name="Gruppieren 3"/>
          <p:cNvGrpSpPr/>
          <p:nvPr/>
        </p:nvGrpSpPr>
        <p:grpSpPr>
          <a:xfrm>
            <a:off x="66312" y="203935"/>
            <a:ext cx="8404464" cy="632777"/>
            <a:chOff x="66312" y="203935"/>
            <a:chExt cx="8404464" cy="632777"/>
          </a:xfrm>
        </p:grpSpPr>
        <p:grpSp>
          <p:nvGrpSpPr>
            <p:cNvPr id="5" name="Gruppieren 4"/>
            <p:cNvGrpSpPr>
              <a:grpSpLocks noChangeAspect="1"/>
            </p:cNvGrpSpPr>
            <p:nvPr/>
          </p:nvGrpSpPr>
          <p:grpSpPr>
            <a:xfrm>
              <a:off x="66312" y="203935"/>
              <a:ext cx="656001" cy="590401"/>
              <a:chOff x="1881978" y="1385888"/>
              <a:chExt cx="360000" cy="324000"/>
            </a:xfrm>
          </p:grpSpPr>
          <p:sp>
            <p:nvSpPr>
              <p:cNvPr id="7" name="Diagonal liegende Ecken des Rechtecks abrunden 6"/>
              <p:cNvSpPr/>
              <p:nvPr/>
            </p:nvSpPr>
            <p:spPr>
              <a:xfrm>
                <a:off x="1881978" y="1385888"/>
                <a:ext cx="360000" cy="324000"/>
              </a:xfrm>
              <a:prstGeom prst="round2DiagRect">
                <a:avLst/>
              </a:prstGeom>
              <a:solidFill>
                <a:schemeClr val="bg1"/>
              </a:solidFill>
              <a:ln>
                <a:solidFill>
                  <a:srgbClr val="068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fik 8"/>
              <p:cNvPicPr>
                <a:picLocks noChangeAspect="1"/>
              </p:cNvPicPr>
              <p:nvPr/>
            </p:nvPicPr>
            <p:blipFill rotWithShape="1">
              <a:blip r:embed="rId3">
                <a:extLst>
                  <a:ext uri="{28A0092B-C50C-407E-A947-70E740481C1C}">
                    <a14:useLocalDpi xmlns:a14="http://schemas.microsoft.com/office/drawing/2010/main" val="0"/>
                  </a:ext>
                </a:extLst>
              </a:blip>
              <a:srcRect t="11634"/>
              <a:stretch/>
            </p:blipFill>
            <p:spPr>
              <a:xfrm>
                <a:off x="1902611" y="1434742"/>
                <a:ext cx="315073" cy="243060"/>
              </a:xfrm>
              <a:prstGeom prst="rect">
                <a:avLst/>
              </a:prstGeom>
            </p:spPr>
          </p:pic>
        </p:grpSp>
        <p:sp>
          <p:nvSpPr>
            <p:cNvPr id="6" name="Titel 1"/>
            <p:cNvSpPr txBox="1">
              <a:spLocks/>
            </p:cNvSpPr>
            <p:nvPr/>
          </p:nvSpPr>
          <p:spPr>
            <a:xfrm>
              <a:off x="683568" y="274638"/>
              <a:ext cx="7787208" cy="562074"/>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chemeClr val="tx1"/>
                  </a:solidFill>
                  <a:latin typeface="Arial" panose="020B0604020202020204" pitchFamily="34" charset="0"/>
                  <a:ea typeface="+mj-ea"/>
                  <a:cs typeface="Arial" panose="020B0604020202020204" pitchFamily="34" charset="0"/>
                </a:defRPr>
              </a:lvl1pPr>
            </a:lstStyle>
            <a:p>
              <a:pPr fontAlgn="auto">
                <a:spcAft>
                  <a:spcPts val="0"/>
                </a:spcAft>
                <a:buClrTx/>
                <a:buSzTx/>
                <a:buFontTx/>
              </a:pPr>
              <a:r>
                <a:rPr lang="en-GB" sz="2800" dirty="0">
                  <a:latin typeface="+mj-lt"/>
                </a:rPr>
                <a:t>SO</a:t>
              </a:r>
              <a:r>
                <a:rPr lang="en-GB" sz="2800" dirty="0">
                  <a:solidFill>
                    <a:srgbClr val="068D8D"/>
                  </a:solidFill>
                  <a:latin typeface="+mj-lt"/>
                </a:rPr>
                <a:t>MM</a:t>
              </a:r>
              <a:r>
                <a:rPr lang="en-GB" sz="2800" dirty="0">
                  <a:latin typeface="+mj-lt"/>
                </a:rPr>
                <a:t>ER - Hydrology </a:t>
              </a:r>
            </a:p>
          </p:txBody>
        </p:sp>
      </p:grpSp>
    </p:spTree>
    <p:extLst>
      <p:ext uri="{BB962C8B-B14F-4D97-AF65-F5344CB8AC3E}">
        <p14:creationId xmlns:p14="http://schemas.microsoft.com/office/powerpoint/2010/main" val="12121477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3780" y="960133"/>
            <a:ext cx="3166541" cy="3415984"/>
          </a:xfrm>
          <a:prstGeom prst="rect">
            <a:avLst/>
          </a:prstGeom>
        </p:spPr>
      </p:pic>
      <p:pic>
        <p:nvPicPr>
          <p:cNvPr id="25" name="Grafik 24"/>
          <p:cNvPicPr>
            <a:picLocks noChangeAspect="1"/>
          </p:cNvPicPr>
          <p:nvPr/>
        </p:nvPicPr>
        <p:blipFill rotWithShape="1">
          <a:blip r:embed="rId4">
            <a:extLst>
              <a:ext uri="{28A0092B-C50C-407E-A947-70E740481C1C}">
                <a14:useLocalDpi xmlns:a14="http://schemas.microsoft.com/office/drawing/2010/main" val="0"/>
              </a:ext>
            </a:extLst>
          </a:blip>
          <a:srcRect t="16372" b="64557"/>
          <a:stretch/>
        </p:blipFill>
        <p:spPr>
          <a:xfrm>
            <a:off x="485" y="5985283"/>
            <a:ext cx="9144000" cy="898117"/>
          </a:xfrm>
          <a:prstGeom prst="rect">
            <a:avLst/>
          </a:prstGeom>
        </p:spPr>
      </p:pic>
      <p:sp>
        <p:nvSpPr>
          <p:cNvPr id="14" name="Bogen 13"/>
          <p:cNvSpPr>
            <a:spLocks noChangeAspect="1"/>
          </p:cNvSpPr>
          <p:nvPr/>
        </p:nvSpPr>
        <p:spPr>
          <a:xfrm rot="5400000">
            <a:off x="7357851" y="3637105"/>
            <a:ext cx="524297" cy="1080000"/>
          </a:xfrm>
          <a:prstGeom prst="arc">
            <a:avLst>
              <a:gd name="adj1" fmla="val 17532237"/>
              <a:gd name="adj2" fmla="val 4123164"/>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5" name="Bogen 14"/>
          <p:cNvSpPr>
            <a:spLocks noChangeAspect="1"/>
          </p:cNvSpPr>
          <p:nvPr/>
        </p:nvSpPr>
        <p:spPr>
          <a:xfrm rot="5400000">
            <a:off x="7270467" y="4037479"/>
            <a:ext cx="699063" cy="1440000"/>
          </a:xfrm>
          <a:prstGeom prst="arc">
            <a:avLst>
              <a:gd name="adj1" fmla="val 17532237"/>
              <a:gd name="adj2" fmla="val 4123164"/>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6" name="Bogen 15"/>
          <p:cNvSpPr>
            <a:spLocks noChangeAspect="1"/>
          </p:cNvSpPr>
          <p:nvPr/>
        </p:nvSpPr>
        <p:spPr>
          <a:xfrm rot="5400000">
            <a:off x="7183084" y="4391771"/>
            <a:ext cx="873828" cy="1800000"/>
          </a:xfrm>
          <a:prstGeom prst="arc">
            <a:avLst>
              <a:gd name="adj1" fmla="val 17532237"/>
              <a:gd name="adj2" fmla="val 4123164"/>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7" name="Bogen 16"/>
          <p:cNvSpPr>
            <a:spLocks noChangeAspect="1"/>
          </p:cNvSpPr>
          <p:nvPr/>
        </p:nvSpPr>
        <p:spPr>
          <a:xfrm rot="5400000">
            <a:off x="7095701" y="4772921"/>
            <a:ext cx="1048594" cy="2160000"/>
          </a:xfrm>
          <a:prstGeom prst="arc">
            <a:avLst>
              <a:gd name="adj1" fmla="val 17532237"/>
              <a:gd name="adj2" fmla="val 4123164"/>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9" name="Bogen 18"/>
          <p:cNvSpPr>
            <a:spLocks noChangeAspect="1"/>
          </p:cNvSpPr>
          <p:nvPr/>
        </p:nvSpPr>
        <p:spPr>
          <a:xfrm rot="16200000">
            <a:off x="7116380" y="5666225"/>
            <a:ext cx="1048594" cy="2160000"/>
          </a:xfrm>
          <a:prstGeom prst="arc">
            <a:avLst>
              <a:gd name="adj1" fmla="val 17532237"/>
              <a:gd name="adj2" fmla="val 4123164"/>
            </a:avLst>
          </a:prstGeom>
          <a:ln w="381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0" name="Bogen 19"/>
          <p:cNvSpPr>
            <a:spLocks noChangeAspect="1"/>
          </p:cNvSpPr>
          <p:nvPr/>
        </p:nvSpPr>
        <p:spPr>
          <a:xfrm rot="16200000">
            <a:off x="7087317" y="4994534"/>
            <a:ext cx="1048594" cy="2160000"/>
          </a:xfrm>
          <a:prstGeom prst="arc">
            <a:avLst>
              <a:gd name="adj1" fmla="val 17532237"/>
              <a:gd name="adj2" fmla="val 4123164"/>
            </a:avLst>
          </a:prstGeom>
          <a:ln w="381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1" name="Bogen 20"/>
          <p:cNvSpPr>
            <a:spLocks noChangeAspect="1"/>
          </p:cNvSpPr>
          <p:nvPr/>
        </p:nvSpPr>
        <p:spPr>
          <a:xfrm rot="16200000">
            <a:off x="7087317" y="4470236"/>
            <a:ext cx="1048594" cy="2160000"/>
          </a:xfrm>
          <a:prstGeom prst="arc">
            <a:avLst>
              <a:gd name="adj1" fmla="val 17532237"/>
              <a:gd name="adj2" fmla="val 4123164"/>
            </a:avLst>
          </a:prstGeom>
          <a:ln w="381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2" name="Bogen 21"/>
          <p:cNvSpPr>
            <a:spLocks noChangeAspect="1"/>
          </p:cNvSpPr>
          <p:nvPr/>
        </p:nvSpPr>
        <p:spPr>
          <a:xfrm rot="16200000">
            <a:off x="7137059" y="3822518"/>
            <a:ext cx="1048594" cy="2160000"/>
          </a:xfrm>
          <a:prstGeom prst="arc">
            <a:avLst>
              <a:gd name="adj1" fmla="val 17532237"/>
              <a:gd name="adj2" fmla="val 4123164"/>
            </a:avLst>
          </a:prstGeom>
          <a:ln w="381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4" name="Inhaltsplatzhalter 2"/>
          <p:cNvSpPr>
            <a:spLocks noGrp="1"/>
          </p:cNvSpPr>
          <p:nvPr>
            <p:ph sz="half" idx="2"/>
          </p:nvPr>
        </p:nvSpPr>
        <p:spPr>
          <a:xfrm>
            <a:off x="360000" y="1080000"/>
            <a:ext cx="4040188" cy="3951288"/>
          </a:xfrm>
        </p:spPr>
        <p:txBody>
          <a:bodyPr>
            <a:noAutofit/>
          </a:bodyPr>
          <a:lstStyle/>
          <a:p>
            <a:pPr marL="0" indent="0">
              <a:buNone/>
            </a:pPr>
            <a:r>
              <a:rPr lang="en-US" sz="1800" b="1" dirty="0">
                <a:solidFill>
                  <a:srgbClr val="068D8D"/>
                </a:solidFill>
              </a:rPr>
              <a:t>Water level (stage)</a:t>
            </a:r>
            <a:endParaRPr lang="en-US" sz="1800" b="1" dirty="0"/>
          </a:p>
          <a:p>
            <a:pPr marL="0" indent="0">
              <a:buNone/>
            </a:pPr>
            <a:r>
              <a:rPr lang="en-US" sz="1600" b="1" dirty="0"/>
              <a:t>Transit time measurement</a:t>
            </a:r>
          </a:p>
          <a:p>
            <a:pPr marL="0" indent="0">
              <a:buNone/>
            </a:pPr>
            <a:endParaRPr lang="en-US" sz="1600" dirty="0"/>
          </a:p>
          <a:p>
            <a:r>
              <a:rPr lang="en-US" sz="1600" b="1" dirty="0"/>
              <a:t>Radar</a:t>
            </a:r>
            <a:r>
              <a:rPr lang="en-US" sz="1600" dirty="0"/>
              <a:t>  (26 GHz) Vertical to water surface</a:t>
            </a:r>
          </a:p>
          <a:p>
            <a:r>
              <a:rPr lang="en-US" sz="1600" dirty="0"/>
              <a:t>Time between transmitting and reflecting the pulse = directly proportional to the distance</a:t>
            </a:r>
          </a:p>
          <a:p>
            <a:r>
              <a:rPr lang="en-GB" sz="1600" b="1" dirty="0"/>
              <a:t>Radar: </a:t>
            </a:r>
            <a:r>
              <a:rPr lang="en-GB" sz="1600" dirty="0"/>
              <a:t>independent of air temperature and medium (e.g. foam)</a:t>
            </a:r>
            <a:endParaRPr lang="en-US" sz="1600" dirty="0"/>
          </a:p>
        </p:txBody>
      </p:sp>
      <p:sp>
        <p:nvSpPr>
          <p:cNvPr id="26" name="Ellipse 25"/>
          <p:cNvSpPr/>
          <p:nvPr/>
        </p:nvSpPr>
        <p:spPr>
          <a:xfrm rot="21056595">
            <a:off x="7145661" y="3968054"/>
            <a:ext cx="990138" cy="294546"/>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8" name="Gruppieren 17"/>
          <p:cNvGrpSpPr/>
          <p:nvPr/>
        </p:nvGrpSpPr>
        <p:grpSpPr>
          <a:xfrm>
            <a:off x="66312" y="203935"/>
            <a:ext cx="8404464" cy="632777"/>
            <a:chOff x="66312" y="203935"/>
            <a:chExt cx="8404464" cy="632777"/>
          </a:xfrm>
        </p:grpSpPr>
        <p:grpSp>
          <p:nvGrpSpPr>
            <p:cNvPr id="27" name="Gruppieren 26"/>
            <p:cNvGrpSpPr>
              <a:grpSpLocks noChangeAspect="1"/>
            </p:cNvGrpSpPr>
            <p:nvPr/>
          </p:nvGrpSpPr>
          <p:grpSpPr>
            <a:xfrm>
              <a:off x="66312" y="203935"/>
              <a:ext cx="656001" cy="590401"/>
              <a:chOff x="1881978" y="1385888"/>
              <a:chExt cx="360000" cy="324000"/>
            </a:xfrm>
          </p:grpSpPr>
          <p:sp>
            <p:nvSpPr>
              <p:cNvPr id="29" name="Diagonal liegende Ecken des Rechtecks abrunden 28"/>
              <p:cNvSpPr/>
              <p:nvPr/>
            </p:nvSpPr>
            <p:spPr>
              <a:xfrm>
                <a:off x="1881978" y="1385888"/>
                <a:ext cx="360000" cy="324000"/>
              </a:xfrm>
              <a:prstGeom prst="round2DiagRect">
                <a:avLst/>
              </a:prstGeom>
              <a:solidFill>
                <a:schemeClr val="bg1"/>
              </a:solidFill>
              <a:ln>
                <a:solidFill>
                  <a:srgbClr val="068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 name="Grafik 29"/>
              <p:cNvPicPr>
                <a:picLocks noChangeAspect="1"/>
              </p:cNvPicPr>
              <p:nvPr/>
            </p:nvPicPr>
            <p:blipFill rotWithShape="1">
              <a:blip r:embed="rId5">
                <a:extLst>
                  <a:ext uri="{28A0092B-C50C-407E-A947-70E740481C1C}">
                    <a14:useLocalDpi xmlns:a14="http://schemas.microsoft.com/office/drawing/2010/main" val="0"/>
                  </a:ext>
                </a:extLst>
              </a:blip>
              <a:srcRect t="11634"/>
              <a:stretch/>
            </p:blipFill>
            <p:spPr>
              <a:xfrm>
                <a:off x="1902611" y="1434742"/>
                <a:ext cx="315073" cy="243060"/>
              </a:xfrm>
              <a:prstGeom prst="rect">
                <a:avLst/>
              </a:prstGeom>
            </p:spPr>
          </p:pic>
        </p:grpSp>
        <p:sp>
          <p:nvSpPr>
            <p:cNvPr id="28" name="Titel 1"/>
            <p:cNvSpPr txBox="1">
              <a:spLocks/>
            </p:cNvSpPr>
            <p:nvPr/>
          </p:nvSpPr>
          <p:spPr>
            <a:xfrm>
              <a:off x="683568" y="274638"/>
              <a:ext cx="7787208" cy="562074"/>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chemeClr val="tx1"/>
                  </a:solidFill>
                  <a:latin typeface="Arial" panose="020B0604020202020204" pitchFamily="34" charset="0"/>
                  <a:ea typeface="+mj-ea"/>
                  <a:cs typeface="Arial" panose="020B0604020202020204" pitchFamily="34" charset="0"/>
                </a:defRPr>
              </a:lvl1pPr>
            </a:lstStyle>
            <a:p>
              <a:pPr fontAlgn="auto">
                <a:spcAft>
                  <a:spcPts val="0"/>
                </a:spcAft>
                <a:buClrTx/>
                <a:buSzTx/>
                <a:buFontTx/>
              </a:pPr>
              <a:r>
                <a:rPr lang="en-GB" sz="2800" dirty="0">
                  <a:latin typeface="+mj-lt"/>
                </a:rPr>
                <a:t>RQ-30 Water level sensor</a:t>
              </a:r>
            </a:p>
          </p:txBody>
        </p:sp>
      </p:grpSp>
      <p:pic>
        <p:nvPicPr>
          <p:cNvPr id="31" name="Grafik 30"/>
          <p:cNvPicPr>
            <a:picLocks noChangeAspect="1"/>
          </p:cNvPicPr>
          <p:nvPr/>
        </p:nvPicPr>
        <p:blipFill>
          <a:blip r:embed="rId6"/>
          <a:stretch>
            <a:fillRect/>
          </a:stretch>
        </p:blipFill>
        <p:spPr>
          <a:xfrm>
            <a:off x="7620000" y="188640"/>
            <a:ext cx="1430165" cy="620993"/>
          </a:xfrm>
          <a:prstGeom prst="rect">
            <a:avLst/>
          </a:prstGeom>
        </p:spPr>
      </p:pic>
    </p:spTree>
    <p:extLst>
      <p:ext uri="{BB962C8B-B14F-4D97-AF65-F5344CB8AC3E}">
        <p14:creationId xmlns:p14="http://schemas.microsoft.com/office/powerpoint/2010/main" val="924156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1000"/>
                                        <p:tgtEl>
                                          <p:spTgt spid="26"/>
                                        </p:tgtEl>
                                      </p:cBhvr>
                                    </p:animEffect>
                                  </p:childTnLst>
                                </p:cTn>
                              </p:par>
                            </p:childTnLst>
                          </p:cTn>
                        </p:par>
                        <p:par>
                          <p:cTn id="8" fill="hold">
                            <p:stCondLst>
                              <p:cond delay="1000"/>
                            </p:stCondLst>
                            <p:childTnLst>
                              <p:par>
                                <p:cTn id="9" presetID="53" presetClass="entr" presetSubtype="16" fill="hold" grpId="0" nodeType="afterEffect">
                                  <p:stCondLst>
                                    <p:cond delay="250"/>
                                  </p:stCondLst>
                                  <p:childTnLst>
                                    <p:set>
                                      <p:cBhvr>
                                        <p:cTn id="10" dur="1" fill="hold">
                                          <p:stCondLst>
                                            <p:cond delay="0"/>
                                          </p:stCondLst>
                                        </p:cTn>
                                        <p:tgtEl>
                                          <p:spTgt spid="14"/>
                                        </p:tgtEl>
                                        <p:attrNameLst>
                                          <p:attrName>style.visibility</p:attrName>
                                        </p:attrNameLst>
                                      </p:cBhvr>
                                      <p:to>
                                        <p:strVal val="visible"/>
                                      </p:to>
                                    </p:set>
                                    <p:anim calcmode="lin" valueType="num">
                                      <p:cBhvr>
                                        <p:cTn id="11" dur="500" fill="hold"/>
                                        <p:tgtEl>
                                          <p:spTgt spid="14"/>
                                        </p:tgtEl>
                                        <p:attrNameLst>
                                          <p:attrName>ppt_w</p:attrName>
                                        </p:attrNameLst>
                                      </p:cBhvr>
                                      <p:tavLst>
                                        <p:tav tm="0">
                                          <p:val>
                                            <p:fltVal val="0"/>
                                          </p:val>
                                        </p:tav>
                                        <p:tav tm="100000">
                                          <p:val>
                                            <p:strVal val="#ppt_w"/>
                                          </p:val>
                                        </p:tav>
                                      </p:tavLst>
                                    </p:anim>
                                    <p:anim calcmode="lin" valueType="num">
                                      <p:cBhvr>
                                        <p:cTn id="12" dur="500" fill="hold"/>
                                        <p:tgtEl>
                                          <p:spTgt spid="14"/>
                                        </p:tgtEl>
                                        <p:attrNameLst>
                                          <p:attrName>ppt_h</p:attrName>
                                        </p:attrNameLst>
                                      </p:cBhvr>
                                      <p:tavLst>
                                        <p:tav tm="0">
                                          <p:val>
                                            <p:fltVal val="0"/>
                                          </p:val>
                                        </p:tav>
                                        <p:tav tm="100000">
                                          <p:val>
                                            <p:strVal val="#ppt_h"/>
                                          </p:val>
                                        </p:tav>
                                      </p:tavLst>
                                    </p:anim>
                                    <p:animEffect transition="in" filter="fade">
                                      <p:cBhvr>
                                        <p:cTn id="13" dur="500"/>
                                        <p:tgtEl>
                                          <p:spTgt spid="14"/>
                                        </p:tgtEl>
                                      </p:cBhvr>
                                    </p:animEffect>
                                  </p:childTnLst>
                                </p:cTn>
                              </p:par>
                            </p:childTnLst>
                          </p:cTn>
                        </p:par>
                        <p:par>
                          <p:cTn id="14" fill="hold">
                            <p:stCondLst>
                              <p:cond delay="1750"/>
                            </p:stCondLst>
                            <p:childTnLst>
                              <p:par>
                                <p:cTn id="15" presetID="53" presetClass="entr" presetSubtype="16"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par>
                          <p:cTn id="20" fill="hold">
                            <p:stCondLst>
                              <p:cond delay="2250"/>
                            </p:stCondLst>
                            <p:childTnLst>
                              <p:par>
                                <p:cTn id="21" presetID="53" presetClass="entr" presetSubtype="16"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p:cTn id="23" dur="500" fill="hold"/>
                                        <p:tgtEl>
                                          <p:spTgt spid="16"/>
                                        </p:tgtEl>
                                        <p:attrNameLst>
                                          <p:attrName>ppt_w</p:attrName>
                                        </p:attrNameLst>
                                      </p:cBhvr>
                                      <p:tavLst>
                                        <p:tav tm="0">
                                          <p:val>
                                            <p:fltVal val="0"/>
                                          </p:val>
                                        </p:tav>
                                        <p:tav tm="100000">
                                          <p:val>
                                            <p:strVal val="#ppt_w"/>
                                          </p:val>
                                        </p:tav>
                                      </p:tavLst>
                                    </p:anim>
                                    <p:anim calcmode="lin" valueType="num">
                                      <p:cBhvr>
                                        <p:cTn id="24" dur="500" fill="hold"/>
                                        <p:tgtEl>
                                          <p:spTgt spid="16"/>
                                        </p:tgtEl>
                                        <p:attrNameLst>
                                          <p:attrName>ppt_h</p:attrName>
                                        </p:attrNameLst>
                                      </p:cBhvr>
                                      <p:tavLst>
                                        <p:tav tm="0">
                                          <p:val>
                                            <p:fltVal val="0"/>
                                          </p:val>
                                        </p:tav>
                                        <p:tav tm="100000">
                                          <p:val>
                                            <p:strVal val="#ppt_h"/>
                                          </p:val>
                                        </p:tav>
                                      </p:tavLst>
                                    </p:anim>
                                    <p:animEffect transition="in" filter="fade">
                                      <p:cBhvr>
                                        <p:cTn id="25" dur="500"/>
                                        <p:tgtEl>
                                          <p:spTgt spid="16"/>
                                        </p:tgtEl>
                                      </p:cBhvr>
                                    </p:animEffect>
                                  </p:childTnLst>
                                </p:cTn>
                              </p:par>
                            </p:childTnLst>
                          </p:cTn>
                        </p:par>
                        <p:par>
                          <p:cTn id="26" fill="hold">
                            <p:stCondLst>
                              <p:cond delay="2750"/>
                            </p:stCondLst>
                            <p:childTnLst>
                              <p:par>
                                <p:cTn id="27" presetID="53" presetClass="entr" presetSubtype="16" fill="hold" grpId="0" nodeType="after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500" fill="hold"/>
                                        <p:tgtEl>
                                          <p:spTgt spid="17"/>
                                        </p:tgtEl>
                                        <p:attrNameLst>
                                          <p:attrName>ppt_w</p:attrName>
                                        </p:attrNameLst>
                                      </p:cBhvr>
                                      <p:tavLst>
                                        <p:tav tm="0">
                                          <p:val>
                                            <p:fltVal val="0"/>
                                          </p:val>
                                        </p:tav>
                                        <p:tav tm="100000">
                                          <p:val>
                                            <p:strVal val="#ppt_w"/>
                                          </p:val>
                                        </p:tav>
                                      </p:tavLst>
                                    </p:anim>
                                    <p:anim calcmode="lin" valueType="num">
                                      <p:cBhvr>
                                        <p:cTn id="30" dur="500" fill="hold"/>
                                        <p:tgtEl>
                                          <p:spTgt spid="17"/>
                                        </p:tgtEl>
                                        <p:attrNameLst>
                                          <p:attrName>ppt_h</p:attrName>
                                        </p:attrNameLst>
                                      </p:cBhvr>
                                      <p:tavLst>
                                        <p:tav tm="0">
                                          <p:val>
                                            <p:fltVal val="0"/>
                                          </p:val>
                                        </p:tav>
                                        <p:tav tm="100000">
                                          <p:val>
                                            <p:strVal val="#ppt_h"/>
                                          </p:val>
                                        </p:tav>
                                      </p:tavLst>
                                    </p:anim>
                                    <p:animEffect transition="in" filter="fade">
                                      <p:cBhvr>
                                        <p:cTn id="31" dur="500"/>
                                        <p:tgtEl>
                                          <p:spTgt spid="17"/>
                                        </p:tgtEl>
                                      </p:cBhvr>
                                    </p:animEffect>
                                  </p:childTnLst>
                                </p:cTn>
                              </p:par>
                            </p:childTnLst>
                          </p:cTn>
                        </p:par>
                        <p:par>
                          <p:cTn id="32" fill="hold">
                            <p:stCondLst>
                              <p:cond delay="3250"/>
                            </p:stCondLst>
                            <p:childTnLst>
                              <p:par>
                                <p:cTn id="33" presetID="53" presetClass="entr" presetSubtype="16" fill="hold" grpId="0" nodeType="afterEffect">
                                  <p:stCondLst>
                                    <p:cond delay="750"/>
                                  </p:stCondLst>
                                  <p:childTnLst>
                                    <p:set>
                                      <p:cBhvr>
                                        <p:cTn id="34" dur="1" fill="hold">
                                          <p:stCondLst>
                                            <p:cond delay="0"/>
                                          </p:stCondLst>
                                        </p:cTn>
                                        <p:tgtEl>
                                          <p:spTgt spid="19"/>
                                        </p:tgtEl>
                                        <p:attrNameLst>
                                          <p:attrName>style.visibility</p:attrName>
                                        </p:attrNameLst>
                                      </p:cBhvr>
                                      <p:to>
                                        <p:strVal val="visible"/>
                                      </p:to>
                                    </p:set>
                                    <p:anim calcmode="lin" valueType="num">
                                      <p:cBhvr>
                                        <p:cTn id="35" dur="500" fill="hold"/>
                                        <p:tgtEl>
                                          <p:spTgt spid="19"/>
                                        </p:tgtEl>
                                        <p:attrNameLst>
                                          <p:attrName>ppt_w</p:attrName>
                                        </p:attrNameLst>
                                      </p:cBhvr>
                                      <p:tavLst>
                                        <p:tav tm="0">
                                          <p:val>
                                            <p:fltVal val="0"/>
                                          </p:val>
                                        </p:tav>
                                        <p:tav tm="100000">
                                          <p:val>
                                            <p:strVal val="#ppt_w"/>
                                          </p:val>
                                        </p:tav>
                                      </p:tavLst>
                                    </p:anim>
                                    <p:anim calcmode="lin" valueType="num">
                                      <p:cBhvr>
                                        <p:cTn id="36" dur="500" fill="hold"/>
                                        <p:tgtEl>
                                          <p:spTgt spid="19"/>
                                        </p:tgtEl>
                                        <p:attrNameLst>
                                          <p:attrName>ppt_h</p:attrName>
                                        </p:attrNameLst>
                                      </p:cBhvr>
                                      <p:tavLst>
                                        <p:tav tm="0">
                                          <p:val>
                                            <p:fltVal val="0"/>
                                          </p:val>
                                        </p:tav>
                                        <p:tav tm="100000">
                                          <p:val>
                                            <p:strVal val="#ppt_h"/>
                                          </p:val>
                                        </p:tav>
                                      </p:tavLst>
                                    </p:anim>
                                    <p:animEffect transition="in" filter="fade">
                                      <p:cBhvr>
                                        <p:cTn id="37" dur="500"/>
                                        <p:tgtEl>
                                          <p:spTgt spid="19"/>
                                        </p:tgtEl>
                                      </p:cBhvr>
                                    </p:animEffect>
                                  </p:childTnLst>
                                </p:cTn>
                              </p:par>
                            </p:childTnLst>
                          </p:cTn>
                        </p:par>
                        <p:par>
                          <p:cTn id="38" fill="hold">
                            <p:stCondLst>
                              <p:cond delay="4500"/>
                            </p:stCondLst>
                            <p:childTnLst>
                              <p:par>
                                <p:cTn id="39" presetID="53" presetClass="entr" presetSubtype="16" fill="hold" grpId="0" nodeType="after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p:cTn id="41" dur="500" fill="hold"/>
                                        <p:tgtEl>
                                          <p:spTgt spid="20"/>
                                        </p:tgtEl>
                                        <p:attrNameLst>
                                          <p:attrName>ppt_w</p:attrName>
                                        </p:attrNameLst>
                                      </p:cBhvr>
                                      <p:tavLst>
                                        <p:tav tm="0">
                                          <p:val>
                                            <p:fltVal val="0"/>
                                          </p:val>
                                        </p:tav>
                                        <p:tav tm="100000">
                                          <p:val>
                                            <p:strVal val="#ppt_w"/>
                                          </p:val>
                                        </p:tav>
                                      </p:tavLst>
                                    </p:anim>
                                    <p:anim calcmode="lin" valueType="num">
                                      <p:cBhvr>
                                        <p:cTn id="42" dur="500" fill="hold"/>
                                        <p:tgtEl>
                                          <p:spTgt spid="20"/>
                                        </p:tgtEl>
                                        <p:attrNameLst>
                                          <p:attrName>ppt_h</p:attrName>
                                        </p:attrNameLst>
                                      </p:cBhvr>
                                      <p:tavLst>
                                        <p:tav tm="0">
                                          <p:val>
                                            <p:fltVal val="0"/>
                                          </p:val>
                                        </p:tav>
                                        <p:tav tm="100000">
                                          <p:val>
                                            <p:strVal val="#ppt_h"/>
                                          </p:val>
                                        </p:tav>
                                      </p:tavLst>
                                    </p:anim>
                                    <p:animEffect transition="in" filter="fade">
                                      <p:cBhvr>
                                        <p:cTn id="43" dur="500"/>
                                        <p:tgtEl>
                                          <p:spTgt spid="20"/>
                                        </p:tgtEl>
                                      </p:cBhvr>
                                    </p:animEffect>
                                  </p:childTnLst>
                                </p:cTn>
                              </p:par>
                            </p:childTnLst>
                          </p:cTn>
                        </p:par>
                        <p:par>
                          <p:cTn id="44" fill="hold">
                            <p:stCondLst>
                              <p:cond delay="5000"/>
                            </p:stCondLst>
                            <p:childTnLst>
                              <p:par>
                                <p:cTn id="45" presetID="53" presetClass="entr" presetSubtype="16" fill="hold" grpId="0" nodeType="after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p:cTn id="47" dur="500" fill="hold"/>
                                        <p:tgtEl>
                                          <p:spTgt spid="21"/>
                                        </p:tgtEl>
                                        <p:attrNameLst>
                                          <p:attrName>ppt_w</p:attrName>
                                        </p:attrNameLst>
                                      </p:cBhvr>
                                      <p:tavLst>
                                        <p:tav tm="0">
                                          <p:val>
                                            <p:fltVal val="0"/>
                                          </p:val>
                                        </p:tav>
                                        <p:tav tm="100000">
                                          <p:val>
                                            <p:strVal val="#ppt_w"/>
                                          </p:val>
                                        </p:tav>
                                      </p:tavLst>
                                    </p:anim>
                                    <p:anim calcmode="lin" valueType="num">
                                      <p:cBhvr>
                                        <p:cTn id="48" dur="500" fill="hold"/>
                                        <p:tgtEl>
                                          <p:spTgt spid="21"/>
                                        </p:tgtEl>
                                        <p:attrNameLst>
                                          <p:attrName>ppt_h</p:attrName>
                                        </p:attrNameLst>
                                      </p:cBhvr>
                                      <p:tavLst>
                                        <p:tav tm="0">
                                          <p:val>
                                            <p:fltVal val="0"/>
                                          </p:val>
                                        </p:tav>
                                        <p:tav tm="100000">
                                          <p:val>
                                            <p:strVal val="#ppt_h"/>
                                          </p:val>
                                        </p:tav>
                                      </p:tavLst>
                                    </p:anim>
                                    <p:animEffect transition="in" filter="fade">
                                      <p:cBhvr>
                                        <p:cTn id="49" dur="500"/>
                                        <p:tgtEl>
                                          <p:spTgt spid="21"/>
                                        </p:tgtEl>
                                      </p:cBhvr>
                                    </p:animEffect>
                                  </p:childTnLst>
                                </p:cTn>
                              </p:par>
                            </p:childTnLst>
                          </p:cTn>
                        </p:par>
                        <p:par>
                          <p:cTn id="50" fill="hold">
                            <p:stCondLst>
                              <p:cond delay="5500"/>
                            </p:stCondLst>
                            <p:childTnLst>
                              <p:par>
                                <p:cTn id="51" presetID="53" presetClass="entr" presetSubtype="16" fill="hold" grpId="0" nodeType="afterEffect">
                                  <p:stCondLst>
                                    <p:cond delay="0"/>
                                  </p:stCondLst>
                                  <p:childTnLst>
                                    <p:set>
                                      <p:cBhvr>
                                        <p:cTn id="52" dur="1" fill="hold">
                                          <p:stCondLst>
                                            <p:cond delay="0"/>
                                          </p:stCondLst>
                                        </p:cTn>
                                        <p:tgtEl>
                                          <p:spTgt spid="22"/>
                                        </p:tgtEl>
                                        <p:attrNameLst>
                                          <p:attrName>style.visibility</p:attrName>
                                        </p:attrNameLst>
                                      </p:cBhvr>
                                      <p:to>
                                        <p:strVal val="visible"/>
                                      </p:to>
                                    </p:set>
                                    <p:anim calcmode="lin" valueType="num">
                                      <p:cBhvr>
                                        <p:cTn id="53" dur="500" fill="hold"/>
                                        <p:tgtEl>
                                          <p:spTgt spid="22"/>
                                        </p:tgtEl>
                                        <p:attrNameLst>
                                          <p:attrName>ppt_w</p:attrName>
                                        </p:attrNameLst>
                                      </p:cBhvr>
                                      <p:tavLst>
                                        <p:tav tm="0">
                                          <p:val>
                                            <p:fltVal val="0"/>
                                          </p:val>
                                        </p:tav>
                                        <p:tav tm="100000">
                                          <p:val>
                                            <p:strVal val="#ppt_w"/>
                                          </p:val>
                                        </p:tav>
                                      </p:tavLst>
                                    </p:anim>
                                    <p:anim calcmode="lin" valueType="num">
                                      <p:cBhvr>
                                        <p:cTn id="54" dur="500" fill="hold"/>
                                        <p:tgtEl>
                                          <p:spTgt spid="22"/>
                                        </p:tgtEl>
                                        <p:attrNameLst>
                                          <p:attrName>ppt_h</p:attrName>
                                        </p:attrNameLst>
                                      </p:cBhvr>
                                      <p:tavLst>
                                        <p:tav tm="0">
                                          <p:val>
                                            <p:fltVal val="0"/>
                                          </p:val>
                                        </p:tav>
                                        <p:tav tm="100000">
                                          <p:val>
                                            <p:strVal val="#ppt_h"/>
                                          </p:val>
                                        </p:tav>
                                      </p:tavLst>
                                    </p:anim>
                                    <p:animEffect transition="in" filter="fade">
                                      <p:cBhvr>
                                        <p:cTn id="5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9" grpId="0" animBg="1"/>
      <p:bldP spid="20" grpId="0" animBg="1"/>
      <p:bldP spid="21" grpId="0" animBg="1"/>
      <p:bldP spid="22" grpId="0" animBg="1"/>
      <p:bldP spid="2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rafik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3780" y="960133"/>
            <a:ext cx="3166541" cy="3415984"/>
          </a:xfrm>
          <a:prstGeom prst="rect">
            <a:avLst/>
          </a:prstGeom>
        </p:spPr>
      </p:pic>
      <p:pic>
        <p:nvPicPr>
          <p:cNvPr id="25" name="Grafik 24"/>
          <p:cNvPicPr>
            <a:picLocks noChangeAspect="1"/>
          </p:cNvPicPr>
          <p:nvPr/>
        </p:nvPicPr>
        <p:blipFill rotWithShape="1">
          <a:blip r:embed="rId4">
            <a:extLst>
              <a:ext uri="{28A0092B-C50C-407E-A947-70E740481C1C}">
                <a14:useLocalDpi xmlns:a14="http://schemas.microsoft.com/office/drawing/2010/main" val="0"/>
              </a:ext>
            </a:extLst>
          </a:blip>
          <a:srcRect t="17903" b="59160"/>
          <a:stretch/>
        </p:blipFill>
        <p:spPr>
          <a:xfrm>
            <a:off x="485" y="6057291"/>
            <a:ext cx="9144000" cy="1080121"/>
          </a:xfrm>
          <a:prstGeom prst="rect">
            <a:avLst/>
          </a:prstGeom>
        </p:spPr>
      </p:pic>
      <p:sp>
        <p:nvSpPr>
          <p:cNvPr id="37" name="Inhaltsplatzhalter 4"/>
          <p:cNvSpPr>
            <a:spLocks noGrp="1"/>
          </p:cNvSpPr>
          <p:nvPr>
            <p:ph sz="quarter" idx="4"/>
          </p:nvPr>
        </p:nvSpPr>
        <p:spPr>
          <a:xfrm>
            <a:off x="360000" y="1080000"/>
            <a:ext cx="4369018" cy="3951288"/>
          </a:xfrm>
        </p:spPr>
        <p:txBody>
          <a:bodyPr>
            <a:noAutofit/>
          </a:bodyPr>
          <a:lstStyle/>
          <a:p>
            <a:pPr marL="0" indent="0">
              <a:buNone/>
            </a:pPr>
            <a:r>
              <a:rPr lang="en-US" sz="1800" b="1" dirty="0">
                <a:solidFill>
                  <a:srgbClr val="068D8D"/>
                </a:solidFill>
              </a:rPr>
              <a:t>Flow velocity</a:t>
            </a:r>
            <a:endParaRPr lang="en-US" sz="1800" b="1" dirty="0"/>
          </a:p>
          <a:p>
            <a:pPr marL="0" indent="0">
              <a:buNone/>
            </a:pPr>
            <a:r>
              <a:rPr lang="en-US" sz="1600" b="1" dirty="0"/>
              <a:t>Measurement of Doppler frequency shift (Doppler Effect)</a:t>
            </a:r>
          </a:p>
          <a:p>
            <a:pPr marL="0" indent="0">
              <a:buNone/>
            </a:pPr>
            <a:endParaRPr lang="en-US" sz="1600" dirty="0"/>
          </a:p>
          <a:p>
            <a:r>
              <a:rPr lang="en-US" sz="1600" dirty="0"/>
              <a:t>Radar impulse (24 GHz) are shifted by the water surface  waves</a:t>
            </a:r>
          </a:p>
          <a:p>
            <a:r>
              <a:rPr lang="en-US" sz="1600" dirty="0"/>
              <a:t>Frequency shift by movement on the water surface (min. swell 3mm )</a:t>
            </a:r>
          </a:p>
          <a:p>
            <a:r>
              <a:rPr lang="en-GB" sz="1600" dirty="0"/>
              <a:t>Measurement of </a:t>
            </a:r>
            <a:r>
              <a:rPr lang="en-GB" sz="1600" b="1" dirty="0"/>
              <a:t>surface velocity</a:t>
            </a:r>
            <a:r>
              <a:rPr lang="en-GB" sz="1600" dirty="0"/>
              <a:t>, calculation of mean velocity with hydraulic model</a:t>
            </a:r>
          </a:p>
          <a:p>
            <a:r>
              <a:rPr lang="en-US" sz="1600" b="1" kern="0" dirty="0">
                <a:latin typeface="Calibri" panose="020F0502020204030204" pitchFamily="34" charset="0"/>
              </a:rPr>
              <a:t>Certified velocity measurement by </a:t>
            </a:r>
            <a:r>
              <a:rPr lang="en-US" sz="1600" b="1" kern="0" dirty="0">
                <a:latin typeface="Calibri" panose="020F0502020204030204" pitchFamily="34" charset="0"/>
                <a:hlinkClick r:id="rId5"/>
              </a:rPr>
              <a:t>METAS</a:t>
            </a:r>
            <a:endParaRPr lang="en-US" sz="1600" b="1" dirty="0">
              <a:latin typeface="Calibri" panose="020F0502020204030204" pitchFamily="34" charset="0"/>
            </a:endParaRPr>
          </a:p>
          <a:p>
            <a:endParaRPr lang="en-GB" sz="1600" dirty="0"/>
          </a:p>
        </p:txBody>
      </p:sp>
      <p:pic>
        <p:nvPicPr>
          <p:cNvPr id="39" name="Grafik 38"/>
          <p:cNvPicPr>
            <a:picLocks noChangeAspect="1"/>
          </p:cNvPicPr>
          <p:nvPr/>
        </p:nvPicPr>
        <p:blipFill rotWithShape="1">
          <a:blip r:embed="rId6" cstate="print">
            <a:duotone>
              <a:schemeClr val="accent2">
                <a:shade val="45000"/>
                <a:satMod val="135000"/>
              </a:schemeClr>
              <a:prstClr val="white"/>
            </a:duotone>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rcRect l="51488" t="41860" b="38022"/>
          <a:stretch/>
        </p:blipFill>
        <p:spPr>
          <a:xfrm rot="19502615">
            <a:off x="2637949" y="4797815"/>
            <a:ext cx="4435958" cy="613208"/>
          </a:xfrm>
          <a:prstGeom prst="rect">
            <a:avLst/>
          </a:prstGeom>
        </p:spPr>
      </p:pic>
      <p:pic>
        <p:nvPicPr>
          <p:cNvPr id="40" name="Grafik 39"/>
          <p:cNvPicPr>
            <a:picLocks noChangeAspect="1"/>
          </p:cNvPicPr>
          <p:nvPr/>
        </p:nvPicPr>
        <p:blipFill rotWithShape="1">
          <a:blip r:embed="rId8" cstate="print">
            <a:duotone>
              <a:schemeClr val="accent1">
                <a:shade val="45000"/>
                <a:satMod val="135000"/>
              </a:schemeClr>
              <a:prstClr val="white"/>
            </a:duotone>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rcRect l="39642" t="79003" r="11422" b="879"/>
          <a:stretch/>
        </p:blipFill>
        <p:spPr>
          <a:xfrm rot="19492333">
            <a:off x="2618584" y="4803069"/>
            <a:ext cx="4474689" cy="613208"/>
          </a:xfrm>
          <a:prstGeom prst="rect">
            <a:avLst/>
          </a:prstGeom>
        </p:spPr>
      </p:pic>
      <p:grpSp>
        <p:nvGrpSpPr>
          <p:cNvPr id="12" name="Gruppieren 11"/>
          <p:cNvGrpSpPr/>
          <p:nvPr/>
        </p:nvGrpSpPr>
        <p:grpSpPr>
          <a:xfrm>
            <a:off x="66312" y="203935"/>
            <a:ext cx="8404464" cy="632777"/>
            <a:chOff x="66312" y="203935"/>
            <a:chExt cx="8404464" cy="632777"/>
          </a:xfrm>
        </p:grpSpPr>
        <p:grpSp>
          <p:nvGrpSpPr>
            <p:cNvPr id="13" name="Gruppieren 12"/>
            <p:cNvGrpSpPr>
              <a:grpSpLocks noChangeAspect="1"/>
            </p:cNvGrpSpPr>
            <p:nvPr/>
          </p:nvGrpSpPr>
          <p:grpSpPr>
            <a:xfrm>
              <a:off x="66312" y="203935"/>
              <a:ext cx="656001" cy="590401"/>
              <a:chOff x="1881978" y="1385888"/>
              <a:chExt cx="360000" cy="324000"/>
            </a:xfrm>
          </p:grpSpPr>
          <p:sp>
            <p:nvSpPr>
              <p:cNvPr id="15" name="Diagonal liegende Ecken des Rechtecks abrunden 14"/>
              <p:cNvSpPr/>
              <p:nvPr/>
            </p:nvSpPr>
            <p:spPr>
              <a:xfrm>
                <a:off x="1881978" y="1385888"/>
                <a:ext cx="360000" cy="324000"/>
              </a:xfrm>
              <a:prstGeom prst="round2DiagRect">
                <a:avLst/>
              </a:prstGeom>
              <a:solidFill>
                <a:schemeClr val="bg1"/>
              </a:solidFill>
              <a:ln>
                <a:solidFill>
                  <a:srgbClr val="068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Grafik 15"/>
              <p:cNvPicPr>
                <a:picLocks noChangeAspect="1"/>
              </p:cNvPicPr>
              <p:nvPr/>
            </p:nvPicPr>
            <p:blipFill rotWithShape="1">
              <a:blip r:embed="rId10">
                <a:extLst>
                  <a:ext uri="{28A0092B-C50C-407E-A947-70E740481C1C}">
                    <a14:useLocalDpi xmlns:a14="http://schemas.microsoft.com/office/drawing/2010/main" val="0"/>
                  </a:ext>
                </a:extLst>
              </a:blip>
              <a:srcRect t="11634"/>
              <a:stretch/>
            </p:blipFill>
            <p:spPr>
              <a:xfrm>
                <a:off x="1902611" y="1434742"/>
                <a:ext cx="315073" cy="243060"/>
              </a:xfrm>
              <a:prstGeom prst="rect">
                <a:avLst/>
              </a:prstGeom>
            </p:spPr>
          </p:pic>
        </p:grpSp>
        <p:sp>
          <p:nvSpPr>
            <p:cNvPr id="14" name="Titel 1"/>
            <p:cNvSpPr txBox="1">
              <a:spLocks/>
            </p:cNvSpPr>
            <p:nvPr/>
          </p:nvSpPr>
          <p:spPr>
            <a:xfrm>
              <a:off x="683568" y="274638"/>
              <a:ext cx="7787208" cy="562074"/>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chemeClr val="tx1"/>
                  </a:solidFill>
                  <a:latin typeface="Arial" panose="020B0604020202020204" pitchFamily="34" charset="0"/>
                  <a:ea typeface="+mj-ea"/>
                  <a:cs typeface="Arial" panose="020B0604020202020204" pitchFamily="34" charset="0"/>
                </a:defRPr>
              </a:lvl1pPr>
            </a:lstStyle>
            <a:p>
              <a:pPr fontAlgn="auto">
                <a:spcAft>
                  <a:spcPts val="0"/>
                </a:spcAft>
                <a:buClrTx/>
                <a:buSzTx/>
                <a:buFontTx/>
              </a:pPr>
              <a:r>
                <a:rPr lang="en-GB" sz="2800" dirty="0">
                  <a:latin typeface="+mj-lt"/>
                </a:rPr>
                <a:t>RQ-30 Velocity sensor</a:t>
              </a:r>
            </a:p>
          </p:txBody>
        </p:sp>
      </p:grpSp>
      <p:pic>
        <p:nvPicPr>
          <p:cNvPr id="17" name="Grafik 16"/>
          <p:cNvPicPr>
            <a:picLocks noChangeAspect="1"/>
          </p:cNvPicPr>
          <p:nvPr/>
        </p:nvPicPr>
        <p:blipFill>
          <a:blip r:embed="rId11"/>
          <a:stretch>
            <a:fillRect/>
          </a:stretch>
        </p:blipFill>
        <p:spPr>
          <a:xfrm>
            <a:off x="7620000" y="188640"/>
            <a:ext cx="1430165" cy="620993"/>
          </a:xfrm>
          <a:prstGeom prst="rect">
            <a:avLst/>
          </a:prstGeom>
        </p:spPr>
      </p:pic>
      <p:sp>
        <p:nvSpPr>
          <p:cNvPr id="3" name="Freihandform 2"/>
          <p:cNvSpPr/>
          <p:nvPr/>
        </p:nvSpPr>
        <p:spPr>
          <a:xfrm>
            <a:off x="5756275" y="2987675"/>
            <a:ext cx="1739899" cy="1233343"/>
          </a:xfrm>
          <a:custGeom>
            <a:avLst/>
            <a:gdLst>
              <a:gd name="connsiteX0" fmla="*/ 655781 w 1681018"/>
              <a:gd name="connsiteY0" fmla="*/ 0 h 1209963"/>
              <a:gd name="connsiteX1" fmla="*/ 1681018 w 1681018"/>
              <a:gd name="connsiteY1" fmla="*/ 803563 h 1209963"/>
              <a:gd name="connsiteX2" fmla="*/ 905163 w 1681018"/>
              <a:gd name="connsiteY2" fmla="*/ 1209963 h 1209963"/>
              <a:gd name="connsiteX3" fmla="*/ 0 w 1681018"/>
              <a:gd name="connsiteY3" fmla="*/ 526472 h 1209963"/>
              <a:gd name="connsiteX4" fmla="*/ 655781 w 1681018"/>
              <a:gd name="connsiteY4" fmla="*/ 0 h 1209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1018" h="1209963">
                <a:moveTo>
                  <a:pt x="655781" y="0"/>
                </a:moveTo>
                <a:lnTo>
                  <a:pt x="1681018" y="803563"/>
                </a:lnTo>
                <a:lnTo>
                  <a:pt x="905163" y="1209963"/>
                </a:lnTo>
                <a:lnTo>
                  <a:pt x="0" y="526472"/>
                </a:lnTo>
                <a:lnTo>
                  <a:pt x="655781" y="0"/>
                </a:lnTo>
                <a:close/>
              </a:path>
            </a:pathLst>
          </a:cu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Grafik 18">
            <a:hlinkClick r:id="rId5"/>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92903" y="4221018"/>
            <a:ext cx="2069526" cy="956121"/>
          </a:xfrm>
          <a:prstGeom prst="rect">
            <a:avLst/>
          </a:prstGeom>
        </p:spPr>
      </p:pic>
    </p:spTree>
    <p:extLst>
      <p:ext uri="{BB962C8B-B14F-4D97-AF65-F5344CB8AC3E}">
        <p14:creationId xmlns:p14="http://schemas.microsoft.com/office/powerpoint/2010/main" val="1489535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500"/>
                                  </p:stCondLst>
                                  <p:childTnLst>
                                    <p:set>
                                      <p:cBhvr>
                                        <p:cTn id="6" dur="1" fill="hold">
                                          <p:stCondLst>
                                            <p:cond delay="0"/>
                                          </p:stCondLst>
                                        </p:cTn>
                                        <p:tgtEl>
                                          <p:spTgt spid="39"/>
                                        </p:tgtEl>
                                        <p:attrNameLst>
                                          <p:attrName>style.visibility</p:attrName>
                                        </p:attrNameLst>
                                      </p:cBhvr>
                                      <p:to>
                                        <p:strVal val="visible"/>
                                      </p:to>
                                    </p:set>
                                    <p:animEffect transition="in" filter="wipe(up)">
                                      <p:cBhvr>
                                        <p:cTn id="7" dur="2000"/>
                                        <p:tgtEl>
                                          <p:spTgt spid="39"/>
                                        </p:tgtEl>
                                      </p:cBhvr>
                                    </p:animEffect>
                                  </p:childTnLst>
                                </p:cTn>
                              </p:par>
                            </p:childTnLst>
                          </p:cTn>
                        </p:par>
                        <p:par>
                          <p:cTn id="8" fill="hold">
                            <p:stCondLst>
                              <p:cond delay="2500"/>
                            </p:stCondLst>
                            <p:childTnLst>
                              <p:par>
                                <p:cTn id="9" presetID="22" presetClass="entr" presetSubtype="4" fill="hold" nodeType="after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wipe(down)">
                                      <p:cBhvr>
                                        <p:cTn id="11" dur="2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RQ-30 / SQ-Series  Measurement Principle</a:t>
            </a:r>
          </a:p>
        </p:txBody>
      </p:sp>
      <p:pic>
        <p:nvPicPr>
          <p:cNvPr id="6" name="Grafik 5"/>
          <p:cNvPicPr>
            <a:picLocks noChangeAspect="1"/>
          </p:cNvPicPr>
          <p:nvPr/>
        </p:nvPicPr>
        <p:blipFill>
          <a:blip r:embed="rId3"/>
          <a:stretch>
            <a:fillRect/>
          </a:stretch>
        </p:blipFill>
        <p:spPr>
          <a:xfrm>
            <a:off x="127000" y="907959"/>
            <a:ext cx="8559800" cy="5352166"/>
          </a:xfrm>
          <a:prstGeom prst="rect">
            <a:avLst/>
          </a:prstGeom>
        </p:spPr>
      </p:pic>
    </p:spTree>
    <p:extLst>
      <p:ext uri="{BB962C8B-B14F-4D97-AF65-F5344CB8AC3E}">
        <p14:creationId xmlns:p14="http://schemas.microsoft.com/office/powerpoint/2010/main" val="18196854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Freihandform 52"/>
          <p:cNvSpPr/>
          <p:nvPr/>
        </p:nvSpPr>
        <p:spPr>
          <a:xfrm>
            <a:off x="-221674" y="871637"/>
            <a:ext cx="4671019" cy="2102136"/>
          </a:xfrm>
          <a:custGeom>
            <a:avLst/>
            <a:gdLst>
              <a:gd name="connsiteX0" fmla="*/ 360218 w 4627418"/>
              <a:gd name="connsiteY0" fmla="*/ 2087418 h 2087418"/>
              <a:gd name="connsiteX1" fmla="*/ 4627418 w 4627418"/>
              <a:gd name="connsiteY1" fmla="*/ 905163 h 2087418"/>
              <a:gd name="connsiteX2" fmla="*/ 591128 w 4627418"/>
              <a:gd name="connsiteY2" fmla="*/ 0 h 2087418"/>
              <a:gd name="connsiteX3" fmla="*/ 18473 w 4627418"/>
              <a:gd name="connsiteY3" fmla="*/ 0 h 2087418"/>
              <a:gd name="connsiteX4" fmla="*/ 0 w 4627418"/>
              <a:gd name="connsiteY4" fmla="*/ 1985818 h 2087418"/>
              <a:gd name="connsiteX5" fmla="*/ 360218 w 4627418"/>
              <a:gd name="connsiteY5" fmla="*/ 2087418 h 2087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27418" h="2087418">
                <a:moveTo>
                  <a:pt x="360218" y="2087418"/>
                </a:moveTo>
                <a:lnTo>
                  <a:pt x="4627418" y="905163"/>
                </a:lnTo>
                <a:lnTo>
                  <a:pt x="591128" y="0"/>
                </a:lnTo>
                <a:lnTo>
                  <a:pt x="18473" y="0"/>
                </a:lnTo>
                <a:lnTo>
                  <a:pt x="0" y="1985818"/>
                </a:lnTo>
                <a:lnTo>
                  <a:pt x="360218" y="2087418"/>
                </a:lnTo>
                <a:close/>
              </a:path>
            </a:pathLst>
          </a:custGeom>
          <a:blipFill>
            <a:blip r:embed="rId3"/>
            <a:stretch>
              <a:fillRect/>
            </a:stretch>
          </a:bli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3" name="Grafik 2"/>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4983" r="54" b="2047"/>
          <a:stretch/>
        </p:blipFill>
        <p:spPr>
          <a:xfrm>
            <a:off x="359533" y="1443318"/>
            <a:ext cx="9053408" cy="4852708"/>
          </a:xfrm>
          <a:prstGeom prst="rect">
            <a:avLst/>
          </a:prstGeom>
          <a:ln>
            <a:noFill/>
          </a:ln>
        </p:spPr>
      </p:pic>
      <p:sp>
        <p:nvSpPr>
          <p:cNvPr id="48" name="Freihandform 47"/>
          <p:cNvSpPr/>
          <p:nvPr/>
        </p:nvSpPr>
        <p:spPr>
          <a:xfrm>
            <a:off x="190500" y="1798320"/>
            <a:ext cx="4576810" cy="1666116"/>
          </a:xfrm>
          <a:custGeom>
            <a:avLst/>
            <a:gdLst>
              <a:gd name="connsiteX0" fmla="*/ 311150 w 4572000"/>
              <a:gd name="connsiteY0" fmla="*/ 1670050 h 1670050"/>
              <a:gd name="connsiteX1" fmla="*/ 4572000 w 4572000"/>
              <a:gd name="connsiteY1" fmla="*/ 463550 h 1670050"/>
              <a:gd name="connsiteX2" fmla="*/ 4267200 w 4572000"/>
              <a:gd name="connsiteY2" fmla="*/ 0 h 1670050"/>
              <a:gd name="connsiteX3" fmla="*/ 0 w 4572000"/>
              <a:gd name="connsiteY3" fmla="*/ 1212850 h 1670050"/>
              <a:gd name="connsiteX4" fmla="*/ 311150 w 4572000"/>
              <a:gd name="connsiteY4" fmla="*/ 1670050 h 1670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0" h="1670050">
                <a:moveTo>
                  <a:pt x="311150" y="1670050"/>
                </a:moveTo>
                <a:lnTo>
                  <a:pt x="4572000" y="463550"/>
                </a:lnTo>
                <a:lnTo>
                  <a:pt x="4267200" y="0"/>
                </a:lnTo>
                <a:lnTo>
                  <a:pt x="0" y="1212850"/>
                </a:lnTo>
                <a:lnTo>
                  <a:pt x="311150" y="1670050"/>
                </a:lnTo>
                <a:close/>
              </a:path>
            </a:pathLst>
          </a:custGeom>
          <a:blipFill dpi="0" rotWithShape="1">
            <a:blip r:embed="rId5"/>
            <a:srcRect/>
            <a:tile tx="0" ty="0" sx="100000" sy="100000" flip="none" algn="tl"/>
          </a:bli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8" name="Freihandform 57"/>
          <p:cNvSpPr/>
          <p:nvPr/>
        </p:nvSpPr>
        <p:spPr>
          <a:xfrm>
            <a:off x="-142875" y="2905125"/>
            <a:ext cx="9591675" cy="4143375"/>
          </a:xfrm>
          <a:custGeom>
            <a:avLst/>
            <a:gdLst>
              <a:gd name="connsiteX0" fmla="*/ 304800 w 9591675"/>
              <a:gd name="connsiteY0" fmla="*/ 76200 h 4143375"/>
              <a:gd name="connsiteX1" fmla="*/ 0 w 9591675"/>
              <a:gd name="connsiteY1" fmla="*/ 0 h 4143375"/>
              <a:gd name="connsiteX2" fmla="*/ 19050 w 9591675"/>
              <a:gd name="connsiteY2" fmla="*/ 4143375 h 4143375"/>
              <a:gd name="connsiteX3" fmla="*/ 9582150 w 9591675"/>
              <a:gd name="connsiteY3" fmla="*/ 4124325 h 4143375"/>
              <a:gd name="connsiteX4" fmla="*/ 9591675 w 9591675"/>
              <a:gd name="connsiteY4" fmla="*/ 2343150 h 4143375"/>
              <a:gd name="connsiteX5" fmla="*/ 9582150 w 9591675"/>
              <a:gd name="connsiteY5" fmla="*/ 2114550 h 4143375"/>
              <a:gd name="connsiteX6" fmla="*/ 6829425 w 9591675"/>
              <a:gd name="connsiteY6" fmla="*/ 1533525 h 4143375"/>
              <a:gd name="connsiteX7" fmla="*/ 4686300 w 9591675"/>
              <a:gd name="connsiteY7" fmla="*/ 3324225 h 4143375"/>
              <a:gd name="connsiteX8" fmla="*/ 1885950 w 9591675"/>
              <a:gd name="connsiteY8" fmla="*/ 2495550 h 4143375"/>
              <a:gd name="connsiteX9" fmla="*/ 304800 w 9591675"/>
              <a:gd name="connsiteY9" fmla="*/ 76200 h 414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91675" h="4143375">
                <a:moveTo>
                  <a:pt x="304800" y="76200"/>
                </a:moveTo>
                <a:lnTo>
                  <a:pt x="0" y="0"/>
                </a:lnTo>
                <a:lnTo>
                  <a:pt x="19050" y="4143375"/>
                </a:lnTo>
                <a:lnTo>
                  <a:pt x="9582150" y="4124325"/>
                </a:lnTo>
                <a:lnTo>
                  <a:pt x="9591675" y="2343150"/>
                </a:lnTo>
                <a:lnTo>
                  <a:pt x="9582150" y="2114550"/>
                </a:lnTo>
                <a:lnTo>
                  <a:pt x="6829425" y="1533525"/>
                </a:lnTo>
                <a:lnTo>
                  <a:pt x="4686300" y="3324225"/>
                </a:lnTo>
                <a:lnTo>
                  <a:pt x="1885950" y="2495550"/>
                </a:lnTo>
                <a:lnTo>
                  <a:pt x="304800" y="76200"/>
                </a:lnTo>
                <a:close/>
              </a:path>
            </a:pathLst>
          </a:custGeom>
          <a:blipFill dpi="0" rotWithShape="1">
            <a:blip r:embed="rId6"/>
            <a:srcRect/>
            <a:tile tx="0" ty="0" sx="100000" sy="100000" flip="none" algn="tl"/>
          </a:bli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43" name="Gerader Verbinder 42"/>
          <p:cNvCxnSpPr>
            <a:stCxn id="48" idx="2"/>
          </p:cNvCxnSpPr>
          <p:nvPr/>
        </p:nvCxnSpPr>
        <p:spPr>
          <a:xfrm>
            <a:off x="4462189" y="1790700"/>
            <a:ext cx="305121" cy="45085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9" name="Gerader Verbinder 38"/>
          <p:cNvCxnSpPr>
            <a:endCxn id="48" idx="2"/>
          </p:cNvCxnSpPr>
          <p:nvPr/>
        </p:nvCxnSpPr>
        <p:spPr>
          <a:xfrm flipV="1">
            <a:off x="151915" y="1790700"/>
            <a:ext cx="4310274" cy="1204913"/>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4" name="Textfeld 13"/>
          <p:cNvSpPr txBox="1"/>
          <p:nvPr/>
        </p:nvSpPr>
        <p:spPr>
          <a:xfrm>
            <a:off x="5063151" y="3275875"/>
            <a:ext cx="1368152" cy="307777"/>
          </a:xfrm>
          <a:prstGeom prst="rect">
            <a:avLst/>
          </a:prstGeom>
          <a:solidFill>
            <a:srgbClr val="FFC000"/>
          </a:solidFill>
          <a:ln w="28575">
            <a:solidFill>
              <a:srgbClr val="068D8D"/>
            </a:solidFill>
          </a:ln>
        </p:spPr>
        <p:txBody>
          <a:bodyPr wrap="square" rtlCol="0">
            <a:spAutoFit/>
          </a:bodyPr>
          <a:lstStyle/>
          <a:p>
            <a:r>
              <a:rPr lang="en-US" sz="1400" b="1" dirty="0">
                <a:solidFill>
                  <a:schemeClr val="tx1"/>
                </a:solidFill>
                <a:latin typeface="+mn-lt"/>
              </a:rPr>
              <a:t>Discharge</a:t>
            </a:r>
            <a:r>
              <a:rPr lang="de-DE" sz="1400" b="1" dirty="0">
                <a:solidFill>
                  <a:schemeClr val="tx1"/>
                </a:solidFill>
                <a:latin typeface="+mn-lt"/>
              </a:rPr>
              <a:t> (Q)</a:t>
            </a:r>
          </a:p>
        </p:txBody>
      </p:sp>
      <p:sp>
        <p:nvSpPr>
          <p:cNvPr id="12" name="Textfeld 11"/>
          <p:cNvSpPr txBox="1"/>
          <p:nvPr/>
        </p:nvSpPr>
        <p:spPr>
          <a:xfrm>
            <a:off x="1958097" y="6488330"/>
            <a:ext cx="1728513" cy="307777"/>
          </a:xfrm>
          <a:prstGeom prst="rect">
            <a:avLst/>
          </a:prstGeom>
          <a:solidFill>
            <a:schemeClr val="accent3">
              <a:lumMod val="40000"/>
              <a:lumOff val="60000"/>
            </a:schemeClr>
          </a:solidFill>
          <a:ln w="28575">
            <a:solidFill>
              <a:srgbClr val="068D8D"/>
            </a:solidFill>
          </a:ln>
        </p:spPr>
        <p:txBody>
          <a:bodyPr wrap="square" rtlCol="0">
            <a:spAutoFit/>
          </a:bodyPr>
          <a:lstStyle/>
          <a:p>
            <a:r>
              <a:rPr lang="en-US" sz="1400" b="1" dirty="0">
                <a:solidFill>
                  <a:schemeClr val="tx1"/>
                </a:solidFill>
                <a:latin typeface="+mn-lt"/>
              </a:rPr>
              <a:t>cross section profile</a:t>
            </a:r>
          </a:p>
        </p:txBody>
      </p:sp>
      <p:sp>
        <p:nvSpPr>
          <p:cNvPr id="37" name="Inhaltsplatzhalter 2"/>
          <p:cNvSpPr>
            <a:spLocks noGrp="1"/>
          </p:cNvSpPr>
          <p:nvPr>
            <p:ph sz="half" idx="1"/>
          </p:nvPr>
        </p:nvSpPr>
        <p:spPr>
          <a:xfrm>
            <a:off x="6573829" y="947018"/>
            <a:ext cx="2477701" cy="1294532"/>
          </a:xfrm>
          <a:noFill/>
          <a:ln w="28575">
            <a:solidFill>
              <a:schemeClr val="tx1"/>
            </a:solidFill>
          </a:ln>
        </p:spPr>
        <p:txBody>
          <a:bodyPr>
            <a:normAutofit/>
          </a:bodyPr>
          <a:lstStyle/>
          <a:p>
            <a:pPr marL="0" indent="0">
              <a:lnSpc>
                <a:spcPct val="100000"/>
              </a:lnSpc>
              <a:spcBef>
                <a:spcPts val="600"/>
              </a:spcBef>
              <a:buClrTx/>
              <a:buNone/>
            </a:pPr>
            <a:r>
              <a:rPr lang="en-US" sz="2000" b="1" kern="1200" dirty="0"/>
              <a:t>Continuity</a:t>
            </a:r>
            <a:r>
              <a:rPr lang="de-DE" sz="2000" b="1" kern="1200" dirty="0"/>
              <a:t> </a:t>
            </a:r>
            <a:r>
              <a:rPr lang="en-US" sz="2000" b="1" kern="1200" dirty="0"/>
              <a:t>Equation</a:t>
            </a:r>
            <a:r>
              <a:rPr lang="de-DE" sz="2000" b="1" kern="1200" dirty="0"/>
              <a:t>:</a:t>
            </a:r>
          </a:p>
          <a:p>
            <a:pPr marL="0" indent="0">
              <a:lnSpc>
                <a:spcPct val="100000"/>
              </a:lnSpc>
              <a:spcBef>
                <a:spcPts val="0"/>
              </a:spcBef>
              <a:buNone/>
            </a:pPr>
            <a:r>
              <a:rPr lang="de-DE" dirty="0"/>
              <a:t>Q = </a:t>
            </a:r>
            <a:r>
              <a:rPr lang="de-DE" dirty="0" err="1"/>
              <a:t>v</a:t>
            </a:r>
            <a:r>
              <a:rPr lang="de-DE" baseline="-25000" dirty="0" err="1"/>
              <a:t>m</a:t>
            </a:r>
            <a:r>
              <a:rPr lang="de-DE" dirty="0"/>
              <a:t>  * A(W)</a:t>
            </a:r>
          </a:p>
          <a:p>
            <a:pPr marL="0" indent="0">
              <a:lnSpc>
                <a:spcPct val="100000"/>
              </a:lnSpc>
              <a:spcBef>
                <a:spcPts val="0"/>
              </a:spcBef>
              <a:buNone/>
            </a:pPr>
            <a:endParaRPr lang="de-DE" sz="1800" dirty="0"/>
          </a:p>
          <a:p>
            <a:pPr marL="0" indent="0">
              <a:lnSpc>
                <a:spcPct val="100000"/>
              </a:lnSpc>
              <a:spcBef>
                <a:spcPts val="0"/>
              </a:spcBef>
              <a:buNone/>
            </a:pPr>
            <a:endParaRPr lang="de-DE" sz="1800" dirty="0"/>
          </a:p>
        </p:txBody>
      </p:sp>
      <p:sp>
        <p:nvSpPr>
          <p:cNvPr id="60" name="Freihandform 59"/>
          <p:cNvSpPr/>
          <p:nvPr/>
        </p:nvSpPr>
        <p:spPr>
          <a:xfrm>
            <a:off x="6747018" y="2679700"/>
            <a:ext cx="2714625" cy="2352675"/>
          </a:xfrm>
          <a:custGeom>
            <a:avLst/>
            <a:gdLst>
              <a:gd name="connsiteX0" fmla="*/ 0 w 2676525"/>
              <a:gd name="connsiteY0" fmla="*/ 1724025 h 2314575"/>
              <a:gd name="connsiteX1" fmla="*/ 2438400 w 2676525"/>
              <a:gd name="connsiteY1" fmla="*/ 0 h 2314575"/>
              <a:gd name="connsiteX2" fmla="*/ 2676525 w 2676525"/>
              <a:gd name="connsiteY2" fmla="*/ 2314575 h 2314575"/>
              <a:gd name="connsiteX3" fmla="*/ 0 w 2676525"/>
              <a:gd name="connsiteY3" fmla="*/ 1724025 h 2314575"/>
            </a:gdLst>
            <a:ahLst/>
            <a:cxnLst>
              <a:cxn ang="0">
                <a:pos x="connsiteX0" y="connsiteY0"/>
              </a:cxn>
              <a:cxn ang="0">
                <a:pos x="connsiteX1" y="connsiteY1"/>
              </a:cxn>
              <a:cxn ang="0">
                <a:pos x="connsiteX2" y="connsiteY2"/>
              </a:cxn>
              <a:cxn ang="0">
                <a:pos x="connsiteX3" y="connsiteY3"/>
              </a:cxn>
            </a:cxnLst>
            <a:rect l="l" t="t" r="r" b="b"/>
            <a:pathLst>
              <a:path w="2676525" h="2314575">
                <a:moveTo>
                  <a:pt x="0" y="1724025"/>
                </a:moveTo>
                <a:lnTo>
                  <a:pt x="2438400" y="0"/>
                </a:lnTo>
                <a:lnTo>
                  <a:pt x="2676525" y="2314575"/>
                </a:lnTo>
                <a:lnTo>
                  <a:pt x="0" y="1724025"/>
                </a:lnTo>
                <a:close/>
              </a:path>
            </a:pathLst>
          </a:custGeom>
          <a:blipFill>
            <a:blip r:embed="rId3"/>
            <a:stretch>
              <a:fillRect/>
            </a:stretch>
          </a:bli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nvGrpSpPr>
          <p:cNvPr id="31" name="Gruppieren 30"/>
          <p:cNvGrpSpPr/>
          <p:nvPr/>
        </p:nvGrpSpPr>
        <p:grpSpPr>
          <a:xfrm>
            <a:off x="4900681" y="934067"/>
            <a:ext cx="1620180" cy="1722731"/>
            <a:chOff x="4900681" y="934067"/>
            <a:chExt cx="1620180" cy="1722731"/>
          </a:xfrm>
        </p:grpSpPr>
        <p:cxnSp>
          <p:nvCxnSpPr>
            <p:cNvPr id="67" name="Gerade Verbindung mit Pfeil 66"/>
            <p:cNvCxnSpPr>
              <a:stCxn id="15" idx="2"/>
            </p:cNvCxnSpPr>
            <p:nvPr/>
          </p:nvCxnSpPr>
          <p:spPr>
            <a:xfrm flipH="1">
              <a:off x="5090202" y="1457287"/>
              <a:ext cx="620569" cy="1199511"/>
            </a:xfrm>
            <a:prstGeom prst="straightConnector1">
              <a:avLst/>
            </a:prstGeom>
            <a:solidFill>
              <a:srgbClr val="00B0F0"/>
            </a:solidFill>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5" name="Textfeld 14"/>
            <p:cNvSpPr txBox="1"/>
            <p:nvPr/>
          </p:nvSpPr>
          <p:spPr>
            <a:xfrm>
              <a:off x="4900681" y="934067"/>
              <a:ext cx="1620180" cy="523220"/>
            </a:xfrm>
            <a:prstGeom prst="rect">
              <a:avLst/>
            </a:prstGeom>
            <a:solidFill>
              <a:schemeClr val="tx2">
                <a:lumMod val="40000"/>
                <a:lumOff val="60000"/>
              </a:schemeClr>
            </a:solidFill>
            <a:ln w="28575">
              <a:solidFill>
                <a:srgbClr val="0070C0"/>
              </a:solidFill>
            </a:ln>
          </p:spPr>
          <p:txBody>
            <a:bodyPr wrap="square" rtlCol="0">
              <a:spAutoFit/>
            </a:bodyPr>
            <a:lstStyle/>
            <a:p>
              <a:r>
                <a:rPr lang="en-US" sz="1400" b="1" dirty="0">
                  <a:solidFill>
                    <a:schemeClr val="tx1"/>
                  </a:solidFill>
                  <a:latin typeface="+mn-lt"/>
                </a:rPr>
                <a:t>water level measurement</a:t>
              </a:r>
              <a:endParaRPr lang="en-US" sz="1400" b="1" kern="0" baseline="-25000" dirty="0">
                <a:solidFill>
                  <a:schemeClr val="tx1"/>
                </a:solidFill>
                <a:latin typeface="+mn-lt"/>
              </a:endParaRPr>
            </a:p>
          </p:txBody>
        </p:sp>
      </p:grpSp>
      <p:pic>
        <p:nvPicPr>
          <p:cNvPr id="66" name="Grafik 65"/>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44570" t="5071" r="42245" b="81699"/>
          <a:stretch/>
        </p:blipFill>
        <p:spPr>
          <a:xfrm>
            <a:off x="4400841" y="1437165"/>
            <a:ext cx="1194259" cy="690562"/>
          </a:xfrm>
          <a:prstGeom prst="rect">
            <a:avLst/>
          </a:prstGeom>
          <a:ln>
            <a:noFill/>
          </a:ln>
        </p:spPr>
      </p:pic>
      <p:grpSp>
        <p:nvGrpSpPr>
          <p:cNvPr id="29" name="Gruppieren 28"/>
          <p:cNvGrpSpPr/>
          <p:nvPr/>
        </p:nvGrpSpPr>
        <p:grpSpPr>
          <a:xfrm>
            <a:off x="151915" y="2995613"/>
            <a:ext cx="6607945" cy="3246726"/>
            <a:chOff x="151915" y="2995613"/>
            <a:chExt cx="6607945" cy="3246726"/>
          </a:xfrm>
        </p:grpSpPr>
        <p:cxnSp>
          <p:nvCxnSpPr>
            <p:cNvPr id="18" name="Gerader Verbinder 17"/>
            <p:cNvCxnSpPr/>
            <p:nvPr/>
          </p:nvCxnSpPr>
          <p:spPr>
            <a:xfrm>
              <a:off x="151915" y="2995613"/>
              <a:ext cx="1591849" cy="2386012"/>
            </a:xfrm>
            <a:prstGeom prst="line">
              <a:avLst/>
            </a:prstGeom>
            <a:ln w="15240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Gerader Verbinder 20"/>
            <p:cNvCxnSpPr/>
            <p:nvPr/>
          </p:nvCxnSpPr>
          <p:spPr>
            <a:xfrm flipH="1">
              <a:off x="4525782" y="4413250"/>
              <a:ext cx="2234078" cy="1829089"/>
            </a:xfrm>
            <a:prstGeom prst="line">
              <a:avLst/>
            </a:prstGeom>
            <a:ln w="15240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Gerader Verbinder 23"/>
            <p:cNvCxnSpPr/>
            <p:nvPr/>
          </p:nvCxnSpPr>
          <p:spPr>
            <a:xfrm flipH="1" flipV="1">
              <a:off x="1743764" y="5381625"/>
              <a:ext cx="2782017" cy="855299"/>
            </a:xfrm>
            <a:prstGeom prst="line">
              <a:avLst/>
            </a:prstGeom>
            <a:ln w="152400" cap="rnd">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95" name="Inhaltsplatzhalter 2"/>
          <p:cNvSpPr txBox="1">
            <a:spLocks/>
          </p:cNvSpPr>
          <p:nvPr/>
        </p:nvSpPr>
        <p:spPr>
          <a:xfrm>
            <a:off x="6537970" y="1698749"/>
            <a:ext cx="2344589" cy="69542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68D8D"/>
              </a:buClr>
              <a:buFont typeface="Wingdings" panose="05000000000000000000" pitchFamily="2" charset="2"/>
              <a:buChar char="ü"/>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None/>
            </a:pPr>
            <a:r>
              <a:rPr lang="de-DE" sz="1800" dirty="0"/>
              <a:t>  </a:t>
            </a:r>
            <a:r>
              <a:rPr lang="de-DE" dirty="0" err="1"/>
              <a:t>V</a:t>
            </a:r>
            <a:r>
              <a:rPr lang="de-DE" baseline="-25000" dirty="0" err="1"/>
              <a:t>m</a:t>
            </a:r>
            <a:r>
              <a:rPr lang="de-DE" dirty="0"/>
              <a:t> =  </a:t>
            </a:r>
            <a:r>
              <a:rPr lang="en-GB" kern="0" dirty="0" err="1"/>
              <a:t>V</a:t>
            </a:r>
            <a:r>
              <a:rPr lang="en-GB" kern="0" baseline="-25000" dirty="0" err="1"/>
              <a:t>l</a:t>
            </a:r>
            <a:r>
              <a:rPr lang="en-GB" kern="0" dirty="0"/>
              <a:t>   * k</a:t>
            </a:r>
          </a:p>
          <a:p>
            <a:pPr marL="0" indent="0">
              <a:spcBef>
                <a:spcPts val="0"/>
              </a:spcBef>
              <a:buFont typeface="Wingdings" panose="05000000000000000000" pitchFamily="2" charset="2"/>
              <a:buNone/>
            </a:pPr>
            <a:endParaRPr lang="de-DE" sz="1800" dirty="0"/>
          </a:p>
          <a:p>
            <a:pPr marL="0" indent="0">
              <a:spcBef>
                <a:spcPts val="0"/>
              </a:spcBef>
              <a:buFont typeface="Wingdings" panose="05000000000000000000" pitchFamily="2" charset="2"/>
              <a:buNone/>
            </a:pPr>
            <a:endParaRPr lang="de-DE" sz="1800" dirty="0"/>
          </a:p>
          <a:p>
            <a:pPr marL="0" indent="0">
              <a:spcBef>
                <a:spcPts val="0"/>
              </a:spcBef>
              <a:buFont typeface="Wingdings" panose="05000000000000000000" pitchFamily="2" charset="2"/>
              <a:buNone/>
            </a:pPr>
            <a:endParaRPr lang="de-DE" sz="1800" dirty="0"/>
          </a:p>
        </p:txBody>
      </p:sp>
      <p:sp>
        <p:nvSpPr>
          <p:cNvPr id="55" name="Freihandform 54"/>
          <p:cNvSpPr/>
          <p:nvPr/>
        </p:nvSpPr>
        <p:spPr>
          <a:xfrm>
            <a:off x="539750" y="3492500"/>
            <a:ext cx="5734050" cy="2698750"/>
          </a:xfrm>
          <a:custGeom>
            <a:avLst/>
            <a:gdLst>
              <a:gd name="connsiteX0" fmla="*/ 0 w 5721350"/>
              <a:gd name="connsiteY0" fmla="*/ 0 h 2698750"/>
              <a:gd name="connsiteX1" fmla="*/ 5721350 w 5721350"/>
              <a:gd name="connsiteY1" fmla="*/ 1250950 h 2698750"/>
              <a:gd name="connsiteX2" fmla="*/ 3975100 w 5721350"/>
              <a:gd name="connsiteY2" fmla="*/ 2698750 h 2698750"/>
              <a:gd name="connsiteX3" fmla="*/ 1225550 w 5721350"/>
              <a:gd name="connsiteY3" fmla="*/ 1860550 h 2698750"/>
              <a:gd name="connsiteX4" fmla="*/ 0 w 5721350"/>
              <a:gd name="connsiteY4" fmla="*/ 0 h 2698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1350" h="2698750">
                <a:moveTo>
                  <a:pt x="0" y="0"/>
                </a:moveTo>
                <a:lnTo>
                  <a:pt x="5721350" y="1250950"/>
                </a:lnTo>
                <a:lnTo>
                  <a:pt x="3975100" y="2698750"/>
                </a:lnTo>
                <a:lnTo>
                  <a:pt x="1225550" y="1860550"/>
                </a:lnTo>
                <a:lnTo>
                  <a:pt x="0" y="0"/>
                </a:lnTo>
                <a:close/>
              </a:path>
            </a:pathLst>
          </a:custGeom>
          <a:solidFill>
            <a:srgbClr val="FFC000">
              <a:alpha val="10000"/>
            </a:srgbClr>
          </a:solidFill>
          <a:ln w="889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nvGrpSpPr>
          <p:cNvPr id="33" name="Gruppieren 32"/>
          <p:cNvGrpSpPr/>
          <p:nvPr/>
        </p:nvGrpSpPr>
        <p:grpSpPr>
          <a:xfrm>
            <a:off x="-27959" y="4876364"/>
            <a:ext cx="2492904" cy="942268"/>
            <a:chOff x="6084167" y="4793171"/>
            <a:chExt cx="2492904" cy="942268"/>
          </a:xfrm>
        </p:grpSpPr>
        <p:sp>
          <p:nvSpPr>
            <p:cNvPr id="6" name="Textfeld 5"/>
            <p:cNvSpPr txBox="1"/>
            <p:nvPr/>
          </p:nvSpPr>
          <p:spPr>
            <a:xfrm>
              <a:off x="6084167" y="5427662"/>
              <a:ext cx="1728513" cy="307777"/>
            </a:xfrm>
            <a:prstGeom prst="rect">
              <a:avLst/>
            </a:prstGeom>
            <a:solidFill>
              <a:srgbClr val="FFC000"/>
            </a:solidFill>
            <a:ln w="28575">
              <a:solidFill>
                <a:srgbClr val="068D8D"/>
              </a:solidFill>
            </a:ln>
          </p:spPr>
          <p:txBody>
            <a:bodyPr wrap="square" rtlCol="0">
              <a:spAutoFit/>
            </a:bodyPr>
            <a:lstStyle/>
            <a:p>
              <a:r>
                <a:rPr lang="en-US" sz="1400" b="1" dirty="0">
                  <a:solidFill>
                    <a:schemeClr val="tx1"/>
                  </a:solidFill>
                  <a:latin typeface="+mn-lt"/>
                </a:rPr>
                <a:t>mean velocity </a:t>
              </a:r>
              <a:r>
                <a:rPr lang="en-GB" sz="1400" b="1" kern="0" dirty="0" err="1">
                  <a:solidFill>
                    <a:schemeClr val="tx1"/>
                  </a:solidFill>
                  <a:latin typeface="+mn-lt"/>
                </a:rPr>
                <a:t>v</a:t>
              </a:r>
              <a:r>
                <a:rPr lang="en-GB" sz="1400" b="1" kern="0" baseline="-25000" dirty="0" err="1">
                  <a:solidFill>
                    <a:schemeClr val="tx1"/>
                  </a:solidFill>
                  <a:latin typeface="+mn-lt"/>
                </a:rPr>
                <a:t>m</a:t>
              </a:r>
              <a:endParaRPr lang="en-GB" sz="1400" b="1" kern="0" baseline="-25000" dirty="0">
                <a:solidFill>
                  <a:schemeClr val="tx1"/>
                </a:solidFill>
                <a:latin typeface="+mn-lt"/>
              </a:endParaRPr>
            </a:p>
          </p:txBody>
        </p:sp>
        <p:cxnSp>
          <p:nvCxnSpPr>
            <p:cNvPr id="10" name="Gerade Verbindung mit Pfeil 9"/>
            <p:cNvCxnSpPr>
              <a:stCxn id="6" idx="3"/>
            </p:cNvCxnSpPr>
            <p:nvPr/>
          </p:nvCxnSpPr>
          <p:spPr>
            <a:xfrm flipV="1">
              <a:off x="7812680" y="4793171"/>
              <a:ext cx="764391" cy="788380"/>
            </a:xfrm>
            <a:prstGeom prst="straightConnector1">
              <a:avLst/>
            </a:prstGeom>
            <a:ln w="28575">
              <a:solidFill>
                <a:srgbClr val="068D8D"/>
              </a:solidFill>
              <a:tailEnd type="triangle"/>
            </a:ln>
          </p:spPr>
          <p:style>
            <a:lnRef idx="1">
              <a:schemeClr val="accent1"/>
            </a:lnRef>
            <a:fillRef idx="0">
              <a:schemeClr val="accent1"/>
            </a:fillRef>
            <a:effectRef idx="0">
              <a:schemeClr val="accent1"/>
            </a:effectRef>
            <a:fontRef idx="minor">
              <a:schemeClr val="tx1"/>
            </a:fontRef>
          </p:style>
        </p:cxnSp>
      </p:grpSp>
      <p:sp>
        <p:nvSpPr>
          <p:cNvPr id="35" name="Textfeld 34"/>
          <p:cNvSpPr txBox="1"/>
          <p:nvPr/>
        </p:nvSpPr>
        <p:spPr>
          <a:xfrm>
            <a:off x="-27959" y="5899342"/>
            <a:ext cx="1728513" cy="307777"/>
          </a:xfrm>
          <a:prstGeom prst="rect">
            <a:avLst/>
          </a:prstGeom>
          <a:solidFill>
            <a:schemeClr val="accent3">
              <a:lumMod val="40000"/>
              <a:lumOff val="60000"/>
            </a:schemeClr>
          </a:solidFill>
          <a:ln w="28575">
            <a:solidFill>
              <a:srgbClr val="068D8D"/>
            </a:solidFill>
          </a:ln>
        </p:spPr>
        <p:txBody>
          <a:bodyPr wrap="square" rtlCol="0">
            <a:spAutoFit/>
          </a:bodyPr>
          <a:lstStyle/>
          <a:p>
            <a:r>
              <a:rPr lang="de-DE" sz="1400" b="1" dirty="0">
                <a:solidFill>
                  <a:schemeClr val="tx1"/>
                </a:solidFill>
                <a:latin typeface="+mn-lt"/>
              </a:rPr>
              <a:t>k </a:t>
            </a:r>
            <a:r>
              <a:rPr lang="en-US" sz="1400" b="1" dirty="0">
                <a:solidFill>
                  <a:schemeClr val="tx1"/>
                </a:solidFill>
                <a:latin typeface="+mn-lt"/>
              </a:rPr>
              <a:t>Factor</a:t>
            </a:r>
          </a:p>
        </p:txBody>
      </p:sp>
      <p:sp>
        <p:nvSpPr>
          <p:cNvPr id="4" name="Rechteck 3"/>
          <p:cNvSpPr/>
          <p:nvPr/>
        </p:nvSpPr>
        <p:spPr>
          <a:xfrm>
            <a:off x="4500774" y="1479218"/>
            <a:ext cx="685169" cy="582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40" name="Grafik 39"/>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68222" y="1489834"/>
            <a:ext cx="904133" cy="975355"/>
          </a:xfrm>
          <a:prstGeom prst="rect">
            <a:avLst/>
          </a:prstGeom>
        </p:spPr>
      </p:pic>
      <p:grpSp>
        <p:nvGrpSpPr>
          <p:cNvPr id="41" name="Gruppieren 40"/>
          <p:cNvGrpSpPr/>
          <p:nvPr/>
        </p:nvGrpSpPr>
        <p:grpSpPr>
          <a:xfrm>
            <a:off x="66312" y="203935"/>
            <a:ext cx="8404464" cy="632777"/>
            <a:chOff x="66312" y="203935"/>
            <a:chExt cx="8404464" cy="632777"/>
          </a:xfrm>
        </p:grpSpPr>
        <p:grpSp>
          <p:nvGrpSpPr>
            <p:cNvPr id="42" name="Gruppieren 41"/>
            <p:cNvGrpSpPr>
              <a:grpSpLocks noChangeAspect="1"/>
            </p:cNvGrpSpPr>
            <p:nvPr/>
          </p:nvGrpSpPr>
          <p:grpSpPr>
            <a:xfrm>
              <a:off x="66312" y="203935"/>
              <a:ext cx="656001" cy="590401"/>
              <a:chOff x="1881978" y="1385888"/>
              <a:chExt cx="360000" cy="324000"/>
            </a:xfrm>
          </p:grpSpPr>
          <p:sp>
            <p:nvSpPr>
              <p:cNvPr id="45" name="Diagonal liegende Ecken des Rechtecks abrunden 44"/>
              <p:cNvSpPr/>
              <p:nvPr/>
            </p:nvSpPr>
            <p:spPr>
              <a:xfrm>
                <a:off x="1881978" y="1385888"/>
                <a:ext cx="360000" cy="324000"/>
              </a:xfrm>
              <a:prstGeom prst="round2DiagRect">
                <a:avLst/>
              </a:prstGeom>
              <a:solidFill>
                <a:schemeClr val="bg1"/>
              </a:solidFill>
              <a:ln>
                <a:solidFill>
                  <a:srgbClr val="068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6" name="Grafik 45"/>
              <p:cNvPicPr>
                <a:picLocks noChangeAspect="1"/>
              </p:cNvPicPr>
              <p:nvPr/>
            </p:nvPicPr>
            <p:blipFill rotWithShape="1">
              <a:blip r:embed="rId8">
                <a:extLst>
                  <a:ext uri="{28A0092B-C50C-407E-A947-70E740481C1C}">
                    <a14:useLocalDpi xmlns:a14="http://schemas.microsoft.com/office/drawing/2010/main" val="0"/>
                  </a:ext>
                </a:extLst>
              </a:blip>
              <a:srcRect t="11634"/>
              <a:stretch/>
            </p:blipFill>
            <p:spPr>
              <a:xfrm>
                <a:off x="1902611" y="1434742"/>
                <a:ext cx="315073" cy="243060"/>
              </a:xfrm>
              <a:prstGeom prst="rect">
                <a:avLst/>
              </a:prstGeom>
            </p:spPr>
          </p:pic>
        </p:grpSp>
        <p:sp>
          <p:nvSpPr>
            <p:cNvPr id="44" name="Titel 1"/>
            <p:cNvSpPr txBox="1">
              <a:spLocks/>
            </p:cNvSpPr>
            <p:nvPr/>
          </p:nvSpPr>
          <p:spPr>
            <a:xfrm>
              <a:off x="683568" y="274638"/>
              <a:ext cx="7787208" cy="562074"/>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chemeClr val="tx1"/>
                  </a:solidFill>
                  <a:latin typeface="Arial" panose="020B0604020202020204" pitchFamily="34" charset="0"/>
                  <a:ea typeface="+mj-ea"/>
                  <a:cs typeface="Arial" panose="020B0604020202020204" pitchFamily="34" charset="0"/>
                </a:defRPr>
              </a:lvl1pPr>
            </a:lstStyle>
            <a:p>
              <a:pPr fontAlgn="auto">
                <a:spcAft>
                  <a:spcPts val="0"/>
                </a:spcAft>
                <a:buClrTx/>
                <a:buSzTx/>
                <a:buFontTx/>
              </a:pPr>
              <a:r>
                <a:rPr lang="en-GB" sz="2800" dirty="0">
                  <a:latin typeface="+mj-lt"/>
                </a:rPr>
                <a:t>RQ-30 Discharge calculation</a:t>
              </a:r>
            </a:p>
          </p:txBody>
        </p:sp>
      </p:grpSp>
      <p:sp>
        <p:nvSpPr>
          <p:cNvPr id="86" name="Rechteck 85"/>
          <p:cNvSpPr/>
          <p:nvPr/>
        </p:nvSpPr>
        <p:spPr>
          <a:xfrm>
            <a:off x="-9246" y="900000"/>
            <a:ext cx="1954206" cy="905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hteck 48"/>
          <p:cNvSpPr/>
          <p:nvPr/>
        </p:nvSpPr>
        <p:spPr>
          <a:xfrm>
            <a:off x="5624356" y="5742320"/>
            <a:ext cx="3465028" cy="1431529"/>
          </a:xfrm>
          <a:prstGeom prst="rect">
            <a:avLst/>
          </a:prstGeom>
          <a:noFill/>
          <a:ln>
            <a:noFill/>
          </a:ln>
        </p:spPr>
      </p:sp>
      <p:sp>
        <p:nvSpPr>
          <p:cNvPr id="52" name="Flussdiagramm: Prozess 51"/>
          <p:cNvSpPr>
            <a:spLocks noChangeArrowheads="1"/>
          </p:cNvSpPr>
          <p:nvPr/>
        </p:nvSpPr>
        <p:spPr bwMode="auto">
          <a:xfrm>
            <a:off x="5624356" y="6032896"/>
            <a:ext cx="966903" cy="120561"/>
          </a:xfrm>
          <a:prstGeom prst="flowChartProcess">
            <a:avLst/>
          </a:prstGeom>
          <a:noFill/>
          <a:ln w="9525"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ctr" anchorCtr="0" upright="1">
            <a:noAutofit/>
          </a:bodyPr>
          <a:lstStyle/>
          <a:p>
            <a:pPr algn="ctr">
              <a:spcAft>
                <a:spcPts val="0"/>
              </a:spcAft>
            </a:pPr>
            <a:r>
              <a:rPr lang="de-DE" sz="11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54" name="Flussdiagramm: Prozess 53"/>
          <p:cNvSpPr>
            <a:spLocks noChangeArrowheads="1"/>
          </p:cNvSpPr>
          <p:nvPr/>
        </p:nvSpPr>
        <p:spPr bwMode="auto">
          <a:xfrm>
            <a:off x="5372469" y="5742320"/>
            <a:ext cx="1218789" cy="241121"/>
          </a:xfrm>
          <a:prstGeom prst="flowChartProcess">
            <a:avLst/>
          </a:prstGeom>
          <a:solidFill>
            <a:schemeClr val="accent3">
              <a:lumMod val="40000"/>
              <a:lumOff val="60000"/>
            </a:schemeClr>
          </a:solidFill>
          <a:ln w="9525" algn="ctr">
            <a:solidFill>
              <a:srgbClr val="068D8D"/>
            </a:solidFill>
            <a:miter lim="800000"/>
            <a:headEnd/>
            <a:tailEnd/>
          </a:ln>
        </p:spPr>
        <p:txBody>
          <a:bodyPr rot="0" vert="horz" wrap="square" lIns="91440" tIns="45720" rIns="91440" bIns="45720" anchor="ctr" anchorCtr="0" upright="1">
            <a:noAutofit/>
          </a:bodyPr>
          <a:lstStyle/>
          <a:p>
            <a:pPr algn="ctr"/>
            <a:r>
              <a:rPr lang="de-DE" sz="1000" dirty="0" err="1">
                <a:solidFill>
                  <a:schemeClr val="tx1"/>
                </a:solidFill>
                <a:latin typeface="Arial" panose="020B0604020202020204" pitchFamily="34" charset="0"/>
                <a:cs typeface="Arial" panose="020B0604020202020204" pitchFamily="34" charset="0"/>
              </a:rPr>
              <a:t>cross</a:t>
            </a:r>
            <a:r>
              <a:rPr lang="de-DE" sz="1000" dirty="0">
                <a:solidFill>
                  <a:schemeClr val="tx1"/>
                </a:solidFill>
                <a:latin typeface="Arial" panose="020B0604020202020204" pitchFamily="34" charset="0"/>
                <a:cs typeface="Arial" panose="020B0604020202020204" pitchFamily="34" charset="0"/>
              </a:rPr>
              <a:t> </a:t>
            </a:r>
            <a:r>
              <a:rPr lang="de-DE" sz="1000" dirty="0" err="1">
                <a:solidFill>
                  <a:schemeClr val="tx1"/>
                </a:solidFill>
                <a:latin typeface="Arial" panose="020B0604020202020204" pitchFamily="34" charset="0"/>
                <a:cs typeface="Arial" panose="020B0604020202020204" pitchFamily="34" charset="0"/>
              </a:rPr>
              <a:t>section</a:t>
            </a:r>
            <a:endParaRPr lang="de-DE" sz="1000" dirty="0">
              <a:solidFill>
                <a:schemeClr val="tx1"/>
              </a:solidFill>
              <a:latin typeface="Arial" panose="020B0604020202020204" pitchFamily="34" charset="0"/>
              <a:cs typeface="Arial" panose="020B0604020202020204" pitchFamily="34" charset="0"/>
            </a:endParaRPr>
          </a:p>
        </p:txBody>
      </p:sp>
      <p:sp>
        <p:nvSpPr>
          <p:cNvPr id="56" name="Flussdiagramm: Prozess 55"/>
          <p:cNvSpPr>
            <a:spLocks noChangeArrowheads="1"/>
          </p:cNvSpPr>
          <p:nvPr/>
        </p:nvSpPr>
        <p:spPr bwMode="auto">
          <a:xfrm>
            <a:off x="5372469" y="6608695"/>
            <a:ext cx="1218789" cy="241121"/>
          </a:xfrm>
          <a:prstGeom prst="flowChartProcess">
            <a:avLst/>
          </a:prstGeom>
          <a:solidFill>
            <a:schemeClr val="tx2">
              <a:lumMod val="40000"/>
              <a:lumOff val="60000"/>
            </a:schemeClr>
          </a:solidFill>
          <a:ln w="9525" algn="ctr">
            <a:solidFill>
              <a:srgbClr val="0070C0"/>
            </a:solidFill>
            <a:miter lim="800000"/>
            <a:headEnd/>
            <a:tailEnd/>
          </a:ln>
        </p:spPr>
        <p:txBody>
          <a:bodyPr rot="0" vert="horz" wrap="square" lIns="91440" tIns="45720" rIns="91440" bIns="45720" anchor="ctr" anchorCtr="0" upright="1">
            <a:noAutofit/>
          </a:bodyPr>
          <a:lstStyle/>
          <a:p>
            <a:pPr algn="ctr">
              <a:spcAft>
                <a:spcPts val="0"/>
              </a:spcAft>
            </a:pPr>
            <a:r>
              <a:rPr lang="de-DE" sz="1100" dirty="0" err="1">
                <a:solidFill>
                  <a:schemeClr val="tx1"/>
                </a:solidFill>
                <a:latin typeface="Arial" panose="020B0604020202020204" pitchFamily="34" charset="0"/>
                <a:ea typeface="Times New Roman" panose="02020603050405020304" pitchFamily="18" charset="0"/>
                <a:cs typeface="Times New Roman" panose="02020603050405020304" pitchFamily="18" charset="0"/>
              </a:rPr>
              <a:t>L</a:t>
            </a:r>
            <a:r>
              <a:rPr lang="de-DE" sz="1100" dirty="0" err="1">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ocal</a:t>
            </a:r>
            <a:r>
              <a:rPr lang="de-DE" sz="11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t>
            </a:r>
            <a:r>
              <a:rPr lang="de-DE" sz="1100" dirty="0" err="1">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velocity</a:t>
            </a:r>
            <a:r>
              <a:rPr lang="de-DE" sz="11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t>
            </a:r>
            <a:r>
              <a:rPr lang="de-DE" sz="1100" dirty="0" err="1">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v</a:t>
            </a:r>
            <a:r>
              <a:rPr lang="de-DE" sz="1100" baseline="-25000" dirty="0" err="1">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l</a:t>
            </a:r>
            <a:endParaRPr lang="de-DE" sz="11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57" name="Flussdiagramm: Prozess 56"/>
          <p:cNvSpPr>
            <a:spLocks noChangeArrowheads="1"/>
          </p:cNvSpPr>
          <p:nvPr/>
        </p:nvSpPr>
        <p:spPr bwMode="auto">
          <a:xfrm>
            <a:off x="5372469" y="6327939"/>
            <a:ext cx="1218789" cy="241121"/>
          </a:xfrm>
          <a:prstGeom prst="flowChartProcess">
            <a:avLst/>
          </a:prstGeom>
          <a:solidFill>
            <a:schemeClr val="accent3">
              <a:lumMod val="40000"/>
              <a:lumOff val="60000"/>
            </a:schemeClr>
          </a:solidFill>
          <a:ln w="9525" algn="ctr">
            <a:solidFill>
              <a:srgbClr val="068D8D"/>
            </a:solidFill>
            <a:miter lim="800000"/>
            <a:headEnd/>
            <a:tailEnd/>
          </a:ln>
        </p:spPr>
        <p:txBody>
          <a:bodyPr rot="0" vert="horz" wrap="square" lIns="91440" tIns="45720" rIns="91440" bIns="45720" anchor="ctr" anchorCtr="0" upright="1">
            <a:noAutofit/>
          </a:bodyPr>
          <a:lstStyle/>
          <a:p>
            <a:pPr algn="ctr">
              <a:spcAft>
                <a:spcPts val="0"/>
              </a:spcAft>
            </a:pPr>
            <a:r>
              <a:rPr lang="de-DE" sz="10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k-</a:t>
            </a:r>
            <a:r>
              <a:rPr lang="de-DE" sz="1000" dirty="0" err="1">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Factor</a:t>
            </a:r>
            <a:endParaRPr lang="de-DE" sz="10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59" name="Flussdiagramm: Prozess 58"/>
          <p:cNvSpPr>
            <a:spLocks noChangeArrowheads="1"/>
          </p:cNvSpPr>
          <p:nvPr/>
        </p:nvSpPr>
        <p:spPr bwMode="auto">
          <a:xfrm>
            <a:off x="6794538" y="5865622"/>
            <a:ext cx="1126571" cy="241121"/>
          </a:xfrm>
          <a:prstGeom prst="flowChartProcess">
            <a:avLst/>
          </a:prstGeom>
          <a:solidFill>
            <a:srgbClr val="FFC000"/>
          </a:solidFill>
          <a:ln w="9525" algn="ctr">
            <a:solidFill>
              <a:srgbClr val="068D8D"/>
            </a:solidFill>
            <a:miter lim="800000"/>
            <a:headEnd/>
            <a:tailEnd/>
          </a:ln>
        </p:spPr>
        <p:txBody>
          <a:bodyPr rot="0" vert="horz" wrap="square" lIns="91440" tIns="45720" rIns="91440" bIns="45720" anchor="ctr" anchorCtr="0" upright="1">
            <a:noAutofit/>
          </a:bodyPr>
          <a:lstStyle/>
          <a:p>
            <a:pPr algn="ctr">
              <a:spcAft>
                <a:spcPts val="0"/>
              </a:spcAft>
            </a:pPr>
            <a:r>
              <a:rPr lang="de-DE" sz="11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Area A (W)</a:t>
            </a:r>
          </a:p>
        </p:txBody>
      </p:sp>
      <p:sp>
        <p:nvSpPr>
          <p:cNvPr id="61" name="Flussdiagramm: Prozess 60"/>
          <p:cNvSpPr>
            <a:spLocks noChangeArrowheads="1"/>
          </p:cNvSpPr>
          <p:nvPr/>
        </p:nvSpPr>
        <p:spPr bwMode="auto">
          <a:xfrm>
            <a:off x="6794538" y="6508696"/>
            <a:ext cx="1126571" cy="241121"/>
          </a:xfrm>
          <a:prstGeom prst="flowChartProcess">
            <a:avLst/>
          </a:prstGeom>
          <a:solidFill>
            <a:srgbClr val="FFC000"/>
          </a:solidFill>
          <a:ln w="9525" algn="ctr">
            <a:solidFill>
              <a:srgbClr val="068D8D"/>
            </a:solidFill>
            <a:miter lim="800000"/>
            <a:headEnd/>
            <a:tailEnd/>
          </a:ln>
        </p:spPr>
        <p:txBody>
          <a:bodyPr rot="0" vert="horz" wrap="square" lIns="91440" tIns="45720" rIns="91440" bIns="45720" anchor="ctr" anchorCtr="0" upright="1">
            <a:noAutofit/>
          </a:bodyPr>
          <a:lstStyle/>
          <a:p>
            <a:pPr algn="ctr">
              <a:spcAft>
                <a:spcPts val="0"/>
              </a:spcAft>
            </a:pPr>
            <a:r>
              <a:rPr lang="en-US" sz="1100" dirty="0">
                <a:solidFill>
                  <a:schemeClr val="tx1"/>
                </a:solidFill>
                <a:latin typeface="Arial" panose="020B0604020202020204" pitchFamily="34" charset="0"/>
                <a:ea typeface="Times New Roman" panose="02020603050405020304" pitchFamily="18" charset="0"/>
                <a:cs typeface="Times New Roman" panose="02020603050405020304" pitchFamily="18" charset="0"/>
              </a:rPr>
              <a:t>Mean</a:t>
            </a:r>
            <a:r>
              <a:rPr lang="de-DE" sz="1100" dirty="0">
                <a:solidFill>
                  <a:schemeClr val="tx1"/>
                </a:solidFill>
                <a:latin typeface="Arial" panose="020B0604020202020204" pitchFamily="34" charset="0"/>
                <a:ea typeface="Times New Roman" panose="02020603050405020304" pitchFamily="18" charset="0"/>
                <a:cs typeface="Times New Roman" panose="02020603050405020304" pitchFamily="18" charset="0"/>
              </a:rPr>
              <a:t> </a:t>
            </a:r>
            <a:r>
              <a:rPr lang="en-US" sz="1100" dirty="0">
                <a:solidFill>
                  <a:schemeClr val="tx1"/>
                </a:solidFill>
                <a:latin typeface="Arial" panose="020B0604020202020204" pitchFamily="34" charset="0"/>
                <a:ea typeface="Times New Roman" panose="02020603050405020304" pitchFamily="18" charset="0"/>
                <a:cs typeface="Times New Roman" panose="02020603050405020304" pitchFamily="18" charset="0"/>
              </a:rPr>
              <a:t>velocity</a:t>
            </a:r>
            <a:r>
              <a:rPr lang="de-DE" sz="1100" dirty="0">
                <a:solidFill>
                  <a:schemeClr val="tx1"/>
                </a:solidFill>
                <a:latin typeface="Arial" panose="020B0604020202020204" pitchFamily="34" charset="0"/>
                <a:ea typeface="Times New Roman" panose="02020603050405020304" pitchFamily="18" charset="0"/>
                <a:cs typeface="Times New Roman" panose="02020603050405020304" pitchFamily="18" charset="0"/>
              </a:rPr>
              <a:t> </a:t>
            </a:r>
            <a:endParaRPr lang="de-DE" sz="11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62" name="Flussdiagramm: Prozess 61"/>
          <p:cNvSpPr>
            <a:spLocks noChangeArrowheads="1"/>
          </p:cNvSpPr>
          <p:nvPr/>
        </p:nvSpPr>
        <p:spPr bwMode="auto">
          <a:xfrm>
            <a:off x="8114523" y="6171967"/>
            <a:ext cx="1143894" cy="241121"/>
          </a:xfrm>
          <a:prstGeom prst="flowChartProcess">
            <a:avLst/>
          </a:prstGeom>
          <a:solidFill>
            <a:srgbClr val="FFC000"/>
          </a:solidFill>
          <a:ln w="9525" algn="ctr">
            <a:solidFill>
              <a:srgbClr val="068D8D"/>
            </a:solidFill>
            <a:miter lim="800000"/>
            <a:headEnd/>
            <a:tailEnd/>
          </a:ln>
        </p:spPr>
        <p:txBody>
          <a:bodyPr rot="0" vert="horz" wrap="square" lIns="91440" tIns="45720" rIns="91440" bIns="45720" anchor="ctr" anchorCtr="0" upright="1">
            <a:noAutofit/>
          </a:bodyPr>
          <a:lstStyle/>
          <a:p>
            <a:pPr algn="ctr">
              <a:spcAft>
                <a:spcPts val="0"/>
              </a:spcAft>
            </a:pPr>
            <a:r>
              <a:rPr lang="de-DE" sz="1100" dirty="0" err="1">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Discharge</a:t>
            </a:r>
            <a:r>
              <a:rPr lang="de-DE" sz="11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Q</a:t>
            </a:r>
          </a:p>
        </p:txBody>
      </p:sp>
      <p:cxnSp>
        <p:nvCxnSpPr>
          <p:cNvPr id="63" name="Gewinkelte Verbindung 17"/>
          <p:cNvCxnSpPr>
            <a:cxnSpLocks noChangeShapeType="1"/>
            <a:stCxn id="54" idx="3"/>
            <a:endCxn id="59" idx="1"/>
          </p:cNvCxnSpPr>
          <p:nvPr/>
        </p:nvCxnSpPr>
        <p:spPr bwMode="auto">
          <a:xfrm>
            <a:off x="6591259" y="5862881"/>
            <a:ext cx="203279" cy="123302"/>
          </a:xfrm>
          <a:prstGeom prst="bentConnector3">
            <a:avLst>
              <a:gd name="adj1" fmla="val 50000"/>
            </a:avLst>
          </a:prstGeom>
          <a:noFill/>
          <a:ln w="9525" algn="ctr">
            <a:solidFill>
              <a:schemeClr val="bg1"/>
            </a:solidFill>
            <a:miter lim="800000"/>
            <a:headEnd/>
            <a:tailEnd type="triangle" w="med" len="med"/>
          </a:ln>
          <a:extLst>
            <a:ext uri="{909E8E84-426E-40DD-AFC4-6F175D3DCCD1}">
              <a14:hiddenFill xmlns:a14="http://schemas.microsoft.com/office/drawing/2010/main">
                <a:noFill/>
              </a14:hiddenFill>
            </a:ext>
          </a:extLst>
        </p:spPr>
      </p:cxnSp>
      <p:cxnSp>
        <p:nvCxnSpPr>
          <p:cNvPr id="64" name="Gewinkelte Verbindung 18"/>
          <p:cNvCxnSpPr>
            <a:cxnSpLocks noChangeShapeType="1"/>
            <a:stCxn id="56" idx="3"/>
            <a:endCxn id="61" idx="1"/>
          </p:cNvCxnSpPr>
          <p:nvPr/>
        </p:nvCxnSpPr>
        <p:spPr bwMode="auto">
          <a:xfrm flipV="1">
            <a:off x="6591259" y="6629257"/>
            <a:ext cx="203279" cy="99999"/>
          </a:xfrm>
          <a:prstGeom prst="bentConnector3">
            <a:avLst>
              <a:gd name="adj1" fmla="val 46876"/>
            </a:avLst>
          </a:prstGeom>
          <a:noFill/>
          <a:ln w="9525" algn="ctr">
            <a:solidFill>
              <a:schemeClr val="bg1"/>
            </a:solidFill>
            <a:miter lim="800000"/>
            <a:headEnd/>
            <a:tailEnd type="triangle" w="med" len="med"/>
          </a:ln>
          <a:extLst>
            <a:ext uri="{909E8E84-426E-40DD-AFC4-6F175D3DCCD1}">
              <a14:hiddenFill xmlns:a14="http://schemas.microsoft.com/office/drawing/2010/main">
                <a:noFill/>
              </a14:hiddenFill>
            </a:ext>
          </a:extLst>
        </p:spPr>
      </p:cxnSp>
      <p:cxnSp>
        <p:nvCxnSpPr>
          <p:cNvPr id="65" name="Gewinkelte Verbindung 19"/>
          <p:cNvCxnSpPr>
            <a:cxnSpLocks noChangeShapeType="1"/>
            <a:stCxn id="59" idx="3"/>
            <a:endCxn id="62" idx="1"/>
          </p:cNvCxnSpPr>
          <p:nvPr/>
        </p:nvCxnSpPr>
        <p:spPr bwMode="auto">
          <a:xfrm>
            <a:off x="7921109" y="5986183"/>
            <a:ext cx="193414" cy="306345"/>
          </a:xfrm>
          <a:prstGeom prst="bentConnector3">
            <a:avLst>
              <a:gd name="adj1" fmla="val 50000"/>
            </a:avLst>
          </a:prstGeom>
          <a:noFill/>
          <a:ln w="9525" algn="ctr">
            <a:solidFill>
              <a:schemeClr val="bg1"/>
            </a:solidFill>
            <a:miter lim="800000"/>
            <a:headEnd/>
            <a:tailEnd type="triangle" w="med" len="med"/>
          </a:ln>
          <a:extLst>
            <a:ext uri="{909E8E84-426E-40DD-AFC4-6F175D3DCCD1}">
              <a14:hiddenFill xmlns:a14="http://schemas.microsoft.com/office/drawing/2010/main">
                <a:noFill/>
              </a14:hiddenFill>
            </a:ext>
          </a:extLst>
        </p:spPr>
      </p:cxnSp>
      <p:cxnSp>
        <p:nvCxnSpPr>
          <p:cNvPr id="68" name="Gewinkelte Verbindung 20"/>
          <p:cNvCxnSpPr>
            <a:cxnSpLocks noChangeShapeType="1"/>
            <a:stCxn id="61" idx="3"/>
            <a:endCxn id="62" idx="1"/>
          </p:cNvCxnSpPr>
          <p:nvPr/>
        </p:nvCxnSpPr>
        <p:spPr bwMode="auto">
          <a:xfrm flipV="1">
            <a:off x="7921109" y="6292528"/>
            <a:ext cx="193414" cy="336729"/>
          </a:xfrm>
          <a:prstGeom prst="bentConnector3">
            <a:avLst>
              <a:gd name="adj1" fmla="val 50000"/>
            </a:avLst>
          </a:prstGeom>
          <a:noFill/>
          <a:ln w="9525" algn="ctr">
            <a:solidFill>
              <a:schemeClr val="bg1"/>
            </a:solidFill>
            <a:miter lim="800000"/>
            <a:headEnd/>
            <a:tailEnd type="triangle" w="med" len="med"/>
          </a:ln>
          <a:extLst>
            <a:ext uri="{909E8E84-426E-40DD-AFC4-6F175D3DCCD1}">
              <a14:hiddenFill xmlns:a14="http://schemas.microsoft.com/office/drawing/2010/main">
                <a:noFill/>
              </a14:hiddenFill>
            </a:ext>
          </a:extLst>
        </p:spPr>
      </p:cxnSp>
      <p:cxnSp>
        <p:nvCxnSpPr>
          <p:cNvPr id="69" name="Gewinkelte Verbindung 21"/>
          <p:cNvCxnSpPr>
            <a:cxnSpLocks noChangeShapeType="1"/>
            <a:stCxn id="52" idx="3"/>
            <a:endCxn id="59" idx="1"/>
          </p:cNvCxnSpPr>
          <p:nvPr/>
        </p:nvCxnSpPr>
        <p:spPr bwMode="auto">
          <a:xfrm flipV="1">
            <a:off x="6591259" y="5986183"/>
            <a:ext cx="203279" cy="106994"/>
          </a:xfrm>
          <a:prstGeom prst="bentConnector3">
            <a:avLst>
              <a:gd name="adj1" fmla="val 50000"/>
            </a:avLst>
          </a:prstGeom>
          <a:noFill/>
          <a:ln w="9525" algn="ctr">
            <a:solidFill>
              <a:schemeClr val="bg1"/>
            </a:solidFill>
            <a:miter lim="800000"/>
            <a:headEnd/>
            <a:tailEnd type="triangle" w="med" len="med"/>
          </a:ln>
          <a:extLst>
            <a:ext uri="{909E8E84-426E-40DD-AFC4-6F175D3DCCD1}">
              <a14:hiddenFill xmlns:a14="http://schemas.microsoft.com/office/drawing/2010/main">
                <a:noFill/>
              </a14:hiddenFill>
            </a:ext>
          </a:extLst>
        </p:spPr>
      </p:cxnSp>
      <p:grpSp>
        <p:nvGrpSpPr>
          <p:cNvPr id="70" name="Gruppieren 69"/>
          <p:cNvGrpSpPr>
            <a:grpSpLocks/>
          </p:cNvGrpSpPr>
          <p:nvPr/>
        </p:nvGrpSpPr>
        <p:grpSpPr bwMode="auto">
          <a:xfrm>
            <a:off x="71999" y="1260000"/>
            <a:ext cx="2304001" cy="180001"/>
            <a:chOff x="-10637611" y="-10204802"/>
            <a:chExt cx="3603726" cy="322781"/>
          </a:xfrm>
        </p:grpSpPr>
        <p:sp>
          <p:nvSpPr>
            <p:cNvPr id="83" name="Textfeld 25"/>
            <p:cNvSpPr txBox="1">
              <a:spLocks noChangeArrowheads="1"/>
            </p:cNvSpPr>
            <p:nvPr/>
          </p:nvSpPr>
          <p:spPr bwMode="auto">
            <a:xfrm>
              <a:off x="-10412377" y="-10204802"/>
              <a:ext cx="3378492" cy="322779"/>
            </a:xfrm>
            <a:prstGeom prst="rect">
              <a:avLst/>
            </a:prstGeom>
            <a:noFill/>
            <a:ln>
              <a:noFill/>
            </a:ln>
            <a:extLst>
              <a:ext uri="{91240B29-F687-4F45-9708-019B960494DF}">
                <a14:hiddenLine xmlns:a14="http://schemas.microsoft.com/office/drawing/2010/main" w="6350">
                  <a:solidFill>
                    <a:srgbClr val="000000"/>
                  </a:solidFill>
                  <a:miter lim="800000"/>
                  <a:headEnd/>
                  <a:tailEnd/>
                </a14:hiddenLine>
              </a:ext>
            </a:extLst>
          </p:spPr>
          <p:txBody>
            <a:bodyPr rot="0" vert="horz" wrap="square" lIns="91440" tIns="45720" rIns="91440" bIns="45720" anchor="ctr" anchorCtr="0" upright="1">
              <a:noAutofit/>
            </a:bodyPr>
            <a:lstStyle/>
            <a:p>
              <a:pPr algn="l">
                <a:spcAft>
                  <a:spcPts val="0"/>
                </a:spcAft>
              </a:pPr>
              <a:r>
                <a:rPr lang="en-US" sz="1100" dirty="0">
                  <a:solidFill>
                    <a:schemeClr val="tx1"/>
                  </a:solidFill>
                  <a:latin typeface="Arial" panose="020B0604020202020204" pitchFamily="34" charset="0"/>
                  <a:ea typeface="Times New Roman" panose="02020603050405020304" pitchFamily="18" charset="0"/>
                  <a:cs typeface="Times New Roman" panose="02020603050405020304" pitchFamily="18" charset="0"/>
                </a:rPr>
                <a:t>D</a:t>
              </a:r>
              <a:r>
                <a:rPr lang="en-US" sz="11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efined (Q-Commander)</a:t>
              </a:r>
            </a:p>
          </p:txBody>
        </p:sp>
        <p:sp>
          <p:nvSpPr>
            <p:cNvPr id="82" name="Flussdiagramm: Prozess 81"/>
            <p:cNvSpPr>
              <a:spLocks noChangeArrowheads="1"/>
            </p:cNvSpPr>
            <p:nvPr/>
          </p:nvSpPr>
          <p:spPr bwMode="auto">
            <a:xfrm>
              <a:off x="-10637611" y="-10204798"/>
              <a:ext cx="281541" cy="322777"/>
            </a:xfrm>
            <a:prstGeom prst="flowChartProcess">
              <a:avLst/>
            </a:prstGeom>
            <a:solidFill>
              <a:schemeClr val="accent3">
                <a:lumMod val="40000"/>
                <a:lumOff val="60000"/>
              </a:schemeClr>
            </a:solidFill>
            <a:ln w="9525" algn="ctr">
              <a:solidFill>
                <a:srgbClr val="068D8D"/>
              </a:solidFill>
              <a:miter lim="800000"/>
              <a:headEnd/>
              <a:tailEnd/>
            </a:ln>
          </p:spPr>
          <p:txBody>
            <a:bodyPr rot="0" vert="horz" wrap="square" lIns="91440" tIns="45720" rIns="91440" bIns="45720" anchor="ctr" anchorCtr="0" upright="1">
              <a:noAutofit/>
            </a:bodyPr>
            <a:lstStyle/>
            <a:p>
              <a:pPr algn="just">
                <a:spcAft>
                  <a:spcPts val="0"/>
                </a:spcAft>
              </a:pPr>
              <a:r>
                <a:rPr lang="de-DE" sz="1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71" name="Gruppieren 70"/>
          <p:cNvGrpSpPr>
            <a:grpSpLocks/>
          </p:cNvGrpSpPr>
          <p:nvPr/>
        </p:nvGrpSpPr>
        <p:grpSpPr bwMode="auto">
          <a:xfrm>
            <a:off x="72000" y="972000"/>
            <a:ext cx="2304000" cy="180002"/>
            <a:chOff x="-8750248" y="-10715955"/>
            <a:chExt cx="3603724" cy="322782"/>
          </a:xfrm>
        </p:grpSpPr>
        <p:sp>
          <p:nvSpPr>
            <p:cNvPr id="81" name="Textfeld 25"/>
            <p:cNvSpPr txBox="1">
              <a:spLocks noChangeArrowheads="1"/>
            </p:cNvSpPr>
            <p:nvPr/>
          </p:nvSpPr>
          <p:spPr bwMode="auto">
            <a:xfrm>
              <a:off x="-8525015" y="-10715955"/>
              <a:ext cx="3378491" cy="322779"/>
            </a:xfrm>
            <a:prstGeom prst="rect">
              <a:avLst/>
            </a:prstGeom>
            <a:noFill/>
            <a:ln>
              <a:noFill/>
            </a:ln>
            <a:extLst>
              <a:ext uri="{91240B29-F687-4F45-9708-019B960494DF}">
                <a14:hiddenLine xmlns:a14="http://schemas.microsoft.com/office/drawing/2010/main" w="6350">
                  <a:solidFill>
                    <a:srgbClr val="000000"/>
                  </a:solidFill>
                  <a:miter lim="800000"/>
                  <a:headEnd/>
                  <a:tailEnd/>
                </a14:hiddenLine>
              </a:ext>
            </a:extLst>
          </p:spPr>
          <p:txBody>
            <a:bodyPr rot="0" vert="horz" wrap="square" lIns="91440" tIns="45720" rIns="91440" bIns="45720" anchor="ctr" anchorCtr="0" upright="1">
              <a:noAutofit/>
            </a:bodyPr>
            <a:lstStyle/>
            <a:p>
              <a:pPr algn="l">
                <a:spcAft>
                  <a:spcPts val="0"/>
                </a:spcAft>
              </a:pPr>
              <a:r>
                <a:rPr lang="en-US" sz="11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Measured from Sensor</a:t>
              </a:r>
            </a:p>
          </p:txBody>
        </p:sp>
        <p:sp>
          <p:nvSpPr>
            <p:cNvPr id="80" name="Flussdiagramm: Prozess 79"/>
            <p:cNvSpPr>
              <a:spLocks noChangeArrowheads="1"/>
            </p:cNvSpPr>
            <p:nvPr/>
          </p:nvSpPr>
          <p:spPr bwMode="auto">
            <a:xfrm>
              <a:off x="-8750248" y="-10715951"/>
              <a:ext cx="281541" cy="322778"/>
            </a:xfrm>
            <a:prstGeom prst="flowChartProcess">
              <a:avLst/>
            </a:prstGeom>
            <a:solidFill>
              <a:schemeClr val="tx2">
                <a:lumMod val="40000"/>
                <a:lumOff val="60000"/>
              </a:schemeClr>
            </a:solidFill>
            <a:ln w="9525" algn="ctr">
              <a:solidFill>
                <a:srgbClr val="068D8D"/>
              </a:solidFill>
              <a:miter lim="800000"/>
              <a:headEnd/>
              <a:tailEnd/>
            </a:ln>
          </p:spPr>
          <p:txBody>
            <a:bodyPr rot="0" vert="horz" wrap="square" lIns="91440" tIns="45720" rIns="91440" bIns="45720" anchor="ctr" anchorCtr="0" upright="1">
              <a:noAutofit/>
            </a:bodyPr>
            <a:lstStyle/>
            <a:p>
              <a:pPr algn="just">
                <a:spcAft>
                  <a:spcPts val="0"/>
                </a:spcAft>
              </a:pPr>
              <a:r>
                <a:rPr lang="de-DE" sz="1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a:t>
              </a:r>
            </a:p>
          </p:txBody>
        </p:sp>
      </p:grpSp>
      <p:grpSp>
        <p:nvGrpSpPr>
          <p:cNvPr id="72" name="Gruppieren 71"/>
          <p:cNvGrpSpPr>
            <a:grpSpLocks/>
          </p:cNvGrpSpPr>
          <p:nvPr/>
        </p:nvGrpSpPr>
        <p:grpSpPr bwMode="auto">
          <a:xfrm>
            <a:off x="71999" y="1548000"/>
            <a:ext cx="2304001" cy="180001"/>
            <a:chOff x="-9911248" y="-7261780"/>
            <a:chExt cx="3602892" cy="322496"/>
          </a:xfrm>
        </p:grpSpPr>
        <p:sp>
          <p:nvSpPr>
            <p:cNvPr id="79" name="Textfeld 25"/>
            <p:cNvSpPr txBox="1">
              <a:spLocks noChangeArrowheads="1"/>
            </p:cNvSpPr>
            <p:nvPr/>
          </p:nvSpPr>
          <p:spPr bwMode="auto">
            <a:xfrm>
              <a:off x="-9686066" y="-7261780"/>
              <a:ext cx="3377710" cy="322492"/>
            </a:xfrm>
            <a:prstGeom prst="rect">
              <a:avLst/>
            </a:prstGeom>
            <a:noFill/>
            <a:ln>
              <a:noFill/>
            </a:ln>
            <a:extLst>
              <a:ext uri="{91240B29-F687-4F45-9708-019B960494DF}">
                <a14:hiddenLine xmlns:a14="http://schemas.microsoft.com/office/drawing/2010/main" w="6350">
                  <a:solidFill>
                    <a:srgbClr val="000000"/>
                  </a:solidFill>
                  <a:miter lim="800000"/>
                  <a:headEnd/>
                  <a:tailEnd/>
                </a14:hiddenLine>
              </a:ext>
            </a:extLst>
          </p:spPr>
          <p:txBody>
            <a:bodyPr rot="0" vert="horz" wrap="square" lIns="91440" tIns="45720" rIns="91440" bIns="45720" anchor="ctr" anchorCtr="0" upright="1">
              <a:noAutofit/>
            </a:bodyPr>
            <a:lstStyle/>
            <a:p>
              <a:pPr algn="l">
                <a:spcAft>
                  <a:spcPts val="0"/>
                </a:spcAft>
              </a:pPr>
              <a:r>
                <a:rPr lang="en-US" sz="1100" dirty="0">
                  <a:solidFill>
                    <a:schemeClr val="tx1"/>
                  </a:solidFill>
                  <a:latin typeface="Arial" panose="020B0604020202020204" pitchFamily="34" charset="0"/>
                  <a:ea typeface="Times New Roman" panose="02020603050405020304" pitchFamily="18" charset="0"/>
                  <a:cs typeface="Times New Roman" panose="02020603050405020304" pitchFamily="18" charset="0"/>
                </a:rPr>
                <a:t>C</a:t>
              </a:r>
              <a:r>
                <a:rPr lang="en-US" sz="11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alculated</a:t>
              </a:r>
              <a:r>
                <a:rPr lang="en-US" sz="12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by sensor </a:t>
              </a:r>
            </a:p>
          </p:txBody>
        </p:sp>
        <p:sp>
          <p:nvSpPr>
            <p:cNvPr id="78" name="Flussdiagramm: Prozess 77"/>
            <p:cNvSpPr>
              <a:spLocks noChangeArrowheads="1"/>
            </p:cNvSpPr>
            <p:nvPr/>
          </p:nvSpPr>
          <p:spPr bwMode="auto">
            <a:xfrm>
              <a:off x="-9911248" y="-7261776"/>
              <a:ext cx="281476" cy="322492"/>
            </a:xfrm>
            <a:prstGeom prst="flowChartProcess">
              <a:avLst/>
            </a:prstGeom>
            <a:solidFill>
              <a:srgbClr val="FFC000"/>
            </a:solidFill>
            <a:ln w="9525" algn="ctr">
              <a:solidFill>
                <a:srgbClr val="068D8D"/>
              </a:solidFill>
              <a:miter lim="800000"/>
              <a:headEnd/>
              <a:tailEnd/>
            </a:ln>
          </p:spPr>
          <p:txBody>
            <a:bodyPr rot="0" vert="horz" wrap="square" lIns="91440" tIns="45720" rIns="91440" bIns="45720" anchor="ctr" anchorCtr="0" upright="1">
              <a:noAutofit/>
            </a:bodyPr>
            <a:lstStyle/>
            <a:p>
              <a:pPr algn="l">
                <a:spcAft>
                  <a:spcPts val="0"/>
                </a:spcAft>
              </a:pPr>
              <a:r>
                <a:rPr lang="de-DE" sz="12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t>
              </a:r>
            </a:p>
          </p:txBody>
        </p:sp>
      </p:grpSp>
      <p:sp>
        <p:nvSpPr>
          <p:cNvPr id="73" name="Flussdiagramm: Prozess 72"/>
          <p:cNvSpPr>
            <a:spLocks noChangeArrowheads="1"/>
          </p:cNvSpPr>
          <p:nvPr/>
        </p:nvSpPr>
        <p:spPr bwMode="auto">
          <a:xfrm>
            <a:off x="5624356" y="6152924"/>
            <a:ext cx="966903" cy="120561"/>
          </a:xfrm>
          <a:prstGeom prst="flowChartProcess">
            <a:avLst/>
          </a:prstGeom>
          <a:noFill/>
          <a:ln w="9525"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ctr" anchorCtr="0" upright="1">
            <a:noAutofit/>
          </a:bodyPr>
          <a:lstStyle/>
          <a:p>
            <a:pPr algn="ctr">
              <a:spcAft>
                <a:spcPts val="0"/>
              </a:spcAft>
            </a:pPr>
            <a:r>
              <a:rPr lang="de-DE" sz="11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a:t>
            </a:r>
          </a:p>
        </p:txBody>
      </p:sp>
      <p:cxnSp>
        <p:nvCxnSpPr>
          <p:cNvPr id="74" name="Gewinkelte Verbindung 26"/>
          <p:cNvCxnSpPr>
            <a:cxnSpLocks noChangeShapeType="1"/>
          </p:cNvCxnSpPr>
          <p:nvPr/>
        </p:nvCxnSpPr>
        <p:spPr bwMode="auto">
          <a:xfrm>
            <a:off x="6591216" y="6508697"/>
            <a:ext cx="190478" cy="116946"/>
          </a:xfrm>
          <a:prstGeom prst="bentConnector3">
            <a:avLst>
              <a:gd name="adj1" fmla="val 50000"/>
            </a:avLst>
          </a:prstGeom>
          <a:noFill/>
          <a:ln w="9525" algn="ctr">
            <a:solidFill>
              <a:schemeClr val="bg1"/>
            </a:solidFill>
            <a:miter lim="800000"/>
            <a:headEnd/>
            <a:tailEnd type="triangle" w="med" len="med"/>
          </a:ln>
          <a:extLst>
            <a:ext uri="{909E8E84-426E-40DD-AFC4-6F175D3DCCD1}">
              <a14:hiddenFill xmlns:a14="http://schemas.microsoft.com/office/drawing/2010/main">
                <a:noFill/>
              </a14:hiddenFill>
            </a:ext>
          </a:extLst>
        </p:spPr>
      </p:cxnSp>
      <p:cxnSp>
        <p:nvCxnSpPr>
          <p:cNvPr id="75" name="Gewinkelte Verbindung 27"/>
          <p:cNvCxnSpPr>
            <a:cxnSpLocks noChangeShapeType="1"/>
            <a:stCxn id="73" idx="3"/>
          </p:cNvCxnSpPr>
          <p:nvPr/>
        </p:nvCxnSpPr>
        <p:spPr bwMode="auto">
          <a:xfrm>
            <a:off x="6591259" y="6213204"/>
            <a:ext cx="142870" cy="120483"/>
          </a:xfrm>
          <a:prstGeom prst="bentConnector3">
            <a:avLst>
              <a:gd name="adj1" fmla="val 101699"/>
            </a:avLst>
          </a:prstGeom>
          <a:noFill/>
          <a:ln w="6350" algn="ctr">
            <a:solidFill>
              <a:srgbClr val="000000"/>
            </a:solidFill>
            <a:miter lim="800000"/>
            <a:headEnd/>
            <a:tailEnd/>
          </a:ln>
          <a:extLst>
            <a:ext uri="{909E8E84-426E-40DD-AFC4-6F175D3DCCD1}">
              <a14:hiddenFill xmlns:a14="http://schemas.microsoft.com/office/drawing/2010/main">
                <a:noFill/>
              </a14:hiddenFill>
            </a:ext>
          </a:extLst>
        </p:spPr>
      </p:cxnSp>
      <p:cxnSp>
        <p:nvCxnSpPr>
          <p:cNvPr id="76" name="Gewinkelte Verbindung 28"/>
          <p:cNvCxnSpPr>
            <a:cxnSpLocks noChangeShapeType="1"/>
          </p:cNvCxnSpPr>
          <p:nvPr/>
        </p:nvCxnSpPr>
        <p:spPr bwMode="auto">
          <a:xfrm rot="10800000" flipV="1">
            <a:off x="6591218" y="6333687"/>
            <a:ext cx="142913" cy="54503"/>
          </a:xfrm>
          <a:prstGeom prst="bentConnector3">
            <a:avLst>
              <a:gd name="adj1" fmla="val -1685"/>
            </a:avLst>
          </a:prstGeom>
          <a:noFill/>
          <a:ln w="6350" algn="ctr">
            <a:solidFill>
              <a:srgbClr val="000000"/>
            </a:solidFill>
            <a:miter lim="800000"/>
            <a:headEnd/>
            <a:tailEnd type="triangle" w="med" len="med"/>
          </a:ln>
          <a:extLst>
            <a:ext uri="{909E8E84-426E-40DD-AFC4-6F175D3DCCD1}">
              <a14:hiddenFill xmlns:a14="http://schemas.microsoft.com/office/drawing/2010/main">
                <a:noFill/>
              </a14:hiddenFill>
            </a:ext>
          </a:extLst>
        </p:spPr>
      </p:cxnSp>
      <p:sp>
        <p:nvSpPr>
          <p:cNvPr id="77" name="Flussdiagramm: Prozess 76"/>
          <p:cNvSpPr>
            <a:spLocks noChangeArrowheads="1"/>
          </p:cNvSpPr>
          <p:nvPr/>
        </p:nvSpPr>
        <p:spPr bwMode="auto">
          <a:xfrm>
            <a:off x="5372469" y="6032895"/>
            <a:ext cx="1218574" cy="240590"/>
          </a:xfrm>
          <a:prstGeom prst="flowChartProcess">
            <a:avLst/>
          </a:prstGeom>
          <a:solidFill>
            <a:schemeClr val="tx2">
              <a:lumMod val="40000"/>
              <a:lumOff val="60000"/>
            </a:schemeClr>
          </a:solidFill>
          <a:ln w="9525" algn="ctr">
            <a:solidFill>
              <a:srgbClr val="0070C0"/>
            </a:solidFill>
            <a:miter lim="800000"/>
            <a:headEnd/>
            <a:tailEnd/>
          </a:ln>
        </p:spPr>
        <p:txBody>
          <a:bodyPr rot="0" vert="horz" wrap="square" lIns="91440" tIns="45720" rIns="91440" bIns="45720" anchor="ctr" anchorCtr="0" upright="1">
            <a:noAutofit/>
          </a:bodyPr>
          <a:lstStyle/>
          <a:p>
            <a:pPr algn="ctr">
              <a:spcAft>
                <a:spcPts val="0"/>
              </a:spcAft>
            </a:pPr>
            <a:r>
              <a:rPr lang="de-DE" sz="1000" dirty="0" err="1">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Water</a:t>
            </a:r>
            <a:r>
              <a:rPr lang="de-DE" sz="10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t>
            </a:r>
            <a:r>
              <a:rPr lang="de-DE" sz="1000" dirty="0" err="1">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level</a:t>
            </a:r>
            <a:endParaRPr lang="de-DE" sz="10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p:txBody>
      </p:sp>
      <p:grpSp>
        <p:nvGrpSpPr>
          <p:cNvPr id="34" name="Gruppieren 33"/>
          <p:cNvGrpSpPr/>
          <p:nvPr/>
        </p:nvGrpSpPr>
        <p:grpSpPr>
          <a:xfrm>
            <a:off x="1118973" y="2094277"/>
            <a:ext cx="2057255" cy="1685982"/>
            <a:chOff x="1118973" y="2094277"/>
            <a:chExt cx="2057255" cy="1685982"/>
          </a:xfrm>
          <a:solidFill>
            <a:srgbClr val="00B0F0"/>
          </a:solidFill>
        </p:grpSpPr>
        <p:cxnSp>
          <p:nvCxnSpPr>
            <p:cNvPr id="8" name="Gerade Verbindung mit Pfeil 7"/>
            <p:cNvCxnSpPr/>
            <p:nvPr/>
          </p:nvCxnSpPr>
          <p:spPr>
            <a:xfrm>
              <a:off x="2051720" y="2617497"/>
              <a:ext cx="1124508" cy="1162762"/>
            </a:xfrm>
            <a:prstGeom prst="straightConnector1">
              <a:avLst/>
            </a:prstGeom>
            <a:grpFill/>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9" name="Textfeld 8"/>
            <p:cNvSpPr txBox="1"/>
            <p:nvPr/>
          </p:nvSpPr>
          <p:spPr>
            <a:xfrm>
              <a:off x="1118973" y="2094277"/>
              <a:ext cx="1580819" cy="523220"/>
            </a:xfrm>
            <a:prstGeom prst="rect">
              <a:avLst/>
            </a:prstGeom>
            <a:solidFill>
              <a:schemeClr val="tx2">
                <a:lumMod val="40000"/>
                <a:lumOff val="60000"/>
              </a:schemeClr>
            </a:solidFill>
            <a:ln w="28575">
              <a:solidFill>
                <a:srgbClr val="0070C0"/>
              </a:solidFill>
            </a:ln>
          </p:spPr>
          <p:txBody>
            <a:bodyPr wrap="square" rtlCol="0">
              <a:spAutoFit/>
            </a:bodyPr>
            <a:lstStyle/>
            <a:p>
              <a:r>
                <a:rPr lang="en-US" sz="1400" b="1" dirty="0">
                  <a:solidFill>
                    <a:schemeClr val="tx1"/>
                  </a:solidFill>
                  <a:latin typeface="+mn-lt"/>
                </a:rPr>
                <a:t>local velocity </a:t>
              </a:r>
              <a:r>
                <a:rPr lang="en-GB" sz="1400" b="1" kern="0" dirty="0" err="1">
                  <a:solidFill>
                    <a:schemeClr val="tx1"/>
                  </a:solidFill>
                  <a:latin typeface="+mn-lt"/>
                </a:rPr>
                <a:t>v</a:t>
              </a:r>
              <a:r>
                <a:rPr lang="en-GB" sz="1400" b="1" kern="0" baseline="-25000" dirty="0" err="1">
                  <a:solidFill>
                    <a:schemeClr val="tx1"/>
                  </a:solidFill>
                  <a:latin typeface="+mn-lt"/>
                </a:rPr>
                <a:t>l</a:t>
              </a:r>
              <a:r>
                <a:rPr lang="en-GB" sz="1400" b="1" kern="0" baseline="-25000" dirty="0">
                  <a:solidFill>
                    <a:schemeClr val="tx1"/>
                  </a:solidFill>
                  <a:latin typeface="+mn-lt"/>
                </a:rPr>
                <a:t> </a:t>
              </a:r>
              <a:r>
                <a:rPr lang="de-DE" sz="1400" b="1" dirty="0">
                  <a:solidFill>
                    <a:schemeClr val="tx1"/>
                  </a:solidFill>
                  <a:latin typeface="+mn-lt"/>
                </a:rPr>
                <a:t> </a:t>
              </a:r>
              <a:r>
                <a:rPr lang="en-US" sz="1400" b="1" dirty="0">
                  <a:solidFill>
                    <a:schemeClr val="tx1"/>
                  </a:solidFill>
                  <a:latin typeface="+mn-lt"/>
                </a:rPr>
                <a:t>measurement</a:t>
              </a:r>
              <a:endParaRPr lang="en-US" sz="1400" b="1" kern="0" baseline="-25000" dirty="0">
                <a:solidFill>
                  <a:schemeClr val="tx1"/>
                </a:solidFill>
                <a:latin typeface="+mn-lt"/>
              </a:endParaRPr>
            </a:p>
          </p:txBody>
        </p:sp>
      </p:grpSp>
      <p:grpSp>
        <p:nvGrpSpPr>
          <p:cNvPr id="90" name="Gruppieren 89"/>
          <p:cNvGrpSpPr/>
          <p:nvPr/>
        </p:nvGrpSpPr>
        <p:grpSpPr>
          <a:xfrm>
            <a:off x="1958097" y="6038300"/>
            <a:ext cx="2161534" cy="393597"/>
            <a:chOff x="1944960" y="6222933"/>
            <a:chExt cx="2161534" cy="393597"/>
          </a:xfrm>
        </p:grpSpPr>
        <p:sp>
          <p:nvSpPr>
            <p:cNvPr id="5" name="Textfeld 4"/>
            <p:cNvSpPr txBox="1"/>
            <p:nvPr/>
          </p:nvSpPr>
          <p:spPr>
            <a:xfrm>
              <a:off x="1944960" y="6308753"/>
              <a:ext cx="1728512" cy="307777"/>
            </a:xfrm>
            <a:prstGeom prst="rect">
              <a:avLst/>
            </a:prstGeom>
            <a:solidFill>
              <a:srgbClr val="FFC000"/>
            </a:solidFill>
            <a:ln w="28575">
              <a:solidFill>
                <a:srgbClr val="068D8D"/>
              </a:solidFill>
            </a:ln>
          </p:spPr>
          <p:txBody>
            <a:bodyPr wrap="square" rtlCol="0">
              <a:spAutoFit/>
            </a:bodyPr>
            <a:lstStyle/>
            <a:p>
              <a:r>
                <a:rPr lang="en-US" sz="1400" b="1" dirty="0">
                  <a:solidFill>
                    <a:schemeClr val="tx1"/>
                  </a:solidFill>
                  <a:latin typeface="+mn-lt"/>
                </a:rPr>
                <a:t>water area </a:t>
              </a:r>
              <a:r>
                <a:rPr lang="de-DE" sz="1400" b="1" dirty="0">
                  <a:solidFill>
                    <a:schemeClr val="tx1"/>
                  </a:solidFill>
                  <a:latin typeface="+mn-lt"/>
                </a:rPr>
                <a:t>A(W)</a:t>
              </a:r>
            </a:p>
          </p:txBody>
        </p:sp>
        <p:cxnSp>
          <p:nvCxnSpPr>
            <p:cNvPr id="88" name="Gerade Verbindung mit Pfeil 87"/>
            <p:cNvCxnSpPr>
              <a:stCxn id="5" idx="3"/>
            </p:cNvCxnSpPr>
            <p:nvPr/>
          </p:nvCxnSpPr>
          <p:spPr>
            <a:xfrm flipV="1">
              <a:off x="3673472" y="6222933"/>
              <a:ext cx="433022" cy="239709"/>
            </a:xfrm>
            <a:prstGeom prst="straightConnector1">
              <a:avLst/>
            </a:prstGeom>
            <a:ln w="28575">
              <a:solidFill>
                <a:srgbClr val="068D8D"/>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55632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bg/>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7">
                                            <p:txEl>
                                              <p:pRg st="0" end="0"/>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37">
                                            <p:txEl>
                                              <p:pRg st="1" end="1"/>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86"/>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nodeType="afterEffect">
                                  <p:stCondLst>
                                    <p:cond delay="0"/>
                                  </p:stCondLst>
                                  <p:childTnLst>
                                    <p:set>
                                      <p:cBhvr>
                                        <p:cTn id="18" dur="1" fill="hold">
                                          <p:stCondLst>
                                            <p:cond delay="0"/>
                                          </p:stCondLst>
                                        </p:cTn>
                                        <p:tgtEl>
                                          <p:spTgt spid="71"/>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70"/>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nodeType="afterEffect">
                                  <p:stCondLst>
                                    <p:cond delay="0"/>
                                  </p:stCondLst>
                                  <p:childTnLst>
                                    <p:set>
                                      <p:cBhvr>
                                        <p:cTn id="24" dur="1" fill="hold">
                                          <p:stCondLst>
                                            <p:cond delay="0"/>
                                          </p:stCondLst>
                                        </p:cTn>
                                        <p:tgtEl>
                                          <p:spTgt spid="7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63"/>
                                        </p:tgtEl>
                                        <p:attrNameLst>
                                          <p:attrName>style.visibility</p:attrName>
                                        </p:attrNameLst>
                                      </p:cBhvr>
                                      <p:to>
                                        <p:strVal val="visible"/>
                                      </p:to>
                                    </p:set>
                                    <p:animEffect transition="in" filter="wipe(left)">
                                      <p:cBhvr>
                                        <p:cTn id="43" dur="1000"/>
                                        <p:tgtEl>
                                          <p:spTgt spid="63"/>
                                        </p:tgtEl>
                                      </p:cBhvr>
                                    </p:animEffect>
                                  </p:childTnLst>
                                </p:cTn>
                              </p:par>
                              <p:par>
                                <p:cTn id="44" presetID="22" presetClass="entr" presetSubtype="8" fill="hold" nodeType="withEffect">
                                  <p:stCondLst>
                                    <p:cond delay="0"/>
                                  </p:stCondLst>
                                  <p:childTnLst>
                                    <p:set>
                                      <p:cBhvr>
                                        <p:cTn id="45" dur="1" fill="hold">
                                          <p:stCondLst>
                                            <p:cond delay="0"/>
                                          </p:stCondLst>
                                        </p:cTn>
                                        <p:tgtEl>
                                          <p:spTgt spid="69"/>
                                        </p:tgtEl>
                                        <p:attrNameLst>
                                          <p:attrName>style.visibility</p:attrName>
                                        </p:attrNameLst>
                                      </p:cBhvr>
                                      <p:to>
                                        <p:strVal val="visible"/>
                                      </p:to>
                                    </p:set>
                                    <p:animEffect transition="in" filter="wipe(left)">
                                      <p:cBhvr>
                                        <p:cTn id="46" dur="1000"/>
                                        <p:tgtEl>
                                          <p:spTgt spid="69"/>
                                        </p:tgtEl>
                                      </p:cBhvr>
                                    </p:animEffect>
                                  </p:childTnLst>
                                </p:cTn>
                              </p:par>
                            </p:childTnLst>
                          </p:cTn>
                        </p:par>
                        <p:par>
                          <p:cTn id="47" fill="hold">
                            <p:stCondLst>
                              <p:cond delay="1000"/>
                            </p:stCondLst>
                            <p:childTnLst>
                              <p:par>
                                <p:cTn id="48" presetID="1" presetClass="entr" presetSubtype="0" fill="hold" nodeType="afterEffect">
                                  <p:stCondLst>
                                    <p:cond delay="1000"/>
                                  </p:stCondLst>
                                  <p:childTnLst>
                                    <p:set>
                                      <p:cBhvr>
                                        <p:cTn id="49" dur="1" fill="hold">
                                          <p:stCondLst>
                                            <p:cond delay="0"/>
                                          </p:stCondLst>
                                        </p:cTn>
                                        <p:tgtEl>
                                          <p:spTgt spid="90"/>
                                        </p:tgtEl>
                                        <p:attrNameLst>
                                          <p:attrName>style.visibility</p:attrName>
                                        </p:attrNameLst>
                                      </p:cBhvr>
                                      <p:to>
                                        <p:strVal val="visible"/>
                                      </p:to>
                                    </p:set>
                                  </p:childTnLst>
                                </p:cTn>
                              </p:par>
                              <p:par>
                                <p:cTn id="50" presetID="1" presetClass="entr" presetSubtype="0" fill="hold" grpId="0" nodeType="withEffect">
                                  <p:stCondLst>
                                    <p:cond delay="1000"/>
                                  </p:stCondLst>
                                  <p:childTnLst>
                                    <p:set>
                                      <p:cBhvr>
                                        <p:cTn id="51" dur="1" fill="hold">
                                          <p:stCondLst>
                                            <p:cond delay="0"/>
                                          </p:stCondLst>
                                        </p:cTn>
                                        <p:tgtEl>
                                          <p:spTgt spid="59"/>
                                        </p:tgtEl>
                                        <p:attrNameLst>
                                          <p:attrName>style.visibility</p:attrName>
                                        </p:attrNameLst>
                                      </p:cBhvr>
                                      <p:to>
                                        <p:strVal val="visible"/>
                                      </p:to>
                                    </p:set>
                                  </p:childTnLst>
                                </p:cTn>
                              </p:par>
                              <p:par>
                                <p:cTn id="52" presetID="1" presetClass="entr" presetSubtype="0" fill="hold" grpId="0" nodeType="withEffect">
                                  <p:stCondLst>
                                    <p:cond delay="1000"/>
                                  </p:stCondLst>
                                  <p:childTnLst>
                                    <p:set>
                                      <p:cBhvr>
                                        <p:cTn id="53" dur="1" fill="hold">
                                          <p:stCondLst>
                                            <p:cond delay="0"/>
                                          </p:stCondLst>
                                        </p:cTn>
                                        <p:tgtEl>
                                          <p:spTgt spid="55"/>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34"/>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56"/>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35"/>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57"/>
                                        </p:tgtEl>
                                        <p:attrNameLst>
                                          <p:attrName>style.visibility</p:attrName>
                                        </p:attrNameLst>
                                      </p:cBhvr>
                                      <p:to>
                                        <p:strVal val="visible"/>
                                      </p:to>
                                    </p:set>
                                  </p:childTnLst>
                                </p:cTn>
                              </p:par>
                            </p:childTnLst>
                          </p:cTn>
                        </p:par>
                        <p:par>
                          <p:cTn id="66" fill="hold">
                            <p:stCondLst>
                              <p:cond delay="0"/>
                            </p:stCondLst>
                            <p:childTnLst>
                              <p:par>
                                <p:cTn id="67" presetID="1" presetClass="entr" presetSubtype="0" fill="hold" grpId="0" nodeType="afterEffect">
                                  <p:stCondLst>
                                    <p:cond delay="2000"/>
                                  </p:stCondLst>
                                  <p:childTnLst>
                                    <p:set>
                                      <p:cBhvr>
                                        <p:cTn id="68" dur="1" fill="hold">
                                          <p:stCondLst>
                                            <p:cond delay="0"/>
                                          </p:stCondLst>
                                        </p:cTn>
                                        <p:tgtEl>
                                          <p:spTgt spid="95"/>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nodeType="clickEffect">
                                  <p:stCondLst>
                                    <p:cond delay="0"/>
                                  </p:stCondLst>
                                  <p:childTnLst>
                                    <p:set>
                                      <p:cBhvr>
                                        <p:cTn id="72" dur="1" fill="hold">
                                          <p:stCondLst>
                                            <p:cond delay="0"/>
                                          </p:stCondLst>
                                        </p:cTn>
                                        <p:tgtEl>
                                          <p:spTgt spid="74"/>
                                        </p:tgtEl>
                                        <p:attrNameLst>
                                          <p:attrName>style.visibility</p:attrName>
                                        </p:attrNameLst>
                                      </p:cBhvr>
                                      <p:to>
                                        <p:strVal val="visible"/>
                                      </p:to>
                                    </p:set>
                                    <p:animEffect transition="in" filter="wipe(left)">
                                      <p:cBhvr>
                                        <p:cTn id="73" dur="1000"/>
                                        <p:tgtEl>
                                          <p:spTgt spid="74"/>
                                        </p:tgtEl>
                                      </p:cBhvr>
                                    </p:animEffect>
                                  </p:childTnLst>
                                </p:cTn>
                              </p:par>
                              <p:par>
                                <p:cTn id="74" presetID="22" presetClass="entr" presetSubtype="8" fill="hold" nodeType="withEffect">
                                  <p:stCondLst>
                                    <p:cond delay="0"/>
                                  </p:stCondLst>
                                  <p:childTnLst>
                                    <p:set>
                                      <p:cBhvr>
                                        <p:cTn id="75" dur="1" fill="hold">
                                          <p:stCondLst>
                                            <p:cond delay="0"/>
                                          </p:stCondLst>
                                        </p:cTn>
                                        <p:tgtEl>
                                          <p:spTgt spid="64"/>
                                        </p:tgtEl>
                                        <p:attrNameLst>
                                          <p:attrName>style.visibility</p:attrName>
                                        </p:attrNameLst>
                                      </p:cBhvr>
                                      <p:to>
                                        <p:strVal val="visible"/>
                                      </p:to>
                                    </p:set>
                                    <p:animEffect transition="in" filter="wipe(left)">
                                      <p:cBhvr>
                                        <p:cTn id="76" dur="1000"/>
                                        <p:tgtEl>
                                          <p:spTgt spid="64"/>
                                        </p:tgtEl>
                                      </p:cBhvr>
                                    </p:animEffect>
                                  </p:childTnLst>
                                </p:cTn>
                              </p:par>
                            </p:childTnLst>
                          </p:cTn>
                        </p:par>
                        <p:par>
                          <p:cTn id="77" fill="hold">
                            <p:stCondLst>
                              <p:cond delay="1000"/>
                            </p:stCondLst>
                            <p:childTnLst>
                              <p:par>
                                <p:cTn id="78" presetID="1" presetClass="entr" presetSubtype="0" fill="hold" nodeType="afterEffect">
                                  <p:stCondLst>
                                    <p:cond delay="1000"/>
                                  </p:stCondLst>
                                  <p:childTnLst>
                                    <p:set>
                                      <p:cBhvr>
                                        <p:cTn id="79" dur="1" fill="hold">
                                          <p:stCondLst>
                                            <p:cond delay="0"/>
                                          </p:stCondLst>
                                        </p:cTn>
                                        <p:tgtEl>
                                          <p:spTgt spid="33"/>
                                        </p:tgtEl>
                                        <p:attrNameLst>
                                          <p:attrName>style.visibility</p:attrName>
                                        </p:attrNameLst>
                                      </p:cBhvr>
                                      <p:to>
                                        <p:strVal val="visible"/>
                                      </p:to>
                                    </p:set>
                                  </p:childTnLst>
                                </p:cTn>
                              </p:par>
                              <p:par>
                                <p:cTn id="80" presetID="1" presetClass="entr" presetSubtype="0" fill="hold" grpId="0" nodeType="withEffect">
                                  <p:stCondLst>
                                    <p:cond delay="1000"/>
                                  </p:stCondLst>
                                  <p:childTnLst>
                                    <p:set>
                                      <p:cBhvr>
                                        <p:cTn id="81" dur="1" fill="hold">
                                          <p:stCondLst>
                                            <p:cond delay="0"/>
                                          </p:stCondLst>
                                        </p:cTn>
                                        <p:tgtEl>
                                          <p:spTgt spid="61"/>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nodeType="clickEffect">
                                  <p:stCondLst>
                                    <p:cond delay="0"/>
                                  </p:stCondLst>
                                  <p:childTnLst>
                                    <p:set>
                                      <p:cBhvr>
                                        <p:cTn id="85" dur="1" fill="hold">
                                          <p:stCondLst>
                                            <p:cond delay="0"/>
                                          </p:stCondLst>
                                        </p:cTn>
                                        <p:tgtEl>
                                          <p:spTgt spid="65"/>
                                        </p:tgtEl>
                                        <p:attrNameLst>
                                          <p:attrName>style.visibility</p:attrName>
                                        </p:attrNameLst>
                                      </p:cBhvr>
                                      <p:to>
                                        <p:strVal val="visible"/>
                                      </p:to>
                                    </p:set>
                                    <p:animEffect transition="in" filter="wipe(left)">
                                      <p:cBhvr>
                                        <p:cTn id="86" dur="1000"/>
                                        <p:tgtEl>
                                          <p:spTgt spid="65"/>
                                        </p:tgtEl>
                                      </p:cBhvr>
                                    </p:animEffect>
                                  </p:childTnLst>
                                </p:cTn>
                              </p:par>
                              <p:par>
                                <p:cTn id="87" presetID="22" presetClass="entr" presetSubtype="8" fill="hold" nodeType="withEffect">
                                  <p:stCondLst>
                                    <p:cond delay="0"/>
                                  </p:stCondLst>
                                  <p:childTnLst>
                                    <p:set>
                                      <p:cBhvr>
                                        <p:cTn id="88" dur="1" fill="hold">
                                          <p:stCondLst>
                                            <p:cond delay="0"/>
                                          </p:stCondLst>
                                        </p:cTn>
                                        <p:tgtEl>
                                          <p:spTgt spid="68"/>
                                        </p:tgtEl>
                                        <p:attrNameLst>
                                          <p:attrName>style.visibility</p:attrName>
                                        </p:attrNameLst>
                                      </p:cBhvr>
                                      <p:to>
                                        <p:strVal val="visible"/>
                                      </p:to>
                                    </p:set>
                                    <p:animEffect transition="in" filter="wipe(left)">
                                      <p:cBhvr>
                                        <p:cTn id="89" dur="1000"/>
                                        <p:tgtEl>
                                          <p:spTgt spid="68"/>
                                        </p:tgtEl>
                                      </p:cBhvr>
                                    </p:animEffect>
                                  </p:childTnLst>
                                </p:cTn>
                              </p:par>
                            </p:childTnLst>
                          </p:cTn>
                        </p:par>
                        <p:par>
                          <p:cTn id="90" fill="hold">
                            <p:stCondLst>
                              <p:cond delay="1000"/>
                            </p:stCondLst>
                            <p:childTnLst>
                              <p:par>
                                <p:cTn id="91" presetID="1" presetClass="entr" presetSubtype="0" fill="hold" grpId="0" nodeType="afterEffect">
                                  <p:stCondLst>
                                    <p:cond delay="1000"/>
                                  </p:stCondLst>
                                  <p:childTnLst>
                                    <p:set>
                                      <p:cBhvr>
                                        <p:cTn id="92" dur="1" fill="hold">
                                          <p:stCondLst>
                                            <p:cond delay="0"/>
                                          </p:stCondLst>
                                        </p:cTn>
                                        <p:tgtEl>
                                          <p:spTgt spid="14"/>
                                        </p:tgtEl>
                                        <p:attrNameLst>
                                          <p:attrName>style.visibility</p:attrName>
                                        </p:attrNameLst>
                                      </p:cBhvr>
                                      <p:to>
                                        <p:strVal val="visible"/>
                                      </p:to>
                                    </p:set>
                                  </p:childTnLst>
                                </p:cTn>
                              </p:par>
                              <p:par>
                                <p:cTn id="93" presetID="1" presetClass="entr" presetSubtype="0" fill="hold" grpId="0" nodeType="withEffect">
                                  <p:stCondLst>
                                    <p:cond delay="1000"/>
                                  </p:stCondLst>
                                  <p:childTnLst>
                                    <p:set>
                                      <p:cBhvr>
                                        <p:cTn id="94"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2" grpId="0" animBg="1"/>
      <p:bldP spid="37" grpId="0" uiExpand="1" build="p" animBg="1"/>
      <p:bldP spid="95" grpId="0"/>
      <p:bldP spid="55" grpId="0" animBg="1"/>
      <p:bldP spid="35" grpId="0" animBg="1"/>
      <p:bldP spid="86" grpId="0" animBg="1"/>
      <p:bldP spid="54" grpId="0" animBg="1"/>
      <p:bldP spid="56" grpId="0" animBg="1"/>
      <p:bldP spid="57" grpId="0" animBg="1"/>
      <p:bldP spid="59" grpId="0" animBg="1"/>
      <p:bldP spid="61" grpId="0" animBg="1"/>
      <p:bldP spid="62" grpId="0" animBg="1"/>
      <p:bldP spid="7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fik 18"/>
          <p:cNvPicPr>
            <a:picLocks noChangeAspect="1"/>
          </p:cNvPicPr>
          <p:nvPr/>
        </p:nvPicPr>
        <p:blipFill>
          <a:blip r:embed="rId2">
            <a:clrChange>
              <a:clrFrom>
                <a:srgbClr val="FFFFFD"/>
              </a:clrFrom>
              <a:clrTo>
                <a:srgbClr val="FFFFFD">
                  <a:alpha val="0"/>
                </a:srgbClr>
              </a:clrTo>
            </a:clrChange>
          </a:blip>
          <a:stretch>
            <a:fillRect/>
          </a:stretch>
        </p:blipFill>
        <p:spPr>
          <a:xfrm>
            <a:off x="541885" y="2854525"/>
            <a:ext cx="1023675" cy="372783"/>
          </a:xfrm>
          <a:prstGeom prst="rect">
            <a:avLst/>
          </a:prstGeom>
        </p:spPr>
      </p:pic>
      <p:pic>
        <p:nvPicPr>
          <p:cNvPr id="15" name="Grafik 14"/>
          <p:cNvPicPr>
            <a:picLocks noChangeAspect="1"/>
          </p:cNvPicPr>
          <p:nvPr/>
        </p:nvPicPr>
        <p:blipFill>
          <a:blip r:embed="rId2">
            <a:clrChange>
              <a:clrFrom>
                <a:srgbClr val="FFFFFD"/>
              </a:clrFrom>
              <a:clrTo>
                <a:srgbClr val="FFFFFD">
                  <a:alpha val="0"/>
                </a:srgbClr>
              </a:clrTo>
            </a:clrChange>
          </a:blip>
          <a:stretch>
            <a:fillRect/>
          </a:stretch>
        </p:blipFill>
        <p:spPr>
          <a:xfrm>
            <a:off x="541885" y="1145422"/>
            <a:ext cx="1023675" cy="372783"/>
          </a:xfrm>
          <a:prstGeom prst="rect">
            <a:avLst/>
          </a:prstGeom>
        </p:spPr>
      </p:pic>
      <p:pic>
        <p:nvPicPr>
          <p:cNvPr id="10" name="Grafik 9"/>
          <p:cNvPicPr>
            <a:picLocks noChangeAspect="1"/>
          </p:cNvPicPr>
          <p:nvPr/>
        </p:nvPicPr>
        <p:blipFill rotWithShape="1">
          <a:blip r:embed="rId3" cstate="print">
            <a:extLst>
              <a:ext uri="{28A0092B-C50C-407E-A947-70E740481C1C}">
                <a14:useLocalDpi xmlns:a14="http://schemas.microsoft.com/office/drawing/2010/main" val="0"/>
              </a:ext>
            </a:extLst>
          </a:blip>
          <a:srcRect l="8529" b="16901"/>
          <a:stretch/>
        </p:blipFill>
        <p:spPr>
          <a:xfrm>
            <a:off x="4481226" y="2607022"/>
            <a:ext cx="4567381" cy="1858901"/>
          </a:xfrm>
          <a:prstGeom prst="rect">
            <a:avLst/>
          </a:prstGeom>
          <a:ln w="28575">
            <a:solidFill>
              <a:srgbClr val="068D8D"/>
            </a:solidFill>
          </a:ln>
        </p:spPr>
      </p:pic>
      <p:grpSp>
        <p:nvGrpSpPr>
          <p:cNvPr id="24" name="Gruppieren 23"/>
          <p:cNvGrpSpPr/>
          <p:nvPr/>
        </p:nvGrpSpPr>
        <p:grpSpPr>
          <a:xfrm>
            <a:off x="6833755" y="836712"/>
            <a:ext cx="2310245" cy="2286622"/>
            <a:chOff x="5579917" y="836712"/>
            <a:chExt cx="3467100" cy="3467100"/>
          </a:xfrm>
        </p:grpSpPr>
        <p:pic>
          <p:nvPicPr>
            <p:cNvPr id="16" name="Grafik 15"/>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5579917" y="836712"/>
              <a:ext cx="3467100" cy="3467100"/>
            </a:xfrm>
            <a:prstGeom prst="rect">
              <a:avLst/>
            </a:prstGeom>
          </p:spPr>
        </p:pic>
        <p:sp>
          <p:nvSpPr>
            <p:cNvPr id="17" name="Ellipse 16"/>
            <p:cNvSpPr/>
            <p:nvPr/>
          </p:nvSpPr>
          <p:spPr>
            <a:xfrm>
              <a:off x="5661891" y="960583"/>
              <a:ext cx="3241965" cy="3241962"/>
            </a:xfrm>
            <a:prstGeom prst="ellipse">
              <a:avLst/>
            </a:prstGeom>
            <a:noFill/>
            <a:ln w="38100">
              <a:solidFill>
                <a:srgbClr val="068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 name="Inhaltsplatzhalter 4"/>
          <p:cNvSpPr>
            <a:spLocks noGrp="1"/>
          </p:cNvSpPr>
          <p:nvPr>
            <p:ph sz="half" idx="1"/>
          </p:nvPr>
        </p:nvSpPr>
        <p:spPr>
          <a:xfrm>
            <a:off x="467997" y="1178763"/>
            <a:ext cx="6365758" cy="2206862"/>
          </a:xfrm>
        </p:spPr>
        <p:txBody>
          <a:bodyPr>
            <a:noAutofit/>
          </a:bodyPr>
          <a:lstStyle/>
          <a:p>
            <a:pPr marL="0" indent="0">
              <a:buNone/>
            </a:pPr>
            <a:r>
              <a:rPr lang="en-US" sz="2000" dirty="0"/>
              <a:t>                 was founded in 1987 in </a:t>
            </a:r>
            <a:r>
              <a:rPr lang="en-US" sz="2000" b="1" dirty="0">
                <a:solidFill>
                  <a:srgbClr val="068D8D"/>
                </a:solidFill>
              </a:rPr>
              <a:t>AUSTRIA</a:t>
            </a:r>
            <a:r>
              <a:rPr lang="en-US" sz="2000" dirty="0"/>
              <a:t> and provides more than 30 years experience in development and production of high quality and </a:t>
            </a:r>
            <a:r>
              <a:rPr lang="en-US" sz="2000" b="1" dirty="0">
                <a:solidFill>
                  <a:srgbClr val="068D8D"/>
                </a:solidFill>
              </a:rPr>
              <a:t>innovative measurement equipment </a:t>
            </a:r>
            <a:r>
              <a:rPr lang="en-US" sz="2000" dirty="0"/>
              <a:t>for hydrology and meteorology.</a:t>
            </a:r>
            <a:endParaRPr lang="en-US" dirty="0"/>
          </a:p>
        </p:txBody>
      </p:sp>
      <p:sp>
        <p:nvSpPr>
          <p:cNvPr id="12" name="Inhaltsplatzhalter 4"/>
          <p:cNvSpPr>
            <a:spLocks noGrp="1"/>
          </p:cNvSpPr>
          <p:nvPr>
            <p:ph sz="half" idx="1"/>
          </p:nvPr>
        </p:nvSpPr>
        <p:spPr>
          <a:xfrm>
            <a:off x="467998" y="2885565"/>
            <a:ext cx="3958606" cy="1631016"/>
          </a:xfrm>
        </p:spPr>
        <p:txBody>
          <a:bodyPr/>
          <a:lstStyle/>
          <a:p>
            <a:pPr marL="0" indent="0">
              <a:buNone/>
            </a:pPr>
            <a:r>
              <a:rPr lang="en-US" sz="2000" dirty="0"/>
              <a:t>                  is a </a:t>
            </a:r>
            <a:r>
              <a:rPr lang="en-US" sz="2000" b="1" dirty="0">
                <a:solidFill>
                  <a:srgbClr val="068D8D"/>
                </a:solidFill>
              </a:rPr>
              <a:t>family owned company </a:t>
            </a:r>
            <a:r>
              <a:rPr lang="en-US" sz="2000" dirty="0"/>
              <a:t>with excellent reputation. Customer focus, reliability, excellent service and high-end products are our commitment to you.</a:t>
            </a:r>
          </a:p>
        </p:txBody>
      </p:sp>
      <p:sp>
        <p:nvSpPr>
          <p:cNvPr id="13" name="Textfeld 12"/>
          <p:cNvSpPr txBox="1"/>
          <p:nvPr/>
        </p:nvSpPr>
        <p:spPr>
          <a:xfrm>
            <a:off x="2382982" y="6093075"/>
            <a:ext cx="6299390" cy="646331"/>
          </a:xfrm>
          <a:prstGeom prst="rect">
            <a:avLst/>
          </a:prstGeom>
          <a:noFill/>
        </p:spPr>
        <p:txBody>
          <a:bodyPr wrap="square" rtlCol="0">
            <a:spAutoFit/>
          </a:bodyPr>
          <a:lstStyle/>
          <a:p>
            <a:r>
              <a:rPr lang="de-DE" sz="1200" dirty="0">
                <a:solidFill>
                  <a:schemeClr val="tx1"/>
                </a:solidFill>
                <a:latin typeface="+mn-lt"/>
              </a:rPr>
              <a:t>SO</a:t>
            </a:r>
            <a:r>
              <a:rPr lang="de-DE" sz="1200" dirty="0">
                <a:solidFill>
                  <a:srgbClr val="068D8D"/>
                </a:solidFill>
                <a:latin typeface="+mn-lt"/>
              </a:rPr>
              <a:t>MM</a:t>
            </a:r>
            <a:r>
              <a:rPr lang="de-DE" sz="1200" dirty="0">
                <a:solidFill>
                  <a:schemeClr val="tx1"/>
                </a:solidFill>
                <a:latin typeface="+mn-lt"/>
              </a:rPr>
              <a:t>ER </a:t>
            </a:r>
            <a:r>
              <a:rPr lang="en-US" sz="1200" dirty="0">
                <a:solidFill>
                  <a:schemeClr val="tx1"/>
                </a:solidFill>
                <a:latin typeface="+mn-lt"/>
              </a:rPr>
              <a:t>Headquarter is located </a:t>
            </a:r>
            <a:r>
              <a:rPr lang="de-DE" sz="1200" dirty="0">
                <a:solidFill>
                  <a:schemeClr val="tx1"/>
                </a:solidFill>
                <a:latin typeface="+mn-lt"/>
              </a:rPr>
              <a:t>in west Austria                                      </a:t>
            </a:r>
            <a:r>
              <a:rPr lang="en-US" sz="1200" dirty="0">
                <a:solidFill>
                  <a:schemeClr val="tx1"/>
                </a:solidFill>
                <a:latin typeface="+mn-lt"/>
              </a:rPr>
              <a:t>SO</a:t>
            </a:r>
            <a:r>
              <a:rPr lang="en-US" sz="1200" dirty="0">
                <a:solidFill>
                  <a:srgbClr val="068D8D"/>
                </a:solidFill>
                <a:latin typeface="+mn-lt"/>
              </a:rPr>
              <a:t>MM</a:t>
            </a:r>
            <a:r>
              <a:rPr lang="en-US" sz="1200" dirty="0">
                <a:solidFill>
                  <a:schemeClr val="tx1"/>
                </a:solidFill>
                <a:latin typeface="+mn-lt"/>
              </a:rPr>
              <a:t>ER production facility</a:t>
            </a:r>
          </a:p>
          <a:p>
            <a:r>
              <a:rPr lang="en-US" sz="1200" dirty="0">
                <a:solidFill>
                  <a:schemeClr val="tx1"/>
                </a:solidFill>
                <a:latin typeface="+mn-lt"/>
              </a:rPr>
              <a:t>                                                                                                                             – opened May 2015</a:t>
            </a:r>
          </a:p>
          <a:p>
            <a:endParaRPr lang="en-GB" sz="1200" dirty="0">
              <a:solidFill>
                <a:schemeClr val="tx1"/>
              </a:solidFill>
              <a:latin typeface="+mn-lt"/>
            </a:endParaRPr>
          </a:p>
        </p:txBody>
      </p:sp>
      <p:pic>
        <p:nvPicPr>
          <p:cNvPr id="14" name="Grafik 13"/>
          <p:cNvPicPr>
            <a:picLocks noChangeAspect="1"/>
          </p:cNvPicPr>
          <p:nvPr/>
        </p:nvPicPr>
        <p:blipFill>
          <a:blip r:embed="rId5" cstate="print">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795614" y="4621949"/>
            <a:ext cx="2252993" cy="1498001"/>
          </a:xfrm>
          <a:prstGeom prst="rect">
            <a:avLst/>
          </a:prstGeom>
          <a:ln w="19050">
            <a:solidFill>
              <a:srgbClr val="068D8D"/>
            </a:solidFill>
          </a:ln>
        </p:spPr>
      </p:pic>
      <p:pic>
        <p:nvPicPr>
          <p:cNvPr id="18" name="Grafik 17"/>
          <p:cNvPicPr>
            <a:picLocks noChangeAspect="1"/>
          </p:cNvPicPr>
          <p:nvPr/>
        </p:nvPicPr>
        <p:blipFill>
          <a:blip r:embed="rId7" cstate="print">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481226" y="4621950"/>
            <a:ext cx="2252993" cy="1498001"/>
          </a:xfrm>
          <a:prstGeom prst="rect">
            <a:avLst/>
          </a:prstGeom>
          <a:ln w="19050">
            <a:solidFill>
              <a:srgbClr val="068D8D"/>
            </a:solidFill>
          </a:ln>
        </p:spPr>
      </p:pic>
      <p:pic>
        <p:nvPicPr>
          <p:cNvPr id="20" name="Picture 2"/>
          <p:cNvPicPr>
            <a:picLocks noGrp="1" noChangeAspect="1" noChangeArrowheads="1"/>
          </p:cNvPicPr>
          <p:nvPr>
            <p:ph sz="half" idx="2"/>
          </p:nvPr>
        </p:nvPicPr>
        <p:blipFill rotWithShape="1">
          <a:blip r:embed="rId9" cstate="print">
            <a:extLst>
              <a:ext uri="{28A0092B-C50C-407E-A947-70E740481C1C}">
                <a14:useLocalDpi xmlns:a14="http://schemas.microsoft.com/office/drawing/2010/main" val="0"/>
              </a:ext>
            </a:extLst>
          </a:blip>
          <a:srcRect l="5990" t="19866" r="10001" b="14024"/>
          <a:stretch/>
        </p:blipFill>
        <p:spPr>
          <a:xfrm>
            <a:off x="2497429" y="4626149"/>
            <a:ext cx="1920842" cy="1509233"/>
          </a:xfrm>
          <a:ln w="19050">
            <a:solidFill>
              <a:srgbClr val="068D8D"/>
            </a:solidFill>
          </a:ln>
        </p:spPr>
      </p:pic>
      <p:sp>
        <p:nvSpPr>
          <p:cNvPr id="21" name="Titel 1"/>
          <p:cNvSpPr>
            <a:spLocks noGrp="1"/>
          </p:cNvSpPr>
          <p:nvPr>
            <p:ph type="title"/>
          </p:nvPr>
        </p:nvSpPr>
        <p:spPr>
          <a:xfrm>
            <a:off x="683568" y="274638"/>
            <a:ext cx="7787208" cy="562074"/>
          </a:xfrm>
        </p:spPr>
        <p:txBody>
          <a:bodyPr/>
          <a:lstStyle/>
          <a:p>
            <a:r>
              <a:rPr lang="en-GB" b="1" dirty="0">
                <a:latin typeface="+mj-lt"/>
              </a:rPr>
              <a:t>SO</a:t>
            </a:r>
            <a:r>
              <a:rPr lang="en-GB" b="1" dirty="0">
                <a:solidFill>
                  <a:srgbClr val="068D8D"/>
                </a:solidFill>
                <a:latin typeface="+mj-lt"/>
              </a:rPr>
              <a:t>MM</a:t>
            </a:r>
            <a:r>
              <a:rPr lang="en-GB" b="1" dirty="0">
                <a:latin typeface="+mj-lt"/>
              </a:rPr>
              <a:t>ER - Information </a:t>
            </a:r>
          </a:p>
        </p:txBody>
      </p:sp>
      <p:grpSp>
        <p:nvGrpSpPr>
          <p:cNvPr id="22" name="Gruppieren 21"/>
          <p:cNvGrpSpPr/>
          <p:nvPr/>
        </p:nvGrpSpPr>
        <p:grpSpPr>
          <a:xfrm>
            <a:off x="64800" y="205200"/>
            <a:ext cx="656001" cy="590401"/>
            <a:chOff x="1680800" y="1932787"/>
            <a:chExt cx="656001" cy="590401"/>
          </a:xfrm>
        </p:grpSpPr>
        <p:sp>
          <p:nvSpPr>
            <p:cNvPr id="25" name="Diagonal liegende Ecken des Rechtecks abrunden 24"/>
            <p:cNvSpPr/>
            <p:nvPr/>
          </p:nvSpPr>
          <p:spPr>
            <a:xfrm>
              <a:off x="1680800" y="1932787"/>
              <a:ext cx="656001" cy="590401"/>
            </a:xfrm>
            <a:prstGeom prst="round2DiagRect">
              <a:avLst/>
            </a:prstGeom>
            <a:solidFill>
              <a:schemeClr val="bg1"/>
            </a:solidFill>
            <a:ln>
              <a:solidFill>
                <a:srgbClr val="068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Grafik 25"/>
            <p:cNvPicPr>
              <a:picLocks noChangeAspect="1"/>
            </p:cNvPicPr>
            <p:nvPr/>
          </p:nvPicPr>
          <p:blipFill>
            <a:blip r:embed="rId10"/>
            <a:stretch>
              <a:fillRect/>
            </a:stretch>
          </p:blipFill>
          <p:spPr>
            <a:xfrm>
              <a:off x="1720179" y="2041912"/>
              <a:ext cx="568656" cy="397556"/>
            </a:xfrm>
            <a:prstGeom prst="rect">
              <a:avLst/>
            </a:prstGeom>
          </p:spPr>
        </p:pic>
      </p:grpSp>
    </p:spTree>
    <p:extLst>
      <p:ext uri="{BB962C8B-B14F-4D97-AF65-F5344CB8AC3E}">
        <p14:creationId xmlns:p14="http://schemas.microsoft.com/office/powerpoint/2010/main" val="589733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250"/>
                                  </p:stCondLst>
                                  <p:childTnLst>
                                    <p:set>
                                      <p:cBhvr>
                                        <p:cTn id="9" dur="1" fill="hold">
                                          <p:stCondLst>
                                            <p:cond delay="0"/>
                                          </p:stCondLst>
                                        </p:cTn>
                                        <p:tgtEl>
                                          <p:spTgt spid="10"/>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20000" y="4320000"/>
            <a:ext cx="7772400" cy="1362075"/>
          </a:xfrm>
        </p:spPr>
        <p:txBody>
          <a:bodyPr>
            <a:noAutofit/>
          </a:bodyPr>
          <a:lstStyle/>
          <a:p>
            <a:r>
              <a:rPr lang="en-GB" sz="3600" dirty="0"/>
              <a:t>Compare with Conventional Discharge Measurement </a:t>
            </a:r>
            <a:br>
              <a:rPr lang="en-GB" dirty="0"/>
            </a:br>
            <a:r>
              <a:rPr lang="en-GB" sz="1300" dirty="0"/>
              <a:t>(Water level measurement with rating curve)</a:t>
            </a:r>
          </a:p>
        </p:txBody>
      </p:sp>
      <p:pic>
        <p:nvPicPr>
          <p:cNvPr id="4" name="Grafik 3"/>
          <p:cNvPicPr>
            <a:picLocks noChangeAspect="1"/>
          </p:cNvPicPr>
          <p:nvPr/>
        </p:nvPicPr>
        <p:blipFill>
          <a:blip r:embed="rId2"/>
          <a:stretch>
            <a:fillRect/>
          </a:stretch>
        </p:blipFill>
        <p:spPr>
          <a:xfrm>
            <a:off x="7620000" y="188640"/>
            <a:ext cx="1430165" cy="620993"/>
          </a:xfrm>
          <a:prstGeom prst="rect">
            <a:avLst/>
          </a:prstGeom>
        </p:spPr>
      </p:pic>
      <p:grpSp>
        <p:nvGrpSpPr>
          <p:cNvPr id="5" name="Gruppieren 4"/>
          <p:cNvGrpSpPr/>
          <p:nvPr/>
        </p:nvGrpSpPr>
        <p:grpSpPr>
          <a:xfrm>
            <a:off x="66312" y="203935"/>
            <a:ext cx="8404464" cy="632777"/>
            <a:chOff x="66312" y="203935"/>
            <a:chExt cx="8404464" cy="632777"/>
          </a:xfrm>
        </p:grpSpPr>
        <p:grpSp>
          <p:nvGrpSpPr>
            <p:cNvPr id="6" name="Gruppieren 5"/>
            <p:cNvGrpSpPr>
              <a:grpSpLocks noChangeAspect="1"/>
            </p:cNvGrpSpPr>
            <p:nvPr/>
          </p:nvGrpSpPr>
          <p:grpSpPr>
            <a:xfrm>
              <a:off x="66312" y="203935"/>
              <a:ext cx="656001" cy="590401"/>
              <a:chOff x="1881978" y="1385888"/>
              <a:chExt cx="360000" cy="324000"/>
            </a:xfrm>
          </p:grpSpPr>
          <p:sp>
            <p:nvSpPr>
              <p:cNvPr id="8" name="Diagonal liegende Ecken des Rechtecks abrunden 7"/>
              <p:cNvSpPr/>
              <p:nvPr/>
            </p:nvSpPr>
            <p:spPr>
              <a:xfrm>
                <a:off x="1881978" y="1385888"/>
                <a:ext cx="360000" cy="324000"/>
              </a:xfrm>
              <a:prstGeom prst="round2DiagRect">
                <a:avLst/>
              </a:prstGeom>
              <a:solidFill>
                <a:schemeClr val="bg1"/>
              </a:solidFill>
              <a:ln>
                <a:solidFill>
                  <a:srgbClr val="068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fik 8"/>
              <p:cNvPicPr>
                <a:picLocks noChangeAspect="1"/>
              </p:cNvPicPr>
              <p:nvPr/>
            </p:nvPicPr>
            <p:blipFill rotWithShape="1">
              <a:blip r:embed="rId3">
                <a:extLst>
                  <a:ext uri="{28A0092B-C50C-407E-A947-70E740481C1C}">
                    <a14:useLocalDpi xmlns:a14="http://schemas.microsoft.com/office/drawing/2010/main" val="0"/>
                  </a:ext>
                </a:extLst>
              </a:blip>
              <a:srcRect t="11634"/>
              <a:stretch/>
            </p:blipFill>
            <p:spPr>
              <a:xfrm>
                <a:off x="1902611" y="1434742"/>
                <a:ext cx="315073" cy="243060"/>
              </a:xfrm>
              <a:prstGeom prst="rect">
                <a:avLst/>
              </a:prstGeom>
            </p:spPr>
          </p:pic>
        </p:grpSp>
        <p:sp>
          <p:nvSpPr>
            <p:cNvPr id="7" name="Titel 1"/>
            <p:cNvSpPr txBox="1">
              <a:spLocks/>
            </p:cNvSpPr>
            <p:nvPr/>
          </p:nvSpPr>
          <p:spPr>
            <a:xfrm>
              <a:off x="683568" y="274638"/>
              <a:ext cx="7787208" cy="562074"/>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chemeClr val="tx1"/>
                  </a:solidFill>
                  <a:latin typeface="Arial" panose="020B0604020202020204" pitchFamily="34" charset="0"/>
                  <a:ea typeface="+mj-ea"/>
                  <a:cs typeface="Arial" panose="020B0604020202020204" pitchFamily="34" charset="0"/>
                </a:defRPr>
              </a:lvl1pPr>
            </a:lstStyle>
            <a:p>
              <a:pPr fontAlgn="auto">
                <a:spcAft>
                  <a:spcPts val="0"/>
                </a:spcAft>
                <a:buClrTx/>
                <a:buSzTx/>
                <a:buFontTx/>
              </a:pPr>
              <a:r>
                <a:rPr lang="en-GB" sz="2800" dirty="0">
                  <a:latin typeface="+mj-lt"/>
                </a:rPr>
                <a:t>SO</a:t>
              </a:r>
              <a:r>
                <a:rPr lang="en-GB" sz="2800" dirty="0">
                  <a:solidFill>
                    <a:srgbClr val="068D8D"/>
                  </a:solidFill>
                  <a:latin typeface="+mj-lt"/>
                </a:rPr>
                <a:t>MM</a:t>
              </a:r>
              <a:r>
                <a:rPr lang="en-GB" sz="2800" dirty="0">
                  <a:latin typeface="+mj-lt"/>
                </a:rPr>
                <a:t>ER - Hydrology </a:t>
              </a:r>
            </a:p>
          </p:txBody>
        </p:sp>
      </p:grpSp>
    </p:spTree>
    <p:extLst>
      <p:ext uri="{BB962C8B-B14F-4D97-AF65-F5344CB8AC3E}">
        <p14:creationId xmlns:p14="http://schemas.microsoft.com/office/powerpoint/2010/main" val="29259010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
          <p:cNvPicPr>
            <a:picLocks noChangeAspect="1" noChangeArrowheads="1"/>
          </p:cNvPicPr>
          <p:nvPr/>
        </p:nvPicPr>
        <p:blipFill rotWithShape="1">
          <a:blip r:embed="rId3" cstate="print">
            <a:lum bright="70000" contrast="-70000"/>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rcRect t="10633" b="-674"/>
          <a:stretch/>
        </p:blipFill>
        <p:spPr bwMode="auto">
          <a:xfrm>
            <a:off x="468000" y="1515600"/>
            <a:ext cx="8280920" cy="4784436"/>
          </a:xfrm>
          <a:prstGeom prst="rect">
            <a:avLst/>
          </a:prstGeom>
          <a:noFill/>
          <a:ln>
            <a:noFill/>
          </a:ln>
          <a:effectLst/>
        </p:spPr>
      </p:pic>
      <p:sp>
        <p:nvSpPr>
          <p:cNvPr id="3" name="Textplatzhalter 2"/>
          <p:cNvSpPr>
            <a:spLocks noGrp="1"/>
          </p:cNvSpPr>
          <p:nvPr>
            <p:ph type="body" idx="1"/>
          </p:nvPr>
        </p:nvSpPr>
        <p:spPr>
          <a:xfrm>
            <a:off x="180000" y="900000"/>
            <a:ext cx="4040188" cy="360000"/>
          </a:xfrm>
        </p:spPr>
        <p:txBody>
          <a:bodyPr>
            <a:noAutofit/>
          </a:bodyPr>
          <a:lstStyle/>
          <a:p>
            <a:r>
              <a:rPr lang="en-US" sz="1800" dirty="0">
                <a:solidFill>
                  <a:srgbClr val="068D8D"/>
                </a:solidFill>
              </a:rPr>
              <a:t>Water level sensor with Rating Curve</a:t>
            </a:r>
          </a:p>
        </p:txBody>
      </p:sp>
      <p:sp>
        <p:nvSpPr>
          <p:cNvPr id="11" name="Inhaltsplatzhalter 10"/>
          <p:cNvSpPr>
            <a:spLocks noGrp="1"/>
          </p:cNvSpPr>
          <p:nvPr>
            <p:ph sz="half" idx="2"/>
          </p:nvPr>
        </p:nvSpPr>
        <p:spPr>
          <a:xfrm>
            <a:off x="540000" y="1260000"/>
            <a:ext cx="4500000" cy="4004924"/>
          </a:xfrm>
        </p:spPr>
        <p:txBody>
          <a:bodyPr>
            <a:noAutofit/>
          </a:bodyPr>
          <a:lstStyle/>
          <a:p>
            <a:pPr marL="0" indent="0">
              <a:buNone/>
            </a:pPr>
            <a:r>
              <a:rPr lang="en-US" sz="1600" b="1" dirty="0"/>
              <a:t>Investment costs look lower </a:t>
            </a:r>
            <a:r>
              <a:rPr lang="en-US" sz="1200" dirty="0"/>
              <a:t>(but operation cost are high)</a:t>
            </a:r>
          </a:p>
          <a:p>
            <a:pPr marL="0" indent="0">
              <a:buNone/>
            </a:pPr>
            <a:r>
              <a:rPr lang="en-US" sz="1600" b="1" dirty="0"/>
              <a:t>Need Rating curve to calculate discharge</a:t>
            </a:r>
          </a:p>
          <a:p>
            <a:pPr marL="400050" lvl="1" indent="0">
              <a:buNone/>
            </a:pPr>
            <a:r>
              <a:rPr lang="en-US" sz="1200" dirty="0"/>
              <a:t>Good rating curve need up to 2 years to create</a:t>
            </a:r>
          </a:p>
          <a:p>
            <a:pPr marL="400050" lvl="1" indent="0">
              <a:buNone/>
            </a:pPr>
            <a:r>
              <a:rPr lang="en-US" sz="1200" dirty="0"/>
              <a:t>Very expensive equipment necessary to crate rating curve (current meter, ADCP boats)</a:t>
            </a:r>
          </a:p>
          <a:p>
            <a:pPr marL="400050" lvl="1" indent="0">
              <a:buNone/>
            </a:pPr>
            <a:r>
              <a:rPr lang="en-US" sz="1200" dirty="0"/>
              <a:t>No accurate flood measurement (rating curve need to be calculated)</a:t>
            </a:r>
          </a:p>
          <a:p>
            <a:pPr marL="0" indent="0">
              <a:buNone/>
            </a:pPr>
            <a:r>
              <a:rPr lang="en-US" sz="1600" b="1" dirty="0"/>
              <a:t>Only water level information to get to the discharge</a:t>
            </a:r>
          </a:p>
          <a:p>
            <a:pPr marL="400050" lvl="1" indent="0">
              <a:buNone/>
            </a:pPr>
            <a:r>
              <a:rPr lang="en-US" sz="1200" dirty="0"/>
              <a:t>No information about velocity change</a:t>
            </a:r>
          </a:p>
          <a:p>
            <a:pPr marL="400050" lvl="1" indent="0">
              <a:buNone/>
            </a:pPr>
            <a:endParaRPr lang="en-US" sz="1200" dirty="0"/>
          </a:p>
          <a:p>
            <a:pPr marL="400050" lvl="1" indent="0">
              <a:buNone/>
            </a:pPr>
            <a:endParaRPr lang="en-US" sz="1200" dirty="0"/>
          </a:p>
          <a:p>
            <a:pPr marL="400050" lvl="1" indent="0">
              <a:buNone/>
            </a:pPr>
            <a:endParaRPr lang="en-US" sz="1200" dirty="0"/>
          </a:p>
          <a:p>
            <a:pPr marL="0" indent="0">
              <a:buNone/>
            </a:pPr>
            <a:r>
              <a:rPr lang="en-US" sz="1600" b="1" dirty="0"/>
              <a:t>If riverbed change, NEW rating curve necessary !!</a:t>
            </a:r>
          </a:p>
          <a:p>
            <a:pPr marL="0" indent="0">
              <a:buNone/>
            </a:pPr>
            <a:r>
              <a:rPr lang="en-US" sz="1600" b="1" dirty="0"/>
              <a:t>Flood waring only with water level</a:t>
            </a:r>
          </a:p>
          <a:p>
            <a:pPr marL="0" indent="0">
              <a:buNone/>
            </a:pPr>
            <a:r>
              <a:rPr lang="en-US" sz="1600" b="1" dirty="0"/>
              <a:t>NO information about the real flow</a:t>
            </a:r>
          </a:p>
        </p:txBody>
      </p:sp>
      <p:sp>
        <p:nvSpPr>
          <p:cNvPr id="4" name="Textplatzhalter 3"/>
          <p:cNvSpPr>
            <a:spLocks noGrp="1"/>
          </p:cNvSpPr>
          <p:nvPr>
            <p:ph type="body" sz="quarter" idx="3"/>
          </p:nvPr>
        </p:nvSpPr>
        <p:spPr>
          <a:xfrm>
            <a:off x="4860000" y="900000"/>
            <a:ext cx="4041775" cy="360000"/>
          </a:xfrm>
        </p:spPr>
        <p:txBody>
          <a:bodyPr>
            <a:noAutofit/>
          </a:bodyPr>
          <a:lstStyle/>
          <a:p>
            <a:r>
              <a:rPr lang="en-US" sz="1800" dirty="0">
                <a:solidFill>
                  <a:srgbClr val="068D8D"/>
                </a:solidFill>
              </a:rPr>
              <a:t>RQ-30 Method</a:t>
            </a:r>
          </a:p>
        </p:txBody>
      </p:sp>
      <p:sp>
        <p:nvSpPr>
          <p:cNvPr id="13" name="Inhaltsplatzhalter 12"/>
          <p:cNvSpPr>
            <a:spLocks noGrp="1"/>
          </p:cNvSpPr>
          <p:nvPr>
            <p:ph sz="quarter" idx="4"/>
          </p:nvPr>
        </p:nvSpPr>
        <p:spPr>
          <a:xfrm>
            <a:off x="5220000" y="1259999"/>
            <a:ext cx="3960000" cy="4291055"/>
          </a:xfrm>
        </p:spPr>
        <p:txBody>
          <a:bodyPr>
            <a:noAutofit/>
          </a:bodyPr>
          <a:lstStyle/>
          <a:p>
            <a:pPr marL="0" indent="0">
              <a:buNone/>
            </a:pPr>
            <a:r>
              <a:rPr lang="en-US" sz="1600" b="1" dirty="0"/>
              <a:t>Same infrastructure and same RTU station </a:t>
            </a:r>
          </a:p>
          <a:p>
            <a:pPr marL="0" indent="0">
              <a:buNone/>
            </a:pPr>
            <a:r>
              <a:rPr lang="en-US" sz="1600" b="1" dirty="0"/>
              <a:t>Calculates discharge in the sensor</a:t>
            </a:r>
          </a:p>
          <a:p>
            <a:pPr marL="400050" lvl="1" indent="0">
              <a:buNone/>
            </a:pPr>
            <a:r>
              <a:rPr lang="en-US" sz="1200" dirty="0"/>
              <a:t>Discharge right after the installation available</a:t>
            </a:r>
          </a:p>
          <a:p>
            <a:pPr marL="400050" lvl="1" indent="0">
              <a:buNone/>
            </a:pPr>
            <a:r>
              <a:rPr lang="en-US" sz="1200" dirty="0"/>
              <a:t>NO reference measurements necessary </a:t>
            </a:r>
            <a:br>
              <a:rPr lang="en-US" sz="1200" dirty="0"/>
            </a:br>
            <a:r>
              <a:rPr lang="en-US" sz="1200" dirty="0"/>
              <a:t>(but possible)</a:t>
            </a:r>
          </a:p>
          <a:p>
            <a:pPr marL="400050" lvl="1" indent="0">
              <a:buNone/>
            </a:pPr>
            <a:r>
              <a:rPr lang="en-US" sz="1200" dirty="0"/>
              <a:t> Reliable Measurement even  during floods </a:t>
            </a:r>
            <a:br>
              <a:rPr lang="en-US" sz="1200" dirty="0"/>
            </a:br>
            <a:endParaRPr lang="en-US" sz="1200" dirty="0"/>
          </a:p>
          <a:p>
            <a:pPr marL="0" indent="0">
              <a:buNone/>
            </a:pPr>
            <a:r>
              <a:rPr lang="en-US" sz="1600" b="1" dirty="0"/>
              <a:t>Water level and velocity to calculate accurate discharge</a:t>
            </a:r>
          </a:p>
          <a:p>
            <a:pPr marL="400050" lvl="1" indent="0">
              <a:buNone/>
            </a:pPr>
            <a:r>
              <a:rPr lang="en-US" sz="1200" dirty="0"/>
              <a:t>Detection of dynamic processes in the water</a:t>
            </a:r>
            <a:br>
              <a:rPr lang="en-US" sz="1200" dirty="0"/>
            </a:br>
            <a:r>
              <a:rPr lang="en-US" sz="1200" dirty="0"/>
              <a:t>Detection of riverbed change</a:t>
            </a:r>
            <a:br>
              <a:rPr lang="en-US" sz="1200" dirty="0"/>
            </a:br>
            <a:r>
              <a:rPr lang="en-US" sz="1200" dirty="0"/>
              <a:t>Hysteresis</a:t>
            </a:r>
          </a:p>
          <a:p>
            <a:pPr marL="400050" lvl="1" indent="0">
              <a:buNone/>
            </a:pPr>
            <a:r>
              <a:rPr lang="en-US" sz="1200" dirty="0"/>
              <a:t>…</a:t>
            </a:r>
          </a:p>
          <a:p>
            <a:pPr marL="0" indent="0">
              <a:buNone/>
            </a:pPr>
            <a:r>
              <a:rPr lang="en-US" sz="1600" b="1" dirty="0"/>
              <a:t>Input new cross section and DONE</a:t>
            </a:r>
          </a:p>
          <a:p>
            <a:pPr marL="0" indent="0">
              <a:buNone/>
            </a:pPr>
            <a:r>
              <a:rPr lang="en-US" sz="1600" b="1" dirty="0"/>
              <a:t>Earlier waring of floods (velocity increase)</a:t>
            </a:r>
          </a:p>
          <a:p>
            <a:pPr marL="0" indent="0">
              <a:buNone/>
            </a:pPr>
            <a:r>
              <a:rPr lang="en-US" sz="1600" b="1" dirty="0"/>
              <a:t>Detection of flow stop, blockage and backwater</a:t>
            </a:r>
            <a:br>
              <a:rPr lang="en-US" sz="1600" b="1" dirty="0"/>
            </a:br>
            <a:endParaRPr lang="en-US" sz="1600" b="1" dirty="0"/>
          </a:p>
          <a:p>
            <a:endParaRPr lang="en-GB" sz="1600" dirty="0"/>
          </a:p>
        </p:txBody>
      </p:sp>
      <p:pic>
        <p:nvPicPr>
          <p:cNvPr id="9" name="Grafik 8"/>
          <p:cNvPicPr>
            <a:picLocks noChangeAspect="1"/>
          </p:cNvPicPr>
          <p:nvPr/>
        </p:nvPicPr>
        <p:blipFill>
          <a:blip r:embed="rId5"/>
          <a:stretch>
            <a:fillRect/>
          </a:stretch>
        </p:blipFill>
        <p:spPr>
          <a:xfrm>
            <a:off x="7620000" y="188640"/>
            <a:ext cx="1430165" cy="620993"/>
          </a:xfrm>
          <a:prstGeom prst="rect">
            <a:avLst/>
          </a:prstGeom>
        </p:spPr>
      </p:pic>
      <p:grpSp>
        <p:nvGrpSpPr>
          <p:cNvPr id="41" name="Gruppieren 40"/>
          <p:cNvGrpSpPr/>
          <p:nvPr/>
        </p:nvGrpSpPr>
        <p:grpSpPr>
          <a:xfrm>
            <a:off x="66312" y="203935"/>
            <a:ext cx="8404464" cy="632777"/>
            <a:chOff x="66312" y="203935"/>
            <a:chExt cx="8404464" cy="632777"/>
          </a:xfrm>
        </p:grpSpPr>
        <p:grpSp>
          <p:nvGrpSpPr>
            <p:cNvPr id="42" name="Gruppieren 41"/>
            <p:cNvGrpSpPr>
              <a:grpSpLocks noChangeAspect="1"/>
            </p:cNvGrpSpPr>
            <p:nvPr/>
          </p:nvGrpSpPr>
          <p:grpSpPr>
            <a:xfrm>
              <a:off x="66312" y="203935"/>
              <a:ext cx="656001" cy="590401"/>
              <a:chOff x="1881978" y="1385888"/>
              <a:chExt cx="360000" cy="324000"/>
            </a:xfrm>
          </p:grpSpPr>
          <p:sp>
            <p:nvSpPr>
              <p:cNvPr id="44" name="runden 43"/>
              <p:cNvSpPr/>
              <p:nvPr/>
            </p:nvSpPr>
            <p:spPr>
              <a:xfrm>
                <a:off x="1881978" y="1385888"/>
                <a:ext cx="360000" cy="324000"/>
              </a:xfrm>
              <a:prstGeom prst="round2DiagRect">
                <a:avLst/>
              </a:prstGeom>
              <a:solidFill>
                <a:schemeClr val="bg1"/>
              </a:solidFill>
              <a:ln>
                <a:solidFill>
                  <a:srgbClr val="068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5" name="Grafik 44"/>
              <p:cNvPicPr>
                <a:picLocks noChangeAspect="1"/>
              </p:cNvPicPr>
              <p:nvPr/>
            </p:nvPicPr>
            <p:blipFill rotWithShape="1">
              <a:blip r:embed="rId6">
                <a:extLst>
                  <a:ext uri="{28A0092B-C50C-407E-A947-70E740481C1C}">
                    <a14:useLocalDpi xmlns:a14="http://schemas.microsoft.com/office/drawing/2010/main" val="0"/>
                  </a:ext>
                </a:extLst>
              </a:blip>
              <a:srcRect t="11634"/>
              <a:stretch/>
            </p:blipFill>
            <p:spPr>
              <a:xfrm>
                <a:off x="1902611" y="1434742"/>
                <a:ext cx="315073" cy="243060"/>
              </a:xfrm>
              <a:prstGeom prst="rect">
                <a:avLst/>
              </a:prstGeom>
            </p:spPr>
          </p:pic>
        </p:grpSp>
        <p:sp>
          <p:nvSpPr>
            <p:cNvPr id="43" name="Titel 1"/>
            <p:cNvSpPr txBox="1">
              <a:spLocks/>
            </p:cNvSpPr>
            <p:nvPr/>
          </p:nvSpPr>
          <p:spPr>
            <a:xfrm>
              <a:off x="683568" y="274638"/>
              <a:ext cx="7787208" cy="562074"/>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chemeClr val="tx1"/>
                  </a:solidFill>
                  <a:latin typeface="Arial" panose="020B0604020202020204" pitchFamily="34" charset="0"/>
                  <a:ea typeface="+mj-ea"/>
                  <a:cs typeface="Arial" panose="020B0604020202020204" pitchFamily="34" charset="0"/>
                </a:defRPr>
              </a:lvl1pPr>
            </a:lstStyle>
            <a:p>
              <a:pPr fontAlgn="auto">
                <a:spcAft>
                  <a:spcPts val="0"/>
                </a:spcAft>
                <a:buClrTx/>
                <a:buSzTx/>
                <a:buFontTx/>
              </a:pPr>
              <a:r>
                <a:rPr lang="en-GB" sz="2800" dirty="0">
                  <a:latin typeface="+mj-lt"/>
                </a:rPr>
                <a:t>RQ-30 - Rating curve comparison</a:t>
              </a:r>
            </a:p>
          </p:txBody>
        </p:sp>
      </p:grpSp>
    </p:spTree>
    <p:extLst>
      <p:ext uri="{BB962C8B-B14F-4D97-AF65-F5344CB8AC3E}">
        <p14:creationId xmlns:p14="http://schemas.microsoft.com/office/powerpoint/2010/main" val="873101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xEl>
                                              <p:pRg st="3" end="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xEl>
                                              <p:pRg st="4" end="4"/>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1">
                                            <p:txEl>
                                              <p:pRg st="5" end="5"/>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xEl>
                                              <p:pRg st="6" end="6"/>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3">
                                            <p:txEl>
                                              <p:pRg st="6" end="6"/>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3">
                                            <p:txEl>
                                              <p:pRg st="7" end="7"/>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1">
                                            <p:txEl>
                                              <p:pRg st="10" end="10"/>
                                            </p:txEl>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3">
                                            <p:txEl>
                                              <p:pRg st="8" end="8"/>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1">
                                            <p:txEl>
                                              <p:pRg st="11" end="11"/>
                                            </p:txEl>
                                          </p:spTgt>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3">
                                            <p:txEl>
                                              <p:pRg st="9" end="9"/>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1">
                                            <p:txEl>
                                              <p:pRg st="12" end="12"/>
                                            </p:txEl>
                                          </p:spTgt>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P spid="1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949802"/>
            <a:ext cx="8280920" cy="5313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Legende mit Linie 1 2"/>
          <p:cNvSpPr/>
          <p:nvPr/>
        </p:nvSpPr>
        <p:spPr bwMode="auto">
          <a:xfrm>
            <a:off x="4932040" y="1916832"/>
            <a:ext cx="2016224" cy="504056"/>
          </a:xfrm>
          <a:prstGeom prst="borderCallout1">
            <a:avLst>
              <a:gd name="adj1" fmla="val 49275"/>
              <a:gd name="adj2" fmla="val 99404"/>
              <a:gd name="adj3" fmla="val 100290"/>
              <a:gd name="adj4" fmla="val 149215"/>
            </a:avLst>
          </a:prstGeom>
          <a:noFill/>
          <a:ln w="12700" cap="flat" cmpd="sng" algn="ctr">
            <a:solidFill>
              <a:srgbClr val="068D8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de-DE" sz="1100" b="1" dirty="0">
                <a:solidFill>
                  <a:srgbClr val="FF0000"/>
                </a:solidFill>
                <a:latin typeface="Arial" pitchFamily="34" charset="0"/>
                <a:cs typeface="Arial" pitchFamily="34" charset="0"/>
              </a:rPr>
              <a:t>̶̶ </a:t>
            </a:r>
            <a:r>
              <a:rPr lang="de-DE" sz="1200" b="1" dirty="0">
                <a:solidFill>
                  <a:srgbClr val="FF0000"/>
                </a:solidFill>
                <a:latin typeface="Arial" pitchFamily="34" charset="0"/>
                <a:cs typeface="Arial" pitchFamily="34" charset="0"/>
              </a:rPr>
              <a:t>̶ </a:t>
            </a:r>
            <a:r>
              <a:rPr lang="de-DE" sz="1200" dirty="0">
                <a:solidFill>
                  <a:schemeClr val="tx1"/>
                </a:solidFill>
                <a:latin typeface="Arial" pitchFamily="34" charset="0"/>
                <a:cs typeface="Arial" pitchFamily="34" charset="0"/>
              </a:rPr>
              <a:t> </a:t>
            </a:r>
            <a:r>
              <a:rPr kumimoji="0" lang="de-DE" sz="1100" b="0" i="0" u="none" strike="noStrike" cap="none" normalizeH="0" baseline="0" dirty="0">
                <a:ln>
                  <a:noFill/>
                </a:ln>
                <a:solidFill>
                  <a:schemeClr val="tx1"/>
                </a:solidFill>
                <a:effectLst/>
                <a:latin typeface="Arial" pitchFamily="34" charset="0"/>
                <a:cs typeface="Arial" pitchFamily="34" charset="0"/>
              </a:rPr>
              <a:t>Rating </a:t>
            </a:r>
            <a:r>
              <a:rPr kumimoji="0" lang="de-DE" sz="1100" b="0" i="0" u="none" strike="noStrike" cap="none" normalizeH="0" baseline="0" dirty="0" err="1">
                <a:ln>
                  <a:noFill/>
                </a:ln>
                <a:solidFill>
                  <a:schemeClr val="tx1"/>
                </a:solidFill>
                <a:effectLst/>
                <a:latin typeface="Arial" pitchFamily="34" charset="0"/>
                <a:cs typeface="Arial" pitchFamily="34" charset="0"/>
              </a:rPr>
              <a:t>Curve</a:t>
            </a:r>
            <a:r>
              <a:rPr kumimoji="0" lang="de-DE" sz="1100" b="0" i="0" u="none" strike="noStrike" cap="none" normalizeH="0" baseline="0" dirty="0">
                <a:ln>
                  <a:noFill/>
                </a:ln>
                <a:solidFill>
                  <a:schemeClr val="tx1"/>
                </a:solidFill>
                <a:effectLst/>
                <a:latin typeface="Arial" pitchFamily="34" charset="0"/>
                <a:cs typeface="Arial" pitchFamily="34" charset="0"/>
              </a:rPr>
              <a:t>, </a:t>
            </a:r>
            <a:r>
              <a:rPr kumimoji="0" lang="de-DE" sz="1100" b="0" i="0" u="none" strike="noStrike" cap="none" normalizeH="0" baseline="0" dirty="0" err="1">
                <a:ln>
                  <a:noFill/>
                </a:ln>
                <a:solidFill>
                  <a:schemeClr val="tx1"/>
                </a:solidFill>
                <a:effectLst/>
                <a:latin typeface="Arial" pitchFamily="34" charset="0"/>
                <a:cs typeface="Arial" pitchFamily="34" charset="0"/>
              </a:rPr>
              <a:t>measurement</a:t>
            </a:r>
            <a:r>
              <a:rPr kumimoji="0" lang="de-DE" sz="1100" b="0" i="0" u="none" strike="noStrike" cap="none" normalizeH="0" dirty="0">
                <a:ln>
                  <a:noFill/>
                </a:ln>
                <a:solidFill>
                  <a:schemeClr val="tx1"/>
                </a:solidFill>
                <a:effectLst/>
                <a:latin typeface="Arial" pitchFamily="34" charset="0"/>
                <a:cs typeface="Arial" pitchFamily="34" charset="0"/>
              </a:rPr>
              <a:t> time 2 </a:t>
            </a:r>
            <a:r>
              <a:rPr kumimoji="0" lang="de-DE" sz="1100" b="0" i="0" u="none" strike="noStrike" cap="none" normalizeH="0" dirty="0" err="1">
                <a:ln>
                  <a:noFill/>
                </a:ln>
                <a:solidFill>
                  <a:schemeClr val="tx1"/>
                </a:solidFill>
                <a:effectLst/>
                <a:latin typeface="Arial" pitchFamily="34" charset="0"/>
                <a:cs typeface="Arial" pitchFamily="34" charset="0"/>
              </a:rPr>
              <a:t>years</a:t>
            </a:r>
            <a:endParaRPr kumimoji="0" lang="en-GB" sz="1100" b="0" i="0" u="none" strike="noStrike" cap="none" normalizeH="0" baseline="0" dirty="0">
              <a:ln>
                <a:noFill/>
              </a:ln>
              <a:solidFill>
                <a:schemeClr val="tx1"/>
              </a:solidFill>
              <a:effectLst/>
              <a:latin typeface="Arial" pitchFamily="34" charset="0"/>
              <a:cs typeface="Arial" pitchFamily="34" charset="0"/>
            </a:endParaRPr>
          </a:p>
        </p:txBody>
      </p:sp>
      <p:pic>
        <p:nvPicPr>
          <p:cNvPr id="13" name="Grafik 12"/>
          <p:cNvPicPr>
            <a:picLocks noChangeAspect="1"/>
          </p:cNvPicPr>
          <p:nvPr/>
        </p:nvPicPr>
        <p:blipFill>
          <a:blip r:embed="rId4"/>
          <a:stretch>
            <a:fillRect/>
          </a:stretch>
        </p:blipFill>
        <p:spPr>
          <a:xfrm>
            <a:off x="7620000" y="188640"/>
            <a:ext cx="1430165" cy="620993"/>
          </a:xfrm>
          <a:prstGeom prst="rect">
            <a:avLst/>
          </a:prstGeom>
        </p:spPr>
      </p:pic>
      <p:grpSp>
        <p:nvGrpSpPr>
          <p:cNvPr id="4" name="Gruppieren 3"/>
          <p:cNvGrpSpPr/>
          <p:nvPr/>
        </p:nvGrpSpPr>
        <p:grpSpPr>
          <a:xfrm>
            <a:off x="1907704" y="4509120"/>
            <a:ext cx="2016224" cy="504056"/>
            <a:chOff x="1907704" y="4509120"/>
            <a:chExt cx="2016224" cy="504056"/>
          </a:xfrm>
        </p:grpSpPr>
        <p:sp>
          <p:nvSpPr>
            <p:cNvPr id="10" name="Legende mit Linie 1 9"/>
            <p:cNvSpPr/>
            <p:nvPr/>
          </p:nvSpPr>
          <p:spPr bwMode="auto">
            <a:xfrm>
              <a:off x="1907704" y="4509120"/>
              <a:ext cx="2016224" cy="504056"/>
            </a:xfrm>
            <a:prstGeom prst="borderCallout1">
              <a:avLst>
                <a:gd name="adj1" fmla="val -5147"/>
                <a:gd name="adj2" fmla="val 51578"/>
                <a:gd name="adj3" fmla="val -143946"/>
                <a:gd name="adj4" fmla="val 41401"/>
              </a:avLst>
            </a:prstGeom>
            <a:noFill/>
            <a:ln w="12700" cap="flat" cmpd="sng" algn="ctr">
              <a:solidFill>
                <a:srgbClr val="068D8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pPr>
              <a:r>
                <a:rPr kumimoji="0" lang="de-DE" sz="1200" b="1" i="0" u="none" strike="noStrike" cap="none" normalizeH="0" baseline="0" dirty="0">
                  <a:ln>
                    <a:noFill/>
                  </a:ln>
                  <a:solidFill>
                    <a:schemeClr val="accent6"/>
                  </a:solidFill>
                  <a:effectLst/>
                  <a:latin typeface="Arial" pitchFamily="34" charset="0"/>
                  <a:cs typeface="Arial" pitchFamily="34" charset="0"/>
                  <a:sym typeface="Wingdings 2"/>
                </a:rPr>
                <a:t></a:t>
              </a:r>
              <a:r>
                <a:rPr kumimoji="0" lang="de-DE" sz="1600" b="1" i="0" u="none" strike="noStrike" cap="none" normalizeH="0" baseline="0" dirty="0">
                  <a:ln>
                    <a:noFill/>
                  </a:ln>
                  <a:solidFill>
                    <a:schemeClr val="accent6"/>
                  </a:solidFill>
                  <a:effectLst/>
                  <a:latin typeface="Arial" pitchFamily="34" charset="0"/>
                  <a:cs typeface="Arial" pitchFamily="34" charset="0"/>
                  <a:sym typeface="Wingdings 2"/>
                </a:rPr>
                <a:t> </a:t>
              </a:r>
              <a:r>
                <a:rPr kumimoji="0" lang="de-DE" sz="1100" b="0" i="0" u="none" strike="noStrike" cap="none" normalizeH="0" baseline="0" dirty="0">
                  <a:ln>
                    <a:noFill/>
                  </a:ln>
                  <a:solidFill>
                    <a:schemeClr val="tx1"/>
                  </a:solidFill>
                  <a:effectLst/>
                  <a:latin typeface="Arial" pitchFamily="34" charset="0"/>
                  <a:cs typeface="Arial" pitchFamily="34" charset="0"/>
                </a:rPr>
                <a:t>RQ-30, </a:t>
              </a:r>
              <a:r>
                <a:rPr kumimoji="0" lang="de-DE" sz="1100" b="0" i="0" u="none" strike="noStrike" cap="none" normalizeH="0" baseline="0" dirty="0" err="1">
                  <a:ln>
                    <a:noFill/>
                  </a:ln>
                  <a:solidFill>
                    <a:schemeClr val="tx1"/>
                  </a:solidFill>
                  <a:effectLst/>
                  <a:latin typeface="Arial" pitchFamily="34" charset="0"/>
                  <a:cs typeface="Arial" pitchFamily="34" charset="0"/>
                </a:rPr>
                <a:t>measurement</a:t>
              </a:r>
              <a:r>
                <a:rPr kumimoji="0" lang="de-DE" sz="1100" b="0" i="0" u="none" strike="noStrike" cap="none" normalizeH="0" dirty="0">
                  <a:ln>
                    <a:noFill/>
                  </a:ln>
                  <a:solidFill>
                    <a:schemeClr val="tx1"/>
                  </a:solidFill>
                  <a:effectLst/>
                  <a:latin typeface="Arial" pitchFamily="34" charset="0"/>
                  <a:cs typeface="Arial" pitchFamily="34" charset="0"/>
                </a:rPr>
                <a:t> time 1 </a:t>
              </a:r>
              <a:r>
                <a:rPr kumimoji="0" lang="de-DE" sz="1100" b="0" i="0" u="none" strike="noStrike" cap="none" normalizeH="0" dirty="0" err="1">
                  <a:ln>
                    <a:noFill/>
                  </a:ln>
                  <a:solidFill>
                    <a:schemeClr val="tx1"/>
                  </a:solidFill>
                  <a:effectLst/>
                  <a:latin typeface="Arial" pitchFamily="34" charset="0"/>
                  <a:cs typeface="Arial" pitchFamily="34" charset="0"/>
                </a:rPr>
                <a:t>month</a:t>
              </a:r>
              <a:endParaRPr kumimoji="0" lang="en-GB" sz="1100" b="0" i="0" u="none" strike="noStrike" cap="none" normalizeH="0" baseline="0" dirty="0">
                <a:ln>
                  <a:noFill/>
                </a:ln>
                <a:solidFill>
                  <a:schemeClr val="tx1"/>
                </a:solidFill>
                <a:effectLst/>
                <a:latin typeface="Arial" pitchFamily="34" charset="0"/>
                <a:cs typeface="Arial" pitchFamily="34" charset="0"/>
              </a:endParaRPr>
            </a:p>
          </p:txBody>
        </p:sp>
        <p:pic>
          <p:nvPicPr>
            <p:cNvPr id="2" name="Grafik 1"/>
            <p:cNvPicPr>
              <a:picLocks noChangeAspect="1"/>
            </p:cNvPicPr>
            <p:nvPr/>
          </p:nvPicPr>
          <p:blipFill rotWithShape="1">
            <a:blip r:embed="rId5"/>
            <a:srcRect l="11987" t="8520" r="14531" b="20369"/>
            <a:stretch/>
          </p:blipFill>
          <p:spPr>
            <a:xfrm>
              <a:off x="1969009" y="4578268"/>
              <a:ext cx="188976" cy="182880"/>
            </a:xfrm>
            <a:prstGeom prst="rect">
              <a:avLst/>
            </a:prstGeom>
          </p:spPr>
        </p:pic>
      </p:grpSp>
      <p:sp>
        <p:nvSpPr>
          <p:cNvPr id="11" name="Legende mit Linie 1 10"/>
          <p:cNvSpPr/>
          <p:nvPr/>
        </p:nvSpPr>
        <p:spPr bwMode="auto">
          <a:xfrm>
            <a:off x="1682872" y="2477433"/>
            <a:ext cx="2016224" cy="504056"/>
          </a:xfrm>
          <a:prstGeom prst="borderCallout1">
            <a:avLst>
              <a:gd name="adj1" fmla="val 50484"/>
              <a:gd name="adj2" fmla="val 99706"/>
              <a:gd name="adj3" fmla="val 155922"/>
              <a:gd name="adj4" fmla="val 120492"/>
            </a:avLst>
          </a:prstGeom>
          <a:noFill/>
          <a:ln w="12700" cap="flat" cmpd="sng" algn="ctr">
            <a:solidFill>
              <a:srgbClr val="068D8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kumimoji="0" lang="en-GB" sz="1100" b="0" i="0" u="none" strike="noStrike" cap="none" normalizeH="0" baseline="0" dirty="0">
                <a:ln>
                  <a:noFill/>
                </a:ln>
                <a:solidFill>
                  <a:schemeClr val="tx1"/>
                </a:solidFill>
                <a:effectLst/>
                <a:latin typeface="Arial" pitchFamily="34" charset="0"/>
                <a:cs typeface="Arial" pitchFamily="34" charset="0"/>
              </a:rPr>
              <a:t>From</a:t>
            </a:r>
            <a:r>
              <a:rPr kumimoji="0" lang="en-GB" sz="1100" b="0" i="0" u="none" strike="noStrike" cap="none" normalizeH="0" dirty="0">
                <a:ln>
                  <a:noFill/>
                </a:ln>
                <a:solidFill>
                  <a:schemeClr val="tx1"/>
                </a:solidFill>
                <a:effectLst/>
                <a:latin typeface="Arial" pitchFamily="34" charset="0"/>
                <a:cs typeface="Arial" pitchFamily="34" charset="0"/>
              </a:rPr>
              <a:t> here Rating curve is calculated</a:t>
            </a:r>
            <a:endParaRPr kumimoji="0" lang="en-GB" sz="1100" b="0" i="0" u="none" strike="noStrike" cap="none" normalizeH="0" baseline="0" dirty="0">
              <a:ln>
                <a:noFill/>
              </a:ln>
              <a:solidFill>
                <a:schemeClr val="tx1"/>
              </a:solidFill>
              <a:effectLst/>
              <a:latin typeface="Arial" pitchFamily="34" charset="0"/>
              <a:cs typeface="Arial" pitchFamily="34" charset="0"/>
            </a:endParaRPr>
          </a:p>
        </p:txBody>
      </p:sp>
      <p:sp>
        <p:nvSpPr>
          <p:cNvPr id="12" name="Legende mit Linie 1 11"/>
          <p:cNvSpPr/>
          <p:nvPr/>
        </p:nvSpPr>
        <p:spPr bwMode="auto">
          <a:xfrm>
            <a:off x="5188072" y="3788073"/>
            <a:ext cx="2016224" cy="308439"/>
          </a:xfrm>
          <a:prstGeom prst="borderCallout1">
            <a:avLst>
              <a:gd name="adj1" fmla="val -310"/>
              <a:gd name="adj2" fmla="val 49517"/>
              <a:gd name="adj3" fmla="val -273150"/>
              <a:gd name="adj4" fmla="val 39161"/>
            </a:avLst>
          </a:prstGeom>
          <a:noFill/>
          <a:ln w="12700" cap="flat" cmpd="sng" algn="ctr">
            <a:solidFill>
              <a:srgbClr val="068D8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kumimoji="0" lang="en-GB" sz="1100" b="0" i="0" u="none" strike="noStrike" cap="none" normalizeH="0" baseline="0" dirty="0">
                <a:ln>
                  <a:noFill/>
                </a:ln>
                <a:solidFill>
                  <a:schemeClr val="tx1"/>
                </a:solidFill>
                <a:effectLst/>
                <a:latin typeface="Arial" pitchFamily="34" charset="0"/>
                <a:cs typeface="Arial" pitchFamily="34" charset="0"/>
              </a:rPr>
              <a:t>River went over the banks</a:t>
            </a:r>
          </a:p>
        </p:txBody>
      </p:sp>
      <p:grpSp>
        <p:nvGrpSpPr>
          <p:cNvPr id="14" name="Gruppieren 13"/>
          <p:cNvGrpSpPr/>
          <p:nvPr/>
        </p:nvGrpSpPr>
        <p:grpSpPr>
          <a:xfrm>
            <a:off x="66312" y="203935"/>
            <a:ext cx="8404464" cy="632777"/>
            <a:chOff x="66312" y="203935"/>
            <a:chExt cx="8404464" cy="632777"/>
          </a:xfrm>
        </p:grpSpPr>
        <p:grpSp>
          <p:nvGrpSpPr>
            <p:cNvPr id="15" name="Gruppieren 14"/>
            <p:cNvGrpSpPr>
              <a:grpSpLocks noChangeAspect="1"/>
            </p:cNvGrpSpPr>
            <p:nvPr/>
          </p:nvGrpSpPr>
          <p:grpSpPr>
            <a:xfrm>
              <a:off x="66312" y="203935"/>
              <a:ext cx="656001" cy="590401"/>
              <a:chOff x="1881978" y="1385888"/>
              <a:chExt cx="360000" cy="324000"/>
            </a:xfrm>
          </p:grpSpPr>
          <p:sp>
            <p:nvSpPr>
              <p:cNvPr id="17" name="Diagonal liegende Ecken des Rechtecks abrunden 16"/>
              <p:cNvSpPr/>
              <p:nvPr/>
            </p:nvSpPr>
            <p:spPr>
              <a:xfrm>
                <a:off x="1881978" y="1385888"/>
                <a:ext cx="360000" cy="324000"/>
              </a:xfrm>
              <a:prstGeom prst="round2DiagRect">
                <a:avLst/>
              </a:prstGeom>
              <a:solidFill>
                <a:schemeClr val="bg1"/>
              </a:solidFill>
              <a:ln>
                <a:solidFill>
                  <a:srgbClr val="068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Grafik 17"/>
              <p:cNvPicPr>
                <a:picLocks noChangeAspect="1"/>
              </p:cNvPicPr>
              <p:nvPr/>
            </p:nvPicPr>
            <p:blipFill rotWithShape="1">
              <a:blip r:embed="rId6">
                <a:extLst>
                  <a:ext uri="{28A0092B-C50C-407E-A947-70E740481C1C}">
                    <a14:useLocalDpi xmlns:a14="http://schemas.microsoft.com/office/drawing/2010/main" val="0"/>
                  </a:ext>
                </a:extLst>
              </a:blip>
              <a:srcRect t="11634"/>
              <a:stretch/>
            </p:blipFill>
            <p:spPr>
              <a:xfrm>
                <a:off x="1902611" y="1434742"/>
                <a:ext cx="315073" cy="243060"/>
              </a:xfrm>
              <a:prstGeom prst="rect">
                <a:avLst/>
              </a:prstGeom>
            </p:spPr>
          </p:pic>
        </p:grpSp>
        <p:sp>
          <p:nvSpPr>
            <p:cNvPr id="16" name="Titel 1"/>
            <p:cNvSpPr txBox="1">
              <a:spLocks/>
            </p:cNvSpPr>
            <p:nvPr/>
          </p:nvSpPr>
          <p:spPr>
            <a:xfrm>
              <a:off x="683568" y="274638"/>
              <a:ext cx="7787208" cy="562074"/>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chemeClr val="tx1"/>
                  </a:solidFill>
                  <a:latin typeface="Arial" panose="020B0604020202020204" pitchFamily="34" charset="0"/>
                  <a:ea typeface="+mj-ea"/>
                  <a:cs typeface="Arial" panose="020B0604020202020204" pitchFamily="34" charset="0"/>
                </a:defRPr>
              </a:lvl1pPr>
            </a:lstStyle>
            <a:p>
              <a:pPr fontAlgn="auto">
                <a:spcAft>
                  <a:spcPts val="0"/>
                </a:spcAft>
                <a:buClrTx/>
                <a:buSzTx/>
                <a:buFontTx/>
              </a:pPr>
              <a:r>
                <a:rPr lang="en-GB" sz="2800" dirty="0">
                  <a:latin typeface="+mj-lt"/>
                </a:rPr>
                <a:t>RQ-30 - Rating curve comparison</a:t>
              </a:r>
            </a:p>
          </p:txBody>
        </p:sp>
      </p:grpSp>
    </p:spTree>
    <p:extLst>
      <p:ext uri="{BB962C8B-B14F-4D97-AF65-F5344CB8AC3E}">
        <p14:creationId xmlns:p14="http://schemas.microsoft.com/office/powerpoint/2010/main" val="189194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20000" y="4320000"/>
            <a:ext cx="7772400" cy="1812576"/>
          </a:xfrm>
        </p:spPr>
        <p:txBody>
          <a:bodyPr>
            <a:noAutofit/>
          </a:bodyPr>
          <a:lstStyle/>
          <a:p>
            <a:r>
              <a:rPr lang="en-US" sz="3600" dirty="0"/>
              <a:t>RQ-30 </a:t>
            </a:r>
            <a:r>
              <a:rPr lang="en-GB" sz="3600" dirty="0"/>
              <a:t>Data set Analysis</a:t>
            </a:r>
            <a:br>
              <a:rPr lang="en-GB" sz="3600" dirty="0"/>
            </a:br>
            <a:r>
              <a:rPr lang="en-GB" sz="3600" dirty="0"/>
              <a:t>(</a:t>
            </a:r>
            <a:r>
              <a:rPr lang="en-US" sz="3600" dirty="0"/>
              <a:t>Application Examples)</a:t>
            </a:r>
            <a:br>
              <a:rPr lang="en-US" sz="3600" dirty="0"/>
            </a:br>
            <a:br>
              <a:rPr lang="en-US" dirty="0"/>
            </a:br>
            <a:endParaRPr lang="en-GB" dirty="0"/>
          </a:p>
        </p:txBody>
      </p:sp>
      <p:pic>
        <p:nvPicPr>
          <p:cNvPr id="7" name="Grafik 6"/>
          <p:cNvPicPr>
            <a:picLocks noChangeAspect="1"/>
          </p:cNvPicPr>
          <p:nvPr/>
        </p:nvPicPr>
        <p:blipFill>
          <a:blip r:embed="rId3"/>
          <a:stretch>
            <a:fillRect/>
          </a:stretch>
        </p:blipFill>
        <p:spPr>
          <a:xfrm>
            <a:off x="7620000" y="188640"/>
            <a:ext cx="1430165" cy="620993"/>
          </a:xfrm>
          <a:prstGeom prst="rect">
            <a:avLst/>
          </a:prstGeom>
        </p:spPr>
      </p:pic>
      <p:grpSp>
        <p:nvGrpSpPr>
          <p:cNvPr id="4" name="Gruppieren 3"/>
          <p:cNvGrpSpPr/>
          <p:nvPr/>
        </p:nvGrpSpPr>
        <p:grpSpPr>
          <a:xfrm>
            <a:off x="66312" y="203935"/>
            <a:ext cx="8404464" cy="632777"/>
            <a:chOff x="66312" y="203935"/>
            <a:chExt cx="8404464" cy="632777"/>
          </a:xfrm>
        </p:grpSpPr>
        <p:grpSp>
          <p:nvGrpSpPr>
            <p:cNvPr id="5" name="Gruppieren 4"/>
            <p:cNvGrpSpPr>
              <a:grpSpLocks noChangeAspect="1"/>
            </p:cNvGrpSpPr>
            <p:nvPr/>
          </p:nvGrpSpPr>
          <p:grpSpPr>
            <a:xfrm>
              <a:off x="66312" y="203935"/>
              <a:ext cx="656001" cy="590401"/>
              <a:chOff x="1881978" y="1385888"/>
              <a:chExt cx="360000" cy="324000"/>
            </a:xfrm>
          </p:grpSpPr>
          <p:sp>
            <p:nvSpPr>
              <p:cNvPr id="8" name="Diagonal liegende Ecken des Rechtecks abrunden 7"/>
              <p:cNvSpPr/>
              <p:nvPr/>
            </p:nvSpPr>
            <p:spPr>
              <a:xfrm>
                <a:off x="1881978" y="1385888"/>
                <a:ext cx="360000" cy="324000"/>
              </a:xfrm>
              <a:prstGeom prst="round2DiagRect">
                <a:avLst/>
              </a:prstGeom>
              <a:solidFill>
                <a:schemeClr val="bg1"/>
              </a:solidFill>
              <a:ln>
                <a:solidFill>
                  <a:srgbClr val="068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fik 8"/>
              <p:cNvPicPr>
                <a:picLocks noChangeAspect="1"/>
              </p:cNvPicPr>
              <p:nvPr/>
            </p:nvPicPr>
            <p:blipFill rotWithShape="1">
              <a:blip r:embed="rId4">
                <a:extLst>
                  <a:ext uri="{28A0092B-C50C-407E-A947-70E740481C1C}">
                    <a14:useLocalDpi xmlns:a14="http://schemas.microsoft.com/office/drawing/2010/main" val="0"/>
                  </a:ext>
                </a:extLst>
              </a:blip>
              <a:srcRect t="11634"/>
              <a:stretch/>
            </p:blipFill>
            <p:spPr>
              <a:xfrm>
                <a:off x="1902611" y="1434742"/>
                <a:ext cx="315073" cy="243060"/>
              </a:xfrm>
              <a:prstGeom prst="rect">
                <a:avLst/>
              </a:prstGeom>
            </p:spPr>
          </p:pic>
        </p:grpSp>
        <p:sp>
          <p:nvSpPr>
            <p:cNvPr id="6" name="Titel 1"/>
            <p:cNvSpPr txBox="1">
              <a:spLocks/>
            </p:cNvSpPr>
            <p:nvPr/>
          </p:nvSpPr>
          <p:spPr>
            <a:xfrm>
              <a:off x="683568" y="274638"/>
              <a:ext cx="7787208" cy="562074"/>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chemeClr val="tx1"/>
                  </a:solidFill>
                  <a:latin typeface="Arial" panose="020B0604020202020204" pitchFamily="34" charset="0"/>
                  <a:ea typeface="+mj-ea"/>
                  <a:cs typeface="Arial" panose="020B0604020202020204" pitchFamily="34" charset="0"/>
                </a:defRPr>
              </a:lvl1pPr>
            </a:lstStyle>
            <a:p>
              <a:pPr fontAlgn="auto">
                <a:spcAft>
                  <a:spcPts val="0"/>
                </a:spcAft>
                <a:buClrTx/>
                <a:buSzTx/>
                <a:buFontTx/>
              </a:pPr>
              <a:r>
                <a:rPr lang="en-GB" sz="2800" dirty="0">
                  <a:latin typeface="+mj-lt"/>
                </a:rPr>
                <a:t>SO</a:t>
              </a:r>
              <a:r>
                <a:rPr lang="en-GB" sz="2800" dirty="0">
                  <a:solidFill>
                    <a:srgbClr val="068D8D"/>
                  </a:solidFill>
                  <a:latin typeface="+mj-lt"/>
                </a:rPr>
                <a:t>MM</a:t>
              </a:r>
              <a:r>
                <a:rPr lang="en-GB" sz="2800" dirty="0">
                  <a:latin typeface="+mj-lt"/>
                </a:rPr>
                <a:t>ER - Hydrology </a:t>
              </a:r>
            </a:p>
          </p:txBody>
        </p:sp>
      </p:grpSp>
    </p:spTree>
    <p:extLst>
      <p:ext uri="{BB962C8B-B14F-4D97-AF65-F5344CB8AC3E}">
        <p14:creationId xmlns:p14="http://schemas.microsoft.com/office/powerpoint/2010/main" val="25990658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457199" y="1052736"/>
            <a:ext cx="5509491" cy="5073427"/>
          </a:xfrm>
        </p:spPr>
        <p:txBody>
          <a:bodyPr/>
          <a:lstStyle/>
          <a:p>
            <a:r>
              <a:rPr lang="en-US" sz="1600" b="1" dirty="0"/>
              <a:t>Recognition of dynamic processes in the water body</a:t>
            </a:r>
            <a:br>
              <a:rPr lang="en-US" sz="1600" b="1" dirty="0"/>
            </a:br>
            <a:r>
              <a:rPr lang="en-US" sz="1600" dirty="0"/>
              <a:t>The RQ-30 deliver data to detect the following processes </a:t>
            </a:r>
            <a:br>
              <a:rPr lang="en-US" sz="1600" dirty="0"/>
            </a:br>
            <a:r>
              <a:rPr lang="en-US" sz="1600" dirty="0"/>
              <a:t>in the water body and cross-section. </a:t>
            </a:r>
          </a:p>
          <a:p>
            <a:pPr lvl="1"/>
            <a:r>
              <a:rPr lang="en-US" sz="1600" dirty="0"/>
              <a:t>Hysteresis</a:t>
            </a:r>
          </a:p>
          <a:p>
            <a:pPr lvl="1"/>
            <a:r>
              <a:rPr lang="en-US" sz="1600" dirty="0"/>
              <a:t>Change of Riverbed </a:t>
            </a:r>
          </a:p>
          <a:p>
            <a:pPr lvl="1"/>
            <a:r>
              <a:rPr lang="en-US" sz="1600" dirty="0"/>
              <a:t>Recognition of vegetation</a:t>
            </a:r>
          </a:p>
          <a:p>
            <a:pPr lvl="1"/>
            <a:r>
              <a:rPr lang="en-US" sz="1600" dirty="0"/>
              <a:t>Change from normal flow to super- or subcritical flow</a:t>
            </a:r>
          </a:p>
          <a:p>
            <a:pPr lvl="1"/>
            <a:r>
              <a:rPr lang="en-US" sz="1600" dirty="0"/>
              <a:t>Tide effects</a:t>
            </a:r>
          </a:p>
          <a:p>
            <a:endParaRPr lang="en-GB" sz="1600" dirty="0"/>
          </a:p>
          <a:p>
            <a:pPr marL="188913" indent="-188913">
              <a:spcBef>
                <a:spcPct val="20000"/>
              </a:spcBef>
              <a:buSzPct val="150000"/>
              <a:buFont typeface="Arial" charset="0"/>
              <a:buChar char="»"/>
            </a:pPr>
            <a:endParaRPr lang="en-US" sz="1600" b="1" dirty="0"/>
          </a:p>
        </p:txBody>
      </p:sp>
      <p:pic>
        <p:nvPicPr>
          <p:cNvPr id="6"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99346" y="1052736"/>
            <a:ext cx="1882476" cy="2147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1" descr="Ehbach Verkrautu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0"/>
          <a:stretch/>
        </p:blipFill>
        <p:spPr bwMode="auto">
          <a:xfrm>
            <a:off x="2402648" y="4265988"/>
            <a:ext cx="2216589" cy="1257075"/>
          </a:xfrm>
          <a:prstGeom prst="rect">
            <a:avLst/>
          </a:prstGeom>
          <a:noFill/>
          <a:ln w="12700">
            <a:solidFill>
              <a:srgbClr val="068D8D"/>
            </a:solidFill>
          </a:ln>
          <a:extLst>
            <a:ext uri="{909E8E84-426E-40DD-AFC4-6F175D3DCCD1}">
              <a14:hiddenFill xmlns:a14="http://schemas.microsoft.com/office/drawing/2010/main">
                <a:solidFill>
                  <a:srgbClr val="FFFFFF"/>
                </a:solidFill>
              </a14:hiddenFill>
            </a:ext>
          </a:extLst>
        </p:spPr>
      </p:pic>
      <p:pic>
        <p:nvPicPr>
          <p:cNvPr id="9" name="Picture 4" descr="Diagramme_stabile_Schlüsselkurve_ENG"/>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689268" y="4265988"/>
            <a:ext cx="2375429" cy="1257075"/>
          </a:xfrm>
          <a:prstGeom prst="rect">
            <a:avLst/>
          </a:prstGeom>
          <a:noFill/>
          <a:ln w="12700">
            <a:solidFill>
              <a:srgbClr val="068D8D"/>
            </a:solidFill>
          </a:ln>
          <a:extLst>
            <a:ext uri="{909E8E84-426E-40DD-AFC4-6F175D3DCCD1}">
              <a14:hiddenFill xmlns:a14="http://schemas.microsoft.com/office/drawing/2010/main">
                <a:solidFill>
                  <a:srgbClr val="FFFFFF"/>
                </a:solidFill>
              </a14:hiddenFill>
            </a:ext>
          </a:extLst>
        </p:spPr>
      </p:pic>
      <p:pic>
        <p:nvPicPr>
          <p:cNvPr id="10" name="Picture 4" descr="Rhein Abfluss neu"/>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7134728" y="4265988"/>
            <a:ext cx="1803874" cy="1257075"/>
          </a:xfrm>
          <a:prstGeom prst="rect">
            <a:avLst/>
          </a:prstGeom>
          <a:noFill/>
          <a:ln w="12700">
            <a:solidFill>
              <a:srgbClr val="068D8D"/>
            </a:solidFill>
          </a:ln>
          <a:extLst>
            <a:ext uri="{909E8E84-426E-40DD-AFC4-6F175D3DCCD1}">
              <a14:hiddenFill xmlns:a14="http://schemas.microsoft.com/office/drawing/2010/main">
                <a:solidFill>
                  <a:srgbClr val="FFFFFF"/>
                </a:solidFill>
              </a14:hiddenFill>
            </a:ext>
          </a:extLst>
        </p:spPr>
      </p:pic>
      <p:pic>
        <p:nvPicPr>
          <p:cNvPr id="13" name="Picture 9" descr="tide influenced river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199" y="4265988"/>
            <a:ext cx="1875418" cy="1264951"/>
          </a:xfrm>
          <a:prstGeom prst="rect">
            <a:avLst/>
          </a:prstGeom>
          <a:noFill/>
          <a:ln w="12700">
            <a:solidFill>
              <a:srgbClr val="068D8D"/>
            </a:solidFill>
          </a:ln>
          <a:extLst>
            <a:ext uri="{909E8E84-426E-40DD-AFC4-6F175D3DCCD1}">
              <a14:hiddenFill xmlns:a14="http://schemas.microsoft.com/office/drawing/2010/main">
                <a:solidFill>
                  <a:srgbClr val="FFFFFF"/>
                </a:solidFill>
              </a14:hiddenFill>
            </a:ext>
          </a:extLst>
        </p:spPr>
      </p:pic>
      <p:grpSp>
        <p:nvGrpSpPr>
          <p:cNvPr id="15" name="Gruppieren 14"/>
          <p:cNvGrpSpPr/>
          <p:nvPr/>
        </p:nvGrpSpPr>
        <p:grpSpPr>
          <a:xfrm>
            <a:off x="66312" y="203935"/>
            <a:ext cx="8404464" cy="632777"/>
            <a:chOff x="66312" y="203935"/>
            <a:chExt cx="8404464" cy="632777"/>
          </a:xfrm>
        </p:grpSpPr>
        <p:grpSp>
          <p:nvGrpSpPr>
            <p:cNvPr id="16" name="Gruppieren 15"/>
            <p:cNvGrpSpPr>
              <a:grpSpLocks noChangeAspect="1"/>
            </p:cNvGrpSpPr>
            <p:nvPr/>
          </p:nvGrpSpPr>
          <p:grpSpPr>
            <a:xfrm>
              <a:off x="66312" y="203935"/>
              <a:ext cx="656001" cy="590401"/>
              <a:chOff x="1881978" y="1385888"/>
              <a:chExt cx="360000" cy="324000"/>
            </a:xfrm>
          </p:grpSpPr>
          <p:sp>
            <p:nvSpPr>
              <p:cNvPr id="18" name="Diagonal liegende"/>
              <p:cNvSpPr/>
              <p:nvPr/>
            </p:nvSpPr>
            <p:spPr>
              <a:xfrm>
                <a:off x="1881978" y="1385888"/>
                <a:ext cx="360000" cy="324000"/>
              </a:xfrm>
              <a:prstGeom prst="round2DiagRect">
                <a:avLst/>
              </a:prstGeom>
              <a:solidFill>
                <a:schemeClr val="bg1"/>
              </a:solidFill>
              <a:ln>
                <a:solidFill>
                  <a:srgbClr val="068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Grafik 18"/>
              <p:cNvPicPr>
                <a:picLocks noChangeAspect="1"/>
              </p:cNvPicPr>
              <p:nvPr/>
            </p:nvPicPr>
            <p:blipFill rotWithShape="1">
              <a:blip r:embed="rId7">
                <a:extLst>
                  <a:ext uri="{28A0092B-C50C-407E-A947-70E740481C1C}">
                    <a14:useLocalDpi xmlns:a14="http://schemas.microsoft.com/office/drawing/2010/main" val="0"/>
                  </a:ext>
                </a:extLst>
              </a:blip>
              <a:srcRect t="11634"/>
              <a:stretch/>
            </p:blipFill>
            <p:spPr>
              <a:xfrm>
                <a:off x="1902611" y="1434742"/>
                <a:ext cx="315073" cy="243060"/>
              </a:xfrm>
              <a:prstGeom prst="rect">
                <a:avLst/>
              </a:prstGeom>
            </p:spPr>
          </p:pic>
        </p:grpSp>
        <p:sp>
          <p:nvSpPr>
            <p:cNvPr id="17" name="Titel 1"/>
            <p:cNvSpPr txBox="1">
              <a:spLocks/>
            </p:cNvSpPr>
            <p:nvPr/>
          </p:nvSpPr>
          <p:spPr>
            <a:xfrm>
              <a:off x="683568" y="274638"/>
              <a:ext cx="7787208" cy="562074"/>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chemeClr val="tx1"/>
                  </a:solidFill>
                  <a:latin typeface="Arial" panose="020B0604020202020204" pitchFamily="34" charset="0"/>
                  <a:ea typeface="+mj-ea"/>
                  <a:cs typeface="Arial" panose="020B0604020202020204" pitchFamily="34" charset="0"/>
                </a:defRPr>
              </a:lvl1pPr>
            </a:lstStyle>
            <a:p>
              <a:pPr fontAlgn="auto">
                <a:spcAft>
                  <a:spcPts val="0"/>
                </a:spcAft>
                <a:buClrTx/>
                <a:buSzTx/>
                <a:buFontTx/>
              </a:pPr>
              <a:r>
                <a:rPr lang="en-GB" sz="2800" dirty="0">
                  <a:latin typeface="+mj-lt"/>
                </a:rPr>
                <a:t>RQ-30 - Data set analysis</a:t>
              </a:r>
            </a:p>
          </p:txBody>
        </p:sp>
      </p:grpSp>
      <p:grpSp>
        <p:nvGrpSpPr>
          <p:cNvPr id="23" name="Gruppieren 22"/>
          <p:cNvGrpSpPr/>
          <p:nvPr/>
        </p:nvGrpSpPr>
        <p:grpSpPr>
          <a:xfrm>
            <a:off x="3352198" y="4189813"/>
            <a:ext cx="2449947" cy="2447450"/>
            <a:chOff x="3352198" y="4189813"/>
            <a:chExt cx="2449947" cy="2447450"/>
          </a:xfrm>
        </p:grpSpPr>
        <p:pic>
          <p:nvPicPr>
            <p:cNvPr id="22" name="Picture 11" descr="Ehbach Verkrautung"/>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colorTemperature colorTemp="4700"/>
                      </a14:imgEffect>
                    </a14:imgLayer>
                  </a14:imgProps>
                </a:ext>
                <a:ext uri="{28A0092B-C50C-407E-A947-70E740481C1C}">
                  <a14:useLocalDpi xmlns:a14="http://schemas.microsoft.com/office/drawing/2010/main" val="0"/>
                </a:ext>
              </a:extLst>
            </a:blip>
            <a:srcRect l="56152" t="1331" r="15941" b="56039"/>
            <a:stretch/>
          </p:blipFill>
          <p:spPr bwMode="auto">
            <a:xfrm>
              <a:off x="3424994" y="4255432"/>
              <a:ext cx="1293091" cy="126495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contourClr>
                <a:srgbClr val="333333"/>
              </a:contourClr>
            </a:sp3d>
            <a:extLst>
              <a:ext uri="{909E8E84-426E-40DD-AFC4-6F175D3DCCD1}">
                <a14:hiddenFill xmlns:a14="http://schemas.microsoft.com/office/drawing/2010/main">
                  <a:solidFill>
                    <a:srgbClr val="FFFFFF"/>
                  </a:solidFill>
                </a14:hiddenFill>
              </a:ext>
            </a:extLst>
          </p:spPr>
        </p:pic>
        <p:pic>
          <p:nvPicPr>
            <p:cNvPr id="20" name="Grafik 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352198" y="4189813"/>
              <a:ext cx="2449947" cy="2447450"/>
            </a:xfrm>
            <a:prstGeom prst="rect">
              <a:avLst/>
            </a:prstGeom>
          </p:spPr>
        </p:pic>
      </p:grpSp>
    </p:spTree>
    <p:extLst>
      <p:ext uri="{BB962C8B-B14F-4D97-AF65-F5344CB8AC3E}">
        <p14:creationId xmlns:p14="http://schemas.microsoft.com/office/powerpoint/2010/main" val="2149251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Picture 4" descr="Diagramme_stabile_Schlüsselkurve_EN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720000" y="1562367"/>
            <a:ext cx="7704000" cy="4076951"/>
          </a:xfrm>
          <a:prstGeom prst="rect">
            <a:avLst/>
          </a:prstGeom>
          <a:noFill/>
          <a:ln w="12700">
            <a:solidFill>
              <a:srgbClr val="068D8D"/>
            </a:solidFill>
          </a:ln>
          <a:extLst>
            <a:ext uri="{909E8E84-426E-40DD-AFC4-6F175D3DCCD1}">
              <a14:hiddenFill xmlns:a14="http://schemas.microsoft.com/office/drawing/2010/main">
                <a:solidFill>
                  <a:srgbClr val="FFFFFF"/>
                </a:solidFill>
              </a14:hiddenFill>
            </a:ext>
          </a:extLst>
        </p:spPr>
      </p:pic>
      <p:sp>
        <p:nvSpPr>
          <p:cNvPr id="12" name="Rectangle 11"/>
          <p:cNvSpPr>
            <a:spLocks noChangeArrowheads="1"/>
          </p:cNvSpPr>
          <p:nvPr/>
        </p:nvSpPr>
        <p:spPr bwMode="auto">
          <a:xfrm>
            <a:off x="5652120" y="1006475"/>
            <a:ext cx="3491880" cy="23505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6800" rIns="90000" bIns="46800" numCol="1" anchor="t" anchorCtr="0" compatLnSpc="1">
            <a:prstTxWarp prst="textNoShape">
              <a:avLst/>
            </a:prstTxWarp>
          </a:bodyPr>
          <a:lstStyle/>
          <a:p>
            <a:pPr marL="342900" indent="-342900">
              <a:spcBef>
                <a:spcPts val="350"/>
              </a:spcBef>
              <a:buClr>
                <a:srgbClr val="068D8D"/>
              </a:buClr>
              <a:buSzPct val="150000"/>
              <a:buFont typeface="Arial" charset="0"/>
              <a:buChar char="»"/>
            </a:pPr>
            <a:endParaRPr lang="en-US" sz="1600" dirty="0">
              <a:solidFill>
                <a:schemeClr val="tx1"/>
              </a:solidFill>
              <a:latin typeface="+mn-lt"/>
            </a:endParaRPr>
          </a:p>
          <a:p>
            <a:pPr marL="342900" indent="-342900">
              <a:spcBef>
                <a:spcPts val="350"/>
              </a:spcBef>
              <a:buClr>
                <a:srgbClr val="068D8D"/>
              </a:buClr>
              <a:buSzPct val="150000"/>
              <a:buFont typeface="Arial" charset="0"/>
              <a:buChar char="»"/>
            </a:pPr>
            <a:endParaRPr lang="en-US" sz="1600" dirty="0">
              <a:solidFill>
                <a:schemeClr val="tx1"/>
              </a:solidFill>
              <a:latin typeface="+mn-lt"/>
            </a:endParaRPr>
          </a:p>
        </p:txBody>
      </p:sp>
      <p:sp>
        <p:nvSpPr>
          <p:cNvPr id="8" name="Inhaltsplatzhalter 2"/>
          <p:cNvSpPr txBox="1">
            <a:spLocks/>
          </p:cNvSpPr>
          <p:nvPr/>
        </p:nvSpPr>
        <p:spPr>
          <a:xfrm>
            <a:off x="360000" y="900000"/>
            <a:ext cx="8229600" cy="507342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68D8D"/>
              </a:buClr>
              <a:buFont typeface="Wingdings" panose="05000000000000000000" pitchFamily="2" charset="2"/>
              <a:buChar char="ü"/>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350"/>
              </a:spcBef>
            </a:pPr>
            <a:r>
              <a:rPr lang="en-US" sz="1600" dirty="0"/>
              <a:t>Continuous measurement of water level and flow velocity</a:t>
            </a:r>
          </a:p>
          <a:p>
            <a:pPr lvl="1">
              <a:spcBef>
                <a:spcPts val="350"/>
              </a:spcBef>
              <a:buClr>
                <a:srgbClr val="080808"/>
              </a:buClr>
              <a:buSzPct val="150000"/>
              <a:buFont typeface="Calibri" panose="020F0502020204030204" pitchFamily="34" charset="0"/>
              <a:buChar char="–"/>
            </a:pPr>
            <a:r>
              <a:rPr lang="en-US" sz="1400" dirty="0"/>
              <a:t>Control of quality of measurement and measuring site through generating the discharge curve</a:t>
            </a:r>
            <a:br>
              <a:rPr lang="en-US" sz="1400" dirty="0"/>
            </a:br>
            <a:endParaRPr lang="en-US" sz="1400" dirty="0"/>
          </a:p>
        </p:txBody>
      </p:sp>
      <p:sp>
        <p:nvSpPr>
          <p:cNvPr id="3" name="Textfeld 2"/>
          <p:cNvSpPr txBox="1"/>
          <p:nvPr/>
        </p:nvSpPr>
        <p:spPr>
          <a:xfrm>
            <a:off x="3234775" y="2647072"/>
            <a:ext cx="2674450" cy="307777"/>
          </a:xfrm>
          <a:prstGeom prst="rect">
            <a:avLst/>
          </a:prstGeom>
          <a:noFill/>
        </p:spPr>
        <p:txBody>
          <a:bodyPr wrap="none" rtlCol="0">
            <a:spAutoFit/>
          </a:bodyPr>
          <a:lstStyle/>
          <a:p>
            <a:r>
              <a:rPr lang="en-GB" sz="1400" dirty="0">
                <a:solidFill>
                  <a:srgbClr val="0070C0"/>
                </a:solidFill>
                <a:latin typeface="+mn-lt"/>
              </a:rPr>
              <a:t>Blue = velocity </a:t>
            </a:r>
            <a:r>
              <a:rPr lang="en-GB" sz="1400" dirty="0">
                <a:solidFill>
                  <a:schemeClr val="tx1"/>
                </a:solidFill>
                <a:latin typeface="+mn-lt"/>
              </a:rPr>
              <a:t>/ </a:t>
            </a:r>
            <a:r>
              <a:rPr lang="en-GB" sz="1400" dirty="0">
                <a:solidFill>
                  <a:srgbClr val="FF0000"/>
                </a:solidFill>
                <a:latin typeface="+mn-lt"/>
              </a:rPr>
              <a:t>Red = Water level</a:t>
            </a:r>
            <a:endParaRPr lang="en-US" sz="1400" dirty="0">
              <a:solidFill>
                <a:srgbClr val="FF0000"/>
              </a:solidFill>
              <a:latin typeface="+mn-lt"/>
            </a:endParaRPr>
          </a:p>
        </p:txBody>
      </p:sp>
      <p:pic>
        <p:nvPicPr>
          <p:cNvPr id="10" name="Grafik 9"/>
          <p:cNvPicPr>
            <a:picLocks noChangeAspect="1"/>
          </p:cNvPicPr>
          <p:nvPr/>
        </p:nvPicPr>
        <p:blipFill>
          <a:blip r:embed="rId4"/>
          <a:stretch>
            <a:fillRect/>
          </a:stretch>
        </p:blipFill>
        <p:spPr>
          <a:xfrm>
            <a:off x="7620000" y="188640"/>
            <a:ext cx="1430165" cy="620993"/>
          </a:xfrm>
          <a:prstGeom prst="rect">
            <a:avLst/>
          </a:prstGeom>
        </p:spPr>
      </p:pic>
      <p:grpSp>
        <p:nvGrpSpPr>
          <p:cNvPr id="13" name="Gruppieren 12"/>
          <p:cNvGrpSpPr/>
          <p:nvPr/>
        </p:nvGrpSpPr>
        <p:grpSpPr>
          <a:xfrm>
            <a:off x="66312" y="203935"/>
            <a:ext cx="8404464" cy="632777"/>
            <a:chOff x="66312" y="203935"/>
            <a:chExt cx="8404464" cy="632777"/>
          </a:xfrm>
        </p:grpSpPr>
        <p:grpSp>
          <p:nvGrpSpPr>
            <p:cNvPr id="14" name="Gruppieren 13"/>
            <p:cNvGrpSpPr>
              <a:grpSpLocks noChangeAspect="1"/>
            </p:cNvGrpSpPr>
            <p:nvPr/>
          </p:nvGrpSpPr>
          <p:grpSpPr>
            <a:xfrm>
              <a:off x="66312" y="203935"/>
              <a:ext cx="656001" cy="590401"/>
              <a:chOff x="1881978" y="1385888"/>
              <a:chExt cx="360000" cy="324000"/>
            </a:xfrm>
          </p:grpSpPr>
          <p:sp>
            <p:nvSpPr>
              <p:cNvPr id="16" name="Diagonal liegende"/>
              <p:cNvSpPr/>
              <p:nvPr/>
            </p:nvSpPr>
            <p:spPr>
              <a:xfrm>
                <a:off x="1881978" y="1385888"/>
                <a:ext cx="360000" cy="324000"/>
              </a:xfrm>
              <a:prstGeom prst="round2DiagRect">
                <a:avLst/>
              </a:prstGeom>
              <a:solidFill>
                <a:schemeClr val="bg1"/>
              </a:solidFill>
              <a:ln>
                <a:solidFill>
                  <a:srgbClr val="068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Grafik 16"/>
              <p:cNvPicPr>
                <a:picLocks noChangeAspect="1"/>
              </p:cNvPicPr>
              <p:nvPr/>
            </p:nvPicPr>
            <p:blipFill rotWithShape="1">
              <a:blip r:embed="rId5">
                <a:extLst>
                  <a:ext uri="{28A0092B-C50C-407E-A947-70E740481C1C}">
                    <a14:useLocalDpi xmlns:a14="http://schemas.microsoft.com/office/drawing/2010/main" val="0"/>
                  </a:ext>
                </a:extLst>
              </a:blip>
              <a:srcRect t="11634"/>
              <a:stretch/>
            </p:blipFill>
            <p:spPr>
              <a:xfrm>
                <a:off x="1902611" y="1434742"/>
                <a:ext cx="315073" cy="243060"/>
              </a:xfrm>
              <a:prstGeom prst="rect">
                <a:avLst/>
              </a:prstGeom>
            </p:spPr>
          </p:pic>
        </p:grpSp>
        <p:sp>
          <p:nvSpPr>
            <p:cNvPr id="15" name="Titel 1"/>
            <p:cNvSpPr txBox="1">
              <a:spLocks/>
            </p:cNvSpPr>
            <p:nvPr/>
          </p:nvSpPr>
          <p:spPr>
            <a:xfrm>
              <a:off x="683568" y="274638"/>
              <a:ext cx="7787208" cy="562074"/>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chemeClr val="tx1"/>
                  </a:solidFill>
                  <a:latin typeface="Arial" panose="020B0604020202020204" pitchFamily="34" charset="0"/>
                  <a:ea typeface="+mj-ea"/>
                  <a:cs typeface="Arial" panose="020B0604020202020204" pitchFamily="34" charset="0"/>
                </a:defRPr>
              </a:lvl1pPr>
            </a:lstStyle>
            <a:p>
              <a:pPr fontAlgn="auto">
                <a:spcAft>
                  <a:spcPts val="0"/>
                </a:spcAft>
                <a:buClrTx/>
                <a:buSzTx/>
                <a:buFontTx/>
              </a:pPr>
              <a:r>
                <a:rPr lang="en-GB" sz="2800" dirty="0">
                  <a:latin typeface="+mj-lt"/>
                </a:rPr>
                <a:t>RQ-30 - Data set analysis</a:t>
              </a:r>
            </a:p>
          </p:txBody>
        </p:sp>
      </p:grpSp>
    </p:spTree>
    <p:extLst>
      <p:ext uri="{BB962C8B-B14F-4D97-AF65-F5344CB8AC3E}">
        <p14:creationId xmlns:p14="http://schemas.microsoft.com/office/powerpoint/2010/main" val="25432832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Picture 4" descr="Diagramme_stabile_Schlüsselkurve_ENG"/>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11371" t="827" r="34397" b="36363"/>
          <a:stretch/>
        </p:blipFill>
        <p:spPr bwMode="auto">
          <a:xfrm>
            <a:off x="720000" y="1301842"/>
            <a:ext cx="7704000" cy="4721806"/>
          </a:xfrm>
          <a:prstGeom prst="rect">
            <a:avLst/>
          </a:prstGeom>
          <a:noFill/>
          <a:ln w="12700">
            <a:solidFill>
              <a:srgbClr val="068D8D"/>
            </a:solidFill>
          </a:ln>
          <a:extLst>
            <a:ext uri="{909E8E84-426E-40DD-AFC4-6F175D3DCCD1}">
              <a14:hiddenFill xmlns:a14="http://schemas.microsoft.com/office/drawing/2010/main">
                <a:solidFill>
                  <a:srgbClr val="FFFFFF"/>
                </a:solidFill>
              </a14:hiddenFill>
            </a:ext>
          </a:extLst>
        </p:spPr>
      </p:pic>
      <p:sp>
        <p:nvSpPr>
          <p:cNvPr id="10" name="Textfeld 9"/>
          <p:cNvSpPr txBox="1"/>
          <p:nvPr/>
        </p:nvSpPr>
        <p:spPr>
          <a:xfrm>
            <a:off x="3186909" y="3354968"/>
            <a:ext cx="2770182" cy="307777"/>
          </a:xfrm>
          <a:prstGeom prst="rect">
            <a:avLst/>
          </a:prstGeom>
          <a:noFill/>
        </p:spPr>
        <p:txBody>
          <a:bodyPr wrap="none" rtlCol="0">
            <a:spAutoFit/>
          </a:bodyPr>
          <a:lstStyle/>
          <a:p>
            <a:r>
              <a:rPr lang="en-GB" sz="1400" dirty="0">
                <a:solidFill>
                  <a:srgbClr val="0070C0"/>
                </a:solidFill>
                <a:latin typeface="+mn-lt"/>
              </a:rPr>
              <a:t>Blue = velocity </a:t>
            </a:r>
            <a:r>
              <a:rPr lang="en-GB" sz="1400" dirty="0">
                <a:solidFill>
                  <a:schemeClr val="tx1"/>
                </a:solidFill>
                <a:latin typeface="+mn-lt"/>
              </a:rPr>
              <a:t>/ </a:t>
            </a:r>
            <a:r>
              <a:rPr lang="en-GB" sz="1400" dirty="0">
                <a:solidFill>
                  <a:srgbClr val="FF0000"/>
                </a:solidFill>
                <a:latin typeface="+mn-lt"/>
              </a:rPr>
              <a:t>Red = Water level</a:t>
            </a:r>
            <a:endParaRPr lang="en-US" sz="1400" dirty="0">
              <a:solidFill>
                <a:srgbClr val="FF0000"/>
              </a:solidFill>
              <a:latin typeface="+mn-lt"/>
            </a:endParaRPr>
          </a:p>
        </p:txBody>
      </p:sp>
      <p:sp>
        <p:nvSpPr>
          <p:cNvPr id="2" name="Textfeld 1"/>
          <p:cNvSpPr txBox="1"/>
          <p:nvPr/>
        </p:nvSpPr>
        <p:spPr>
          <a:xfrm>
            <a:off x="360000" y="900000"/>
            <a:ext cx="6578852" cy="338554"/>
          </a:xfrm>
          <a:prstGeom prst="rect">
            <a:avLst/>
          </a:prstGeom>
          <a:noFill/>
        </p:spPr>
        <p:txBody>
          <a:bodyPr wrap="none" rtlCol="0">
            <a:spAutoFit/>
          </a:bodyPr>
          <a:lstStyle/>
          <a:p>
            <a:pPr marL="285750" indent="-285750">
              <a:buClr>
                <a:srgbClr val="068D8D"/>
              </a:buClr>
              <a:buFont typeface="Wingdings" panose="05000000000000000000" pitchFamily="2" charset="2"/>
              <a:buChar char="ü"/>
            </a:pPr>
            <a:r>
              <a:rPr lang="en-GB" sz="1600" dirty="0">
                <a:solidFill>
                  <a:srgbClr val="080808"/>
                </a:solidFill>
                <a:latin typeface="+mn-lt"/>
              </a:rPr>
              <a:t>You can see very fast increase an decrease of the water level and velocity.</a:t>
            </a:r>
            <a:endParaRPr lang="en-US" sz="1600" dirty="0">
              <a:solidFill>
                <a:srgbClr val="080808"/>
              </a:solidFill>
              <a:latin typeface="+mn-lt"/>
            </a:endParaRPr>
          </a:p>
        </p:txBody>
      </p:sp>
      <p:cxnSp>
        <p:nvCxnSpPr>
          <p:cNvPr id="4" name="Gerade Verbindung mit Pfeil 3"/>
          <p:cNvCxnSpPr/>
          <p:nvPr/>
        </p:nvCxnSpPr>
        <p:spPr>
          <a:xfrm>
            <a:off x="2195736" y="1131950"/>
            <a:ext cx="792088" cy="71287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4" name="Grafik 13"/>
          <p:cNvPicPr>
            <a:picLocks noChangeAspect="1"/>
          </p:cNvPicPr>
          <p:nvPr/>
        </p:nvPicPr>
        <p:blipFill>
          <a:blip r:embed="rId4"/>
          <a:stretch>
            <a:fillRect/>
          </a:stretch>
        </p:blipFill>
        <p:spPr>
          <a:xfrm>
            <a:off x="7620000" y="188640"/>
            <a:ext cx="1430165" cy="620993"/>
          </a:xfrm>
          <a:prstGeom prst="rect">
            <a:avLst/>
          </a:prstGeom>
        </p:spPr>
      </p:pic>
      <p:pic>
        <p:nvPicPr>
          <p:cNvPr id="3" name="Grafik 2"/>
          <p:cNvPicPr>
            <a:picLocks noChangeAspect="1"/>
          </p:cNvPicPr>
          <p:nvPr/>
        </p:nvPicPr>
        <p:blipFill>
          <a:blip r:embed="rId5"/>
          <a:stretch>
            <a:fillRect/>
          </a:stretch>
        </p:blipFill>
        <p:spPr>
          <a:xfrm>
            <a:off x="360000" y="1440000"/>
            <a:ext cx="339312" cy="4060800"/>
          </a:xfrm>
          <a:prstGeom prst="rect">
            <a:avLst/>
          </a:prstGeom>
        </p:spPr>
      </p:pic>
      <p:pic>
        <p:nvPicPr>
          <p:cNvPr id="5" name="Grafik 4"/>
          <p:cNvPicPr>
            <a:picLocks noChangeAspect="1"/>
          </p:cNvPicPr>
          <p:nvPr/>
        </p:nvPicPr>
        <p:blipFill>
          <a:blip r:embed="rId6"/>
          <a:stretch>
            <a:fillRect/>
          </a:stretch>
        </p:blipFill>
        <p:spPr>
          <a:xfrm>
            <a:off x="8444688" y="1447200"/>
            <a:ext cx="455672" cy="1584000"/>
          </a:xfrm>
          <a:prstGeom prst="rect">
            <a:avLst/>
          </a:prstGeom>
        </p:spPr>
      </p:pic>
      <p:grpSp>
        <p:nvGrpSpPr>
          <p:cNvPr id="12" name="Gruppieren 11"/>
          <p:cNvGrpSpPr/>
          <p:nvPr/>
        </p:nvGrpSpPr>
        <p:grpSpPr>
          <a:xfrm>
            <a:off x="66312" y="203935"/>
            <a:ext cx="8404464" cy="632777"/>
            <a:chOff x="66312" y="203935"/>
            <a:chExt cx="8404464" cy="632777"/>
          </a:xfrm>
        </p:grpSpPr>
        <p:grpSp>
          <p:nvGrpSpPr>
            <p:cNvPr id="15" name="Gruppieren 14"/>
            <p:cNvGrpSpPr>
              <a:grpSpLocks noChangeAspect="1"/>
            </p:cNvGrpSpPr>
            <p:nvPr/>
          </p:nvGrpSpPr>
          <p:grpSpPr>
            <a:xfrm>
              <a:off x="66312" y="203935"/>
              <a:ext cx="656001" cy="590401"/>
              <a:chOff x="1881978" y="1385888"/>
              <a:chExt cx="360000" cy="324000"/>
            </a:xfrm>
          </p:grpSpPr>
          <p:sp>
            <p:nvSpPr>
              <p:cNvPr id="17" name="Diagonal liegende"/>
              <p:cNvSpPr/>
              <p:nvPr/>
            </p:nvSpPr>
            <p:spPr>
              <a:xfrm>
                <a:off x="1881978" y="1385888"/>
                <a:ext cx="360000" cy="324000"/>
              </a:xfrm>
              <a:prstGeom prst="round2DiagRect">
                <a:avLst/>
              </a:prstGeom>
              <a:solidFill>
                <a:schemeClr val="bg1"/>
              </a:solidFill>
              <a:ln>
                <a:solidFill>
                  <a:srgbClr val="068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Grafik 17"/>
              <p:cNvPicPr>
                <a:picLocks noChangeAspect="1"/>
              </p:cNvPicPr>
              <p:nvPr/>
            </p:nvPicPr>
            <p:blipFill rotWithShape="1">
              <a:blip r:embed="rId7">
                <a:extLst>
                  <a:ext uri="{28A0092B-C50C-407E-A947-70E740481C1C}">
                    <a14:useLocalDpi xmlns:a14="http://schemas.microsoft.com/office/drawing/2010/main" val="0"/>
                  </a:ext>
                </a:extLst>
              </a:blip>
              <a:srcRect t="11634"/>
              <a:stretch/>
            </p:blipFill>
            <p:spPr>
              <a:xfrm>
                <a:off x="1902611" y="1434742"/>
                <a:ext cx="315073" cy="243060"/>
              </a:xfrm>
              <a:prstGeom prst="rect">
                <a:avLst/>
              </a:prstGeom>
            </p:spPr>
          </p:pic>
        </p:grpSp>
        <p:sp>
          <p:nvSpPr>
            <p:cNvPr id="16" name="Titel 1"/>
            <p:cNvSpPr txBox="1">
              <a:spLocks/>
            </p:cNvSpPr>
            <p:nvPr/>
          </p:nvSpPr>
          <p:spPr>
            <a:xfrm>
              <a:off x="683568" y="274638"/>
              <a:ext cx="7787208" cy="562074"/>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chemeClr val="tx1"/>
                  </a:solidFill>
                  <a:latin typeface="Arial" panose="020B0604020202020204" pitchFamily="34" charset="0"/>
                  <a:ea typeface="+mj-ea"/>
                  <a:cs typeface="Arial" panose="020B0604020202020204" pitchFamily="34" charset="0"/>
                </a:defRPr>
              </a:lvl1pPr>
            </a:lstStyle>
            <a:p>
              <a:pPr fontAlgn="auto">
                <a:spcAft>
                  <a:spcPts val="0"/>
                </a:spcAft>
                <a:buClrTx/>
                <a:buSzTx/>
                <a:buFontTx/>
              </a:pPr>
              <a:r>
                <a:rPr lang="en-GB" sz="2800" dirty="0">
                  <a:latin typeface="+mj-lt"/>
                </a:rPr>
                <a:t>RQ-30 - Data set analysis</a:t>
              </a:r>
            </a:p>
          </p:txBody>
        </p:sp>
      </p:grpSp>
    </p:spTree>
    <p:extLst>
      <p:ext uri="{BB962C8B-B14F-4D97-AF65-F5344CB8AC3E}">
        <p14:creationId xmlns:p14="http://schemas.microsoft.com/office/powerpoint/2010/main" val="1207993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Picture 4" descr="Diagramme_stabile_Schlüsselkurve_ENG"/>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49964" t="64880" r="897" b="3129"/>
          <a:stretch/>
        </p:blipFill>
        <p:spPr bwMode="auto">
          <a:xfrm>
            <a:off x="720671" y="4513576"/>
            <a:ext cx="6048000" cy="2083764"/>
          </a:xfrm>
          <a:prstGeom prst="rect">
            <a:avLst/>
          </a:prstGeom>
          <a:noFill/>
          <a:ln w="12700">
            <a:solidFill>
              <a:srgbClr val="068D8D"/>
            </a:solidFill>
          </a:ln>
          <a:extLst>
            <a:ext uri="{909E8E84-426E-40DD-AFC4-6F175D3DCCD1}">
              <a14:hiddenFill xmlns:a14="http://schemas.microsoft.com/office/drawing/2010/main">
                <a:solidFill>
                  <a:srgbClr val="FFFFFF"/>
                </a:solidFill>
              </a14:hiddenFill>
            </a:ext>
          </a:extLst>
        </p:spPr>
      </p:pic>
      <p:sp>
        <p:nvSpPr>
          <p:cNvPr id="12" name="Rectangle 11"/>
          <p:cNvSpPr>
            <a:spLocks noChangeArrowheads="1"/>
          </p:cNvSpPr>
          <p:nvPr/>
        </p:nvSpPr>
        <p:spPr bwMode="auto">
          <a:xfrm>
            <a:off x="209550" y="1006475"/>
            <a:ext cx="8934450" cy="622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6800" rIns="90000" bIns="46800" numCol="1" anchor="t" anchorCtr="0" compatLnSpc="1">
            <a:prstTxWarp prst="textNoShape">
              <a:avLst/>
            </a:prstTxWarp>
          </a:bodyPr>
          <a:lstStyle/>
          <a:p>
            <a:pPr marL="342900" indent="-342900">
              <a:spcBef>
                <a:spcPts val="350"/>
              </a:spcBef>
              <a:buClr>
                <a:srgbClr val="068D8D"/>
              </a:buClr>
              <a:buSzPct val="150000"/>
              <a:buFont typeface="Arial" charset="0"/>
              <a:buChar char="»"/>
            </a:pPr>
            <a:endParaRPr lang="en-US" sz="1600" dirty="0">
              <a:solidFill>
                <a:schemeClr val="tx1"/>
              </a:solidFill>
              <a:latin typeface="+mn-lt"/>
            </a:endParaRPr>
          </a:p>
          <a:p>
            <a:pPr marL="342900" indent="-342900">
              <a:spcBef>
                <a:spcPts val="350"/>
              </a:spcBef>
              <a:buClr>
                <a:srgbClr val="068D8D"/>
              </a:buClr>
              <a:buSzPct val="150000"/>
              <a:buFont typeface="Arial" charset="0"/>
              <a:buChar char="»"/>
            </a:pPr>
            <a:endParaRPr lang="en-US" sz="1600" dirty="0">
              <a:solidFill>
                <a:schemeClr val="tx1"/>
              </a:solidFill>
              <a:latin typeface="+mn-lt"/>
            </a:endParaRPr>
          </a:p>
        </p:txBody>
      </p:sp>
      <p:sp>
        <p:nvSpPr>
          <p:cNvPr id="8" name="Inhaltsplatzhalter 2"/>
          <p:cNvSpPr txBox="1">
            <a:spLocks/>
          </p:cNvSpPr>
          <p:nvPr/>
        </p:nvSpPr>
        <p:spPr>
          <a:xfrm>
            <a:off x="360000" y="900000"/>
            <a:ext cx="8229600" cy="93610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68D8D"/>
              </a:buClr>
              <a:buFont typeface="Wingdings" panose="05000000000000000000" pitchFamily="2" charset="2"/>
              <a:buChar char="ü"/>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350"/>
              </a:spcBef>
            </a:pPr>
            <a:r>
              <a:rPr lang="en-US" sz="1600" b="1" dirty="0"/>
              <a:t>Rating curve created with the RQ-30</a:t>
            </a:r>
            <a:endParaRPr lang="en-US" sz="1600" dirty="0"/>
          </a:p>
          <a:p>
            <a:pPr lvl="1">
              <a:spcBef>
                <a:spcPts val="350"/>
              </a:spcBef>
              <a:buSzPct val="150000"/>
            </a:pPr>
            <a:r>
              <a:rPr lang="en-GB" sz="1400" dirty="0"/>
              <a:t>Perfect rating curve of level and discharge. Very high repeatability.</a:t>
            </a:r>
          </a:p>
          <a:p>
            <a:pPr lvl="1">
              <a:spcBef>
                <a:spcPts val="350"/>
              </a:spcBef>
              <a:buSzPct val="150000"/>
            </a:pPr>
            <a:endParaRPr lang="en-GB" sz="1400" dirty="0"/>
          </a:p>
          <a:p>
            <a:pPr lvl="1">
              <a:spcBef>
                <a:spcPts val="350"/>
              </a:spcBef>
              <a:buSzPct val="150000"/>
            </a:pPr>
            <a:endParaRPr lang="en-GB" sz="1400" dirty="0"/>
          </a:p>
          <a:p>
            <a:pPr lvl="1">
              <a:spcBef>
                <a:spcPts val="350"/>
              </a:spcBef>
              <a:buSzPct val="150000"/>
            </a:pPr>
            <a:endParaRPr lang="en-GB" sz="1400" dirty="0"/>
          </a:p>
          <a:p>
            <a:pPr lvl="1">
              <a:spcBef>
                <a:spcPts val="350"/>
              </a:spcBef>
              <a:buSzPct val="150000"/>
            </a:pPr>
            <a:endParaRPr lang="en-GB" sz="1400" dirty="0"/>
          </a:p>
          <a:p>
            <a:pPr lvl="1">
              <a:spcBef>
                <a:spcPts val="350"/>
              </a:spcBef>
              <a:buSzPct val="150000"/>
            </a:pPr>
            <a:endParaRPr lang="en-GB" sz="1400" dirty="0"/>
          </a:p>
          <a:p>
            <a:pPr lvl="1">
              <a:spcBef>
                <a:spcPts val="350"/>
              </a:spcBef>
              <a:buSzPct val="150000"/>
            </a:pPr>
            <a:endParaRPr lang="en-GB" sz="1400" dirty="0"/>
          </a:p>
          <a:p>
            <a:pPr lvl="1">
              <a:spcBef>
                <a:spcPts val="350"/>
              </a:spcBef>
              <a:buSzPct val="150000"/>
            </a:pPr>
            <a:endParaRPr lang="en-GB" sz="1400" dirty="0"/>
          </a:p>
          <a:p>
            <a:pPr lvl="1">
              <a:spcBef>
                <a:spcPts val="350"/>
              </a:spcBef>
              <a:buSzPct val="150000"/>
            </a:pPr>
            <a:endParaRPr lang="en-GB" sz="1400" dirty="0"/>
          </a:p>
          <a:p>
            <a:pPr lvl="1">
              <a:spcBef>
                <a:spcPts val="350"/>
              </a:spcBef>
              <a:buSzPct val="150000"/>
            </a:pPr>
            <a:endParaRPr lang="en-GB" sz="1400" dirty="0"/>
          </a:p>
          <a:p>
            <a:pPr lvl="1">
              <a:spcBef>
                <a:spcPts val="350"/>
              </a:spcBef>
              <a:buSzPct val="150000"/>
            </a:pPr>
            <a:endParaRPr lang="en-US" sz="1400" dirty="0"/>
          </a:p>
        </p:txBody>
      </p:sp>
      <p:pic>
        <p:nvPicPr>
          <p:cNvPr id="10" name="Grafik 9"/>
          <p:cNvPicPr>
            <a:picLocks noChangeAspect="1"/>
          </p:cNvPicPr>
          <p:nvPr/>
        </p:nvPicPr>
        <p:blipFill>
          <a:blip r:embed="rId4"/>
          <a:stretch>
            <a:fillRect/>
          </a:stretch>
        </p:blipFill>
        <p:spPr>
          <a:xfrm>
            <a:off x="7620000" y="188640"/>
            <a:ext cx="1430165" cy="620993"/>
          </a:xfrm>
          <a:prstGeom prst="rect">
            <a:avLst/>
          </a:prstGeom>
        </p:spPr>
      </p:pic>
      <p:pic>
        <p:nvPicPr>
          <p:cNvPr id="13" name="Picture 4" descr="Diagramme_stabile_Schlüsselkurve_E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91" t="64694" r="52799" b="2788"/>
          <a:stretch/>
        </p:blipFill>
        <p:spPr bwMode="auto">
          <a:xfrm>
            <a:off x="720000" y="1539579"/>
            <a:ext cx="6048671" cy="2228458"/>
          </a:xfrm>
          <a:prstGeom prst="rect">
            <a:avLst/>
          </a:prstGeom>
          <a:noFill/>
          <a:ln w="12700">
            <a:solidFill>
              <a:srgbClr val="068D8D"/>
            </a:solidFill>
          </a:ln>
          <a:extLst>
            <a:ext uri="{909E8E84-426E-40DD-AFC4-6F175D3DCCD1}">
              <a14:hiddenFill xmlns:a14="http://schemas.microsoft.com/office/drawing/2010/main">
                <a:solidFill>
                  <a:srgbClr val="FFFFFF"/>
                </a:solidFill>
              </a14:hiddenFill>
            </a:ext>
          </a:extLst>
        </p:spPr>
      </p:pic>
      <p:sp>
        <p:nvSpPr>
          <p:cNvPr id="14" name="Inhaltsplatzhalter 2"/>
          <p:cNvSpPr txBox="1">
            <a:spLocks/>
          </p:cNvSpPr>
          <p:nvPr/>
        </p:nvSpPr>
        <p:spPr>
          <a:xfrm>
            <a:off x="529680" y="4004348"/>
            <a:ext cx="8229600" cy="56458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68D8D"/>
              </a:buClr>
              <a:buFont typeface="Wingdings" panose="05000000000000000000" pitchFamily="2" charset="2"/>
              <a:buChar char="ü"/>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spcBef>
                <a:spcPts val="350"/>
              </a:spcBef>
              <a:buSzPct val="150000"/>
            </a:pPr>
            <a:r>
              <a:rPr lang="en-GB" sz="1400" dirty="0"/>
              <a:t>Rating curve of level and velocity with small “arms”. This are dynamic effects in the Water, like Hysteresis effect. </a:t>
            </a:r>
          </a:p>
          <a:p>
            <a:pPr lvl="1">
              <a:spcBef>
                <a:spcPts val="350"/>
              </a:spcBef>
              <a:buSzPct val="150000"/>
            </a:pPr>
            <a:endParaRPr lang="en-US" sz="1400" dirty="0"/>
          </a:p>
        </p:txBody>
      </p:sp>
      <p:sp>
        <p:nvSpPr>
          <p:cNvPr id="15" name="Textfeld 14"/>
          <p:cNvSpPr txBox="1"/>
          <p:nvPr/>
        </p:nvSpPr>
        <p:spPr>
          <a:xfrm rot="16200000">
            <a:off x="-698275" y="5215496"/>
            <a:ext cx="2455912" cy="307777"/>
          </a:xfrm>
          <a:prstGeom prst="rect">
            <a:avLst/>
          </a:prstGeom>
          <a:noFill/>
        </p:spPr>
        <p:txBody>
          <a:bodyPr wrap="square" rtlCol="0">
            <a:spAutoFit/>
          </a:bodyPr>
          <a:lstStyle/>
          <a:p>
            <a:r>
              <a:rPr lang="en-US" sz="1400" dirty="0">
                <a:solidFill>
                  <a:schemeClr val="tx1"/>
                </a:solidFill>
                <a:latin typeface="+mn-lt"/>
              </a:rPr>
              <a:t>Water</a:t>
            </a:r>
            <a:r>
              <a:rPr lang="de-DE" sz="1400" dirty="0">
                <a:solidFill>
                  <a:schemeClr val="tx1"/>
                </a:solidFill>
                <a:latin typeface="+mn-lt"/>
              </a:rPr>
              <a:t> Level [cm] </a:t>
            </a:r>
          </a:p>
        </p:txBody>
      </p:sp>
      <p:sp>
        <p:nvSpPr>
          <p:cNvPr id="16" name="Textfeld 15"/>
          <p:cNvSpPr txBox="1"/>
          <p:nvPr/>
        </p:nvSpPr>
        <p:spPr>
          <a:xfrm rot="16200000">
            <a:off x="-687955" y="2391704"/>
            <a:ext cx="2455912" cy="307777"/>
          </a:xfrm>
          <a:prstGeom prst="rect">
            <a:avLst/>
          </a:prstGeom>
          <a:noFill/>
        </p:spPr>
        <p:txBody>
          <a:bodyPr wrap="square" rtlCol="0">
            <a:spAutoFit/>
          </a:bodyPr>
          <a:lstStyle/>
          <a:p>
            <a:r>
              <a:rPr lang="en-US" sz="1400" dirty="0">
                <a:solidFill>
                  <a:schemeClr val="tx1"/>
                </a:solidFill>
                <a:latin typeface="+mn-lt"/>
              </a:rPr>
              <a:t>Water</a:t>
            </a:r>
            <a:r>
              <a:rPr lang="de-DE" sz="1400" dirty="0">
                <a:solidFill>
                  <a:schemeClr val="tx1"/>
                </a:solidFill>
                <a:latin typeface="+mn-lt"/>
              </a:rPr>
              <a:t> Level [cm] </a:t>
            </a:r>
          </a:p>
        </p:txBody>
      </p:sp>
      <p:sp>
        <p:nvSpPr>
          <p:cNvPr id="17" name="Textfeld 16"/>
          <p:cNvSpPr txBox="1"/>
          <p:nvPr/>
        </p:nvSpPr>
        <p:spPr>
          <a:xfrm>
            <a:off x="683568" y="3751228"/>
            <a:ext cx="2455912" cy="307777"/>
          </a:xfrm>
          <a:prstGeom prst="rect">
            <a:avLst/>
          </a:prstGeom>
          <a:noFill/>
        </p:spPr>
        <p:txBody>
          <a:bodyPr wrap="square" rtlCol="0">
            <a:spAutoFit/>
          </a:bodyPr>
          <a:lstStyle/>
          <a:p>
            <a:r>
              <a:rPr lang="en-US" sz="1400" dirty="0">
                <a:solidFill>
                  <a:schemeClr val="tx1"/>
                </a:solidFill>
                <a:latin typeface="+mn-lt"/>
              </a:rPr>
              <a:t>Discharge </a:t>
            </a:r>
            <a:r>
              <a:rPr lang="de-DE" sz="1400" dirty="0">
                <a:solidFill>
                  <a:schemeClr val="tx1"/>
                </a:solidFill>
                <a:latin typeface="+mn-lt"/>
              </a:rPr>
              <a:t>[m³/s]</a:t>
            </a:r>
          </a:p>
        </p:txBody>
      </p:sp>
      <p:sp>
        <p:nvSpPr>
          <p:cNvPr id="18" name="Textfeld 17"/>
          <p:cNvSpPr txBox="1"/>
          <p:nvPr/>
        </p:nvSpPr>
        <p:spPr>
          <a:xfrm>
            <a:off x="655917" y="6550223"/>
            <a:ext cx="2455912" cy="307777"/>
          </a:xfrm>
          <a:prstGeom prst="rect">
            <a:avLst/>
          </a:prstGeom>
          <a:noFill/>
        </p:spPr>
        <p:txBody>
          <a:bodyPr wrap="square" rtlCol="0">
            <a:spAutoFit/>
          </a:bodyPr>
          <a:lstStyle/>
          <a:p>
            <a:r>
              <a:rPr lang="en-US" sz="1400" dirty="0">
                <a:solidFill>
                  <a:schemeClr val="tx1"/>
                </a:solidFill>
                <a:latin typeface="+mn-lt"/>
              </a:rPr>
              <a:t>Velocity [m/s]</a:t>
            </a:r>
            <a:endParaRPr lang="de-DE" sz="1400" dirty="0">
              <a:solidFill>
                <a:schemeClr val="tx1"/>
              </a:solidFill>
              <a:latin typeface="+mn-lt"/>
            </a:endParaRPr>
          </a:p>
        </p:txBody>
      </p:sp>
      <p:grpSp>
        <p:nvGrpSpPr>
          <p:cNvPr id="19" name="Gruppieren 18"/>
          <p:cNvGrpSpPr/>
          <p:nvPr/>
        </p:nvGrpSpPr>
        <p:grpSpPr>
          <a:xfrm>
            <a:off x="66312" y="203935"/>
            <a:ext cx="8404464" cy="632777"/>
            <a:chOff x="66312" y="203935"/>
            <a:chExt cx="8404464" cy="632777"/>
          </a:xfrm>
        </p:grpSpPr>
        <p:grpSp>
          <p:nvGrpSpPr>
            <p:cNvPr id="20" name="Gruppieren 19"/>
            <p:cNvGrpSpPr>
              <a:grpSpLocks noChangeAspect="1"/>
            </p:cNvGrpSpPr>
            <p:nvPr/>
          </p:nvGrpSpPr>
          <p:grpSpPr>
            <a:xfrm>
              <a:off x="66312" y="203935"/>
              <a:ext cx="656001" cy="590401"/>
              <a:chOff x="1881978" y="1385888"/>
              <a:chExt cx="360000" cy="324000"/>
            </a:xfrm>
          </p:grpSpPr>
          <p:sp>
            <p:nvSpPr>
              <p:cNvPr id="22" name="Diagonal liegende"/>
              <p:cNvSpPr/>
              <p:nvPr/>
            </p:nvSpPr>
            <p:spPr>
              <a:xfrm>
                <a:off x="1881978" y="1385888"/>
                <a:ext cx="360000" cy="324000"/>
              </a:xfrm>
              <a:prstGeom prst="round2DiagRect">
                <a:avLst/>
              </a:prstGeom>
              <a:solidFill>
                <a:schemeClr val="bg1"/>
              </a:solidFill>
              <a:ln>
                <a:solidFill>
                  <a:srgbClr val="068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Grafik 22"/>
              <p:cNvPicPr>
                <a:picLocks noChangeAspect="1"/>
              </p:cNvPicPr>
              <p:nvPr/>
            </p:nvPicPr>
            <p:blipFill rotWithShape="1">
              <a:blip r:embed="rId5">
                <a:extLst>
                  <a:ext uri="{28A0092B-C50C-407E-A947-70E740481C1C}">
                    <a14:useLocalDpi xmlns:a14="http://schemas.microsoft.com/office/drawing/2010/main" val="0"/>
                  </a:ext>
                </a:extLst>
              </a:blip>
              <a:srcRect t="11634"/>
              <a:stretch/>
            </p:blipFill>
            <p:spPr>
              <a:xfrm>
                <a:off x="1902611" y="1434742"/>
                <a:ext cx="315073" cy="243060"/>
              </a:xfrm>
              <a:prstGeom prst="rect">
                <a:avLst/>
              </a:prstGeom>
            </p:spPr>
          </p:pic>
        </p:grpSp>
        <p:sp>
          <p:nvSpPr>
            <p:cNvPr id="21" name="Titel 1"/>
            <p:cNvSpPr txBox="1">
              <a:spLocks/>
            </p:cNvSpPr>
            <p:nvPr/>
          </p:nvSpPr>
          <p:spPr>
            <a:xfrm>
              <a:off x="683568" y="274638"/>
              <a:ext cx="7787208" cy="562074"/>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chemeClr val="tx1"/>
                  </a:solidFill>
                  <a:latin typeface="Arial" panose="020B0604020202020204" pitchFamily="34" charset="0"/>
                  <a:ea typeface="+mj-ea"/>
                  <a:cs typeface="Arial" panose="020B0604020202020204" pitchFamily="34" charset="0"/>
                </a:defRPr>
              </a:lvl1pPr>
            </a:lstStyle>
            <a:p>
              <a:pPr fontAlgn="auto">
                <a:spcAft>
                  <a:spcPts val="0"/>
                </a:spcAft>
                <a:buClrTx/>
                <a:buSzTx/>
                <a:buFontTx/>
              </a:pPr>
              <a:r>
                <a:rPr lang="en-GB" sz="2800" dirty="0">
                  <a:latin typeface="+mj-lt"/>
                </a:rPr>
                <a:t>RQ-30 - Data set analysis</a:t>
              </a:r>
            </a:p>
          </p:txBody>
        </p:sp>
      </p:grpSp>
    </p:spTree>
    <p:extLst>
      <p:ext uri="{BB962C8B-B14F-4D97-AF65-F5344CB8AC3E}">
        <p14:creationId xmlns:p14="http://schemas.microsoft.com/office/powerpoint/2010/main" val="221102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Rhein Abfluss neu"/>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720000" y="1219635"/>
            <a:ext cx="7704000" cy="5368726"/>
          </a:xfrm>
          <a:prstGeom prst="rect">
            <a:avLst/>
          </a:prstGeom>
          <a:noFill/>
          <a:ln w="12700">
            <a:solidFill>
              <a:srgbClr val="068D8D"/>
            </a:solidFill>
          </a:ln>
          <a:extLst>
            <a:ext uri="{909E8E84-426E-40DD-AFC4-6F175D3DCCD1}">
              <a14:hiddenFill xmlns:a14="http://schemas.microsoft.com/office/drawing/2010/main">
                <a:solidFill>
                  <a:srgbClr val="FFFFFF"/>
                </a:solidFill>
              </a14:hiddenFill>
            </a:ext>
          </a:extLst>
        </p:spPr>
      </p:pic>
      <p:sp>
        <p:nvSpPr>
          <p:cNvPr id="8" name="Inhaltsplatzhalter 2"/>
          <p:cNvSpPr txBox="1">
            <a:spLocks/>
          </p:cNvSpPr>
          <p:nvPr/>
        </p:nvSpPr>
        <p:spPr>
          <a:xfrm>
            <a:off x="360000" y="900000"/>
            <a:ext cx="8229600" cy="507342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68D8D"/>
              </a:buClr>
              <a:buFont typeface="Wingdings" panose="05000000000000000000" pitchFamily="2" charset="2"/>
              <a:buChar char="ü"/>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fontAlgn="auto">
              <a:spcAft>
                <a:spcPts val="0"/>
              </a:spcAft>
              <a:buSzTx/>
            </a:pPr>
            <a:r>
              <a:rPr lang="en-US" sz="1600" b="1" dirty="0"/>
              <a:t>Recognition of flow hysteresis</a:t>
            </a:r>
          </a:p>
        </p:txBody>
      </p:sp>
      <p:sp>
        <p:nvSpPr>
          <p:cNvPr id="7" name="Textfeld 6"/>
          <p:cNvSpPr txBox="1"/>
          <p:nvPr/>
        </p:nvSpPr>
        <p:spPr>
          <a:xfrm>
            <a:off x="2997551" y="2726477"/>
            <a:ext cx="2803653" cy="276999"/>
          </a:xfrm>
          <a:prstGeom prst="rect">
            <a:avLst/>
          </a:prstGeom>
          <a:noFill/>
        </p:spPr>
        <p:txBody>
          <a:bodyPr wrap="none" rtlCol="0">
            <a:spAutoFit/>
          </a:bodyPr>
          <a:lstStyle/>
          <a:p>
            <a:r>
              <a:rPr lang="en-GB" sz="1200" dirty="0">
                <a:solidFill>
                  <a:srgbClr val="00B050"/>
                </a:solidFill>
                <a:latin typeface="+mn-lt"/>
              </a:rPr>
              <a:t>Green =  flow velocity </a:t>
            </a:r>
            <a:r>
              <a:rPr lang="en-GB" sz="1200" dirty="0">
                <a:solidFill>
                  <a:schemeClr val="tx1"/>
                </a:solidFill>
                <a:latin typeface="+mn-lt"/>
              </a:rPr>
              <a:t>/ </a:t>
            </a:r>
            <a:r>
              <a:rPr lang="en-GB" sz="1200" dirty="0">
                <a:solidFill>
                  <a:srgbClr val="0070C0"/>
                </a:solidFill>
                <a:latin typeface="+mn-lt"/>
              </a:rPr>
              <a:t>Blue = Water level</a:t>
            </a:r>
            <a:endParaRPr lang="en-US" sz="1200" dirty="0">
              <a:solidFill>
                <a:srgbClr val="0070C0"/>
              </a:solidFill>
              <a:latin typeface="+mn-lt"/>
            </a:endParaRPr>
          </a:p>
        </p:txBody>
      </p:sp>
      <p:pic>
        <p:nvPicPr>
          <p:cNvPr id="9" name="Grafik 8"/>
          <p:cNvPicPr>
            <a:picLocks noChangeAspect="1"/>
          </p:cNvPicPr>
          <p:nvPr/>
        </p:nvPicPr>
        <p:blipFill>
          <a:blip r:embed="rId4"/>
          <a:stretch>
            <a:fillRect/>
          </a:stretch>
        </p:blipFill>
        <p:spPr>
          <a:xfrm>
            <a:off x="7620000" y="188640"/>
            <a:ext cx="1430165" cy="620993"/>
          </a:xfrm>
          <a:prstGeom prst="rect">
            <a:avLst/>
          </a:prstGeom>
        </p:spPr>
      </p:pic>
      <p:grpSp>
        <p:nvGrpSpPr>
          <p:cNvPr id="10" name="Gruppieren 9"/>
          <p:cNvGrpSpPr/>
          <p:nvPr/>
        </p:nvGrpSpPr>
        <p:grpSpPr>
          <a:xfrm>
            <a:off x="66312" y="203935"/>
            <a:ext cx="8404464" cy="632777"/>
            <a:chOff x="66312" y="203935"/>
            <a:chExt cx="8404464" cy="632777"/>
          </a:xfrm>
        </p:grpSpPr>
        <p:grpSp>
          <p:nvGrpSpPr>
            <p:cNvPr id="11" name="Gruppieren 10"/>
            <p:cNvGrpSpPr>
              <a:grpSpLocks noChangeAspect="1"/>
            </p:cNvGrpSpPr>
            <p:nvPr/>
          </p:nvGrpSpPr>
          <p:grpSpPr>
            <a:xfrm>
              <a:off x="66312" y="203935"/>
              <a:ext cx="656001" cy="590401"/>
              <a:chOff x="1881978" y="1385888"/>
              <a:chExt cx="360000" cy="324000"/>
            </a:xfrm>
          </p:grpSpPr>
          <p:sp>
            <p:nvSpPr>
              <p:cNvPr id="13" name="Diagonal liegende"/>
              <p:cNvSpPr/>
              <p:nvPr/>
            </p:nvSpPr>
            <p:spPr>
              <a:xfrm>
                <a:off x="1881978" y="1385888"/>
                <a:ext cx="360000" cy="324000"/>
              </a:xfrm>
              <a:prstGeom prst="round2DiagRect">
                <a:avLst/>
              </a:prstGeom>
              <a:solidFill>
                <a:schemeClr val="bg1"/>
              </a:solidFill>
              <a:ln>
                <a:solidFill>
                  <a:srgbClr val="068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Grafik 13"/>
              <p:cNvPicPr>
                <a:picLocks noChangeAspect="1"/>
              </p:cNvPicPr>
              <p:nvPr/>
            </p:nvPicPr>
            <p:blipFill rotWithShape="1">
              <a:blip r:embed="rId5">
                <a:extLst>
                  <a:ext uri="{28A0092B-C50C-407E-A947-70E740481C1C}">
                    <a14:useLocalDpi xmlns:a14="http://schemas.microsoft.com/office/drawing/2010/main" val="0"/>
                  </a:ext>
                </a:extLst>
              </a:blip>
              <a:srcRect t="11634"/>
              <a:stretch/>
            </p:blipFill>
            <p:spPr>
              <a:xfrm>
                <a:off x="1902611" y="1434742"/>
                <a:ext cx="315073" cy="243060"/>
              </a:xfrm>
              <a:prstGeom prst="rect">
                <a:avLst/>
              </a:prstGeom>
            </p:spPr>
          </p:pic>
        </p:grpSp>
        <p:sp>
          <p:nvSpPr>
            <p:cNvPr id="12" name="Titel 1"/>
            <p:cNvSpPr txBox="1">
              <a:spLocks/>
            </p:cNvSpPr>
            <p:nvPr/>
          </p:nvSpPr>
          <p:spPr>
            <a:xfrm>
              <a:off x="683568" y="274638"/>
              <a:ext cx="7787208" cy="562074"/>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chemeClr val="tx1"/>
                  </a:solidFill>
                  <a:latin typeface="Arial" panose="020B0604020202020204" pitchFamily="34" charset="0"/>
                  <a:ea typeface="+mj-ea"/>
                  <a:cs typeface="Arial" panose="020B0604020202020204" pitchFamily="34" charset="0"/>
                </a:defRPr>
              </a:lvl1pPr>
            </a:lstStyle>
            <a:p>
              <a:pPr fontAlgn="auto">
                <a:spcAft>
                  <a:spcPts val="0"/>
                </a:spcAft>
                <a:buClrTx/>
                <a:buSzTx/>
                <a:buFontTx/>
              </a:pPr>
              <a:r>
                <a:rPr lang="en-GB" sz="2800" dirty="0">
                  <a:latin typeface="+mj-lt"/>
                </a:rPr>
                <a:t>RQ-30 - Data set analysis</a:t>
              </a:r>
            </a:p>
          </p:txBody>
        </p:sp>
      </p:grpSp>
    </p:spTree>
    <p:extLst>
      <p:ext uri="{BB962C8B-B14F-4D97-AF65-F5344CB8AC3E}">
        <p14:creationId xmlns:p14="http://schemas.microsoft.com/office/powerpoint/2010/main" val="32441027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p:cNvPicPr>
            <a:picLocks noChangeAspect="1"/>
          </p:cNvPicPr>
          <p:nvPr/>
        </p:nvPicPr>
        <p:blipFill>
          <a:blip r:embed="rId3"/>
          <a:stretch>
            <a:fillRect/>
          </a:stretch>
        </p:blipFill>
        <p:spPr>
          <a:xfrm>
            <a:off x="6172005" y="1537200"/>
            <a:ext cx="382017" cy="1926000"/>
          </a:xfrm>
          <a:prstGeom prst="rect">
            <a:avLst/>
          </a:prstGeom>
        </p:spPr>
      </p:pic>
      <p:pic>
        <p:nvPicPr>
          <p:cNvPr id="11" name="Grafik 10"/>
          <p:cNvPicPr>
            <a:picLocks noChangeAspect="1"/>
          </p:cNvPicPr>
          <p:nvPr/>
        </p:nvPicPr>
        <p:blipFill>
          <a:blip r:embed="rId4"/>
          <a:stretch>
            <a:fillRect/>
          </a:stretch>
        </p:blipFill>
        <p:spPr>
          <a:xfrm>
            <a:off x="2869986" y="1547831"/>
            <a:ext cx="340972" cy="4773600"/>
          </a:xfrm>
          <a:prstGeom prst="rect">
            <a:avLst/>
          </a:prstGeom>
        </p:spPr>
      </p:pic>
      <p:pic>
        <p:nvPicPr>
          <p:cNvPr id="6" name="Picture 4" descr="Rhein Abfluss neu"/>
          <p:cNvPicPr>
            <a:picLocks noGrp="1" noChangeAspect="1" noChangeArrowheads="1"/>
          </p:cNvPicPr>
          <p:nvPr>
            <p:ph idx="1"/>
          </p:nvPr>
        </p:nvPicPr>
        <p:blipFill rotWithShape="1">
          <a:blip r:embed="rId5" cstate="print">
            <a:extLst>
              <a:ext uri="{28A0092B-C50C-407E-A947-70E740481C1C}">
                <a14:useLocalDpi xmlns:a14="http://schemas.microsoft.com/office/drawing/2010/main" val="0"/>
              </a:ext>
            </a:extLst>
          </a:blip>
          <a:srcRect l="43192" t="119" r="32701" b="44248"/>
          <a:stretch/>
        </p:blipFill>
        <p:spPr bwMode="auto">
          <a:xfrm>
            <a:off x="3227609" y="1378259"/>
            <a:ext cx="2931915" cy="4715037"/>
          </a:xfrm>
          <a:prstGeom prst="rect">
            <a:avLst/>
          </a:prstGeom>
          <a:noFill/>
          <a:ln w="12700">
            <a:solidFill>
              <a:srgbClr val="068D8D"/>
            </a:solidFill>
          </a:ln>
          <a:extLst>
            <a:ext uri="{909E8E84-426E-40DD-AFC4-6F175D3DCCD1}">
              <a14:hiddenFill xmlns:a14="http://schemas.microsoft.com/office/drawing/2010/main">
                <a:solidFill>
                  <a:srgbClr val="FFFFFF"/>
                </a:solidFill>
              </a14:hiddenFill>
            </a:ext>
          </a:extLst>
        </p:spPr>
      </p:pic>
      <p:sp>
        <p:nvSpPr>
          <p:cNvPr id="7" name="Textfeld 6"/>
          <p:cNvSpPr txBox="1"/>
          <p:nvPr/>
        </p:nvSpPr>
        <p:spPr>
          <a:xfrm>
            <a:off x="4662320" y="3747411"/>
            <a:ext cx="1576778" cy="461665"/>
          </a:xfrm>
          <a:prstGeom prst="rect">
            <a:avLst/>
          </a:prstGeom>
          <a:noFill/>
        </p:spPr>
        <p:txBody>
          <a:bodyPr wrap="none" rtlCol="0">
            <a:spAutoFit/>
          </a:bodyPr>
          <a:lstStyle/>
          <a:p>
            <a:r>
              <a:rPr lang="en-GB" sz="1200" dirty="0">
                <a:solidFill>
                  <a:srgbClr val="00B050"/>
                </a:solidFill>
                <a:latin typeface="+mn-lt"/>
              </a:rPr>
              <a:t>Green =  flow velocity </a:t>
            </a:r>
          </a:p>
          <a:p>
            <a:r>
              <a:rPr lang="en-GB" sz="1200" dirty="0">
                <a:solidFill>
                  <a:srgbClr val="0070C0"/>
                </a:solidFill>
                <a:latin typeface="+mn-lt"/>
              </a:rPr>
              <a:t>Blue = Water level</a:t>
            </a:r>
            <a:endParaRPr lang="en-US" sz="1200" dirty="0">
              <a:solidFill>
                <a:srgbClr val="0070C0"/>
              </a:solidFill>
              <a:latin typeface="+mn-lt"/>
            </a:endParaRPr>
          </a:p>
        </p:txBody>
      </p:sp>
      <p:sp>
        <p:nvSpPr>
          <p:cNvPr id="3" name="Textfeld 2"/>
          <p:cNvSpPr txBox="1"/>
          <p:nvPr/>
        </p:nvSpPr>
        <p:spPr>
          <a:xfrm>
            <a:off x="6391475" y="3345569"/>
            <a:ext cx="2205608" cy="338554"/>
          </a:xfrm>
          <a:prstGeom prst="rect">
            <a:avLst/>
          </a:prstGeom>
          <a:noFill/>
        </p:spPr>
        <p:txBody>
          <a:bodyPr wrap="square" rtlCol="0">
            <a:spAutoFit/>
          </a:bodyPr>
          <a:lstStyle/>
          <a:p>
            <a:r>
              <a:rPr lang="en-GB" sz="1600" dirty="0">
                <a:solidFill>
                  <a:schemeClr val="tx1"/>
                </a:solidFill>
                <a:latin typeface="+mn-lt"/>
              </a:rPr>
              <a:t>Water level is increasing </a:t>
            </a:r>
            <a:endParaRPr lang="en-US" sz="1600" dirty="0">
              <a:solidFill>
                <a:schemeClr val="tx1"/>
              </a:solidFill>
              <a:latin typeface="+mn-lt"/>
            </a:endParaRPr>
          </a:p>
        </p:txBody>
      </p:sp>
      <p:cxnSp>
        <p:nvCxnSpPr>
          <p:cNvPr id="10" name="Gerade Verbindung mit Pfeil 9"/>
          <p:cNvCxnSpPr>
            <a:stCxn id="3" idx="1"/>
          </p:cNvCxnSpPr>
          <p:nvPr/>
        </p:nvCxnSpPr>
        <p:spPr>
          <a:xfrm flipH="1" flipV="1">
            <a:off x="4371613" y="2856514"/>
            <a:ext cx="2019862" cy="6583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feld 13"/>
          <p:cNvSpPr txBox="1"/>
          <p:nvPr/>
        </p:nvSpPr>
        <p:spPr>
          <a:xfrm>
            <a:off x="6370516" y="3084465"/>
            <a:ext cx="2244825" cy="338554"/>
          </a:xfrm>
          <a:prstGeom prst="rect">
            <a:avLst/>
          </a:prstGeom>
          <a:noFill/>
        </p:spPr>
        <p:txBody>
          <a:bodyPr wrap="square" rtlCol="0">
            <a:spAutoFit/>
          </a:bodyPr>
          <a:lstStyle/>
          <a:p>
            <a:r>
              <a:rPr lang="en-GB" sz="1600" dirty="0">
                <a:solidFill>
                  <a:schemeClr val="tx1"/>
                </a:solidFill>
                <a:latin typeface="+mn-lt"/>
              </a:rPr>
              <a:t>Water level is decreasing </a:t>
            </a:r>
            <a:endParaRPr lang="en-US" sz="1600" dirty="0">
              <a:solidFill>
                <a:schemeClr val="tx1"/>
              </a:solidFill>
              <a:latin typeface="+mn-lt"/>
            </a:endParaRPr>
          </a:p>
        </p:txBody>
      </p:sp>
      <p:cxnSp>
        <p:nvCxnSpPr>
          <p:cNvPr id="16" name="Gerade Verbindung mit Pfeil 15"/>
          <p:cNvCxnSpPr>
            <a:stCxn id="14" idx="1"/>
          </p:cNvCxnSpPr>
          <p:nvPr/>
        </p:nvCxnSpPr>
        <p:spPr>
          <a:xfrm flipH="1" flipV="1">
            <a:off x="5321306" y="2716626"/>
            <a:ext cx="1049210" cy="5371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feld 20"/>
          <p:cNvSpPr txBox="1"/>
          <p:nvPr/>
        </p:nvSpPr>
        <p:spPr>
          <a:xfrm>
            <a:off x="540000" y="900000"/>
            <a:ext cx="2503584" cy="338554"/>
          </a:xfrm>
          <a:prstGeom prst="rect">
            <a:avLst/>
          </a:prstGeom>
          <a:noFill/>
        </p:spPr>
        <p:txBody>
          <a:bodyPr wrap="square" rtlCol="0">
            <a:spAutoFit/>
          </a:bodyPr>
          <a:lstStyle/>
          <a:p>
            <a:pPr marL="285750" indent="-285750">
              <a:buClr>
                <a:srgbClr val="068D8D"/>
              </a:buClr>
              <a:buFont typeface="Wingdings" panose="05000000000000000000" pitchFamily="2" charset="2"/>
              <a:buChar char="ü"/>
            </a:pPr>
            <a:r>
              <a:rPr lang="en-GB" sz="1600" dirty="0">
                <a:solidFill>
                  <a:schemeClr val="tx1"/>
                </a:solidFill>
                <a:latin typeface="+mn-lt"/>
              </a:rPr>
              <a:t>At the same water level, </a:t>
            </a:r>
            <a:endParaRPr lang="en-US" sz="1600" dirty="0">
              <a:solidFill>
                <a:schemeClr val="tx1"/>
              </a:solidFill>
              <a:latin typeface="+mn-lt"/>
            </a:endParaRPr>
          </a:p>
        </p:txBody>
      </p:sp>
      <p:cxnSp>
        <p:nvCxnSpPr>
          <p:cNvPr id="24" name="Gerade Verbindung mit Pfeil 23"/>
          <p:cNvCxnSpPr>
            <a:stCxn id="41" idx="1"/>
          </p:cNvCxnSpPr>
          <p:nvPr/>
        </p:nvCxnSpPr>
        <p:spPr>
          <a:xfrm>
            <a:off x="2879752" y="1063724"/>
            <a:ext cx="1575338" cy="142917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Gerade Verbindung mit Pfeil 25"/>
          <p:cNvCxnSpPr>
            <a:stCxn id="41" idx="1"/>
          </p:cNvCxnSpPr>
          <p:nvPr/>
        </p:nvCxnSpPr>
        <p:spPr>
          <a:xfrm>
            <a:off x="2879752" y="1063724"/>
            <a:ext cx="2255749" cy="142917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Gerade Verbindung mit Pfeil 27"/>
          <p:cNvCxnSpPr>
            <a:stCxn id="41" idx="2"/>
          </p:cNvCxnSpPr>
          <p:nvPr/>
        </p:nvCxnSpPr>
        <p:spPr>
          <a:xfrm>
            <a:off x="3781694" y="1233001"/>
            <a:ext cx="1318189" cy="74334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Gerade Verbindung mit Pfeil 29"/>
          <p:cNvCxnSpPr>
            <a:stCxn id="41" idx="2"/>
          </p:cNvCxnSpPr>
          <p:nvPr/>
        </p:nvCxnSpPr>
        <p:spPr>
          <a:xfrm>
            <a:off x="3781694" y="1233001"/>
            <a:ext cx="619362" cy="55196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Gerade Verbindung mit Pfeil 32"/>
          <p:cNvCxnSpPr>
            <a:stCxn id="42" idx="2"/>
          </p:cNvCxnSpPr>
          <p:nvPr/>
        </p:nvCxnSpPr>
        <p:spPr>
          <a:xfrm>
            <a:off x="1993329" y="1471119"/>
            <a:ext cx="2407727" cy="347004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Gerade Verbindung mit Pfeil 34"/>
          <p:cNvCxnSpPr>
            <a:stCxn id="42" idx="2"/>
          </p:cNvCxnSpPr>
          <p:nvPr/>
        </p:nvCxnSpPr>
        <p:spPr>
          <a:xfrm>
            <a:off x="1993329" y="1471119"/>
            <a:ext cx="3116985" cy="368607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0" name="Grafik 39"/>
          <p:cNvPicPr>
            <a:picLocks noChangeAspect="1"/>
          </p:cNvPicPr>
          <p:nvPr/>
        </p:nvPicPr>
        <p:blipFill>
          <a:blip r:embed="rId6"/>
          <a:stretch>
            <a:fillRect/>
          </a:stretch>
        </p:blipFill>
        <p:spPr>
          <a:xfrm>
            <a:off x="7620000" y="188640"/>
            <a:ext cx="1430165" cy="620993"/>
          </a:xfrm>
          <a:prstGeom prst="rect">
            <a:avLst/>
          </a:prstGeom>
        </p:spPr>
      </p:pic>
      <p:sp>
        <p:nvSpPr>
          <p:cNvPr id="41" name="Textfeld 40"/>
          <p:cNvSpPr txBox="1"/>
          <p:nvPr/>
        </p:nvSpPr>
        <p:spPr>
          <a:xfrm>
            <a:off x="2879752" y="894447"/>
            <a:ext cx="1803883" cy="338554"/>
          </a:xfrm>
          <a:prstGeom prst="rect">
            <a:avLst/>
          </a:prstGeom>
          <a:noFill/>
        </p:spPr>
        <p:txBody>
          <a:bodyPr wrap="square" rtlCol="0">
            <a:spAutoFit/>
          </a:bodyPr>
          <a:lstStyle/>
          <a:p>
            <a:r>
              <a:rPr lang="en-GB" sz="1600" dirty="0">
                <a:solidFill>
                  <a:schemeClr val="tx1"/>
                </a:solidFill>
                <a:latin typeface="+mn-lt"/>
              </a:rPr>
              <a:t>different velocity's</a:t>
            </a:r>
            <a:endParaRPr lang="en-US" sz="1600" dirty="0">
              <a:solidFill>
                <a:schemeClr val="tx1"/>
              </a:solidFill>
              <a:latin typeface="+mn-lt"/>
            </a:endParaRPr>
          </a:p>
        </p:txBody>
      </p:sp>
      <p:sp>
        <p:nvSpPr>
          <p:cNvPr id="42" name="Textfeld 41"/>
          <p:cNvSpPr txBox="1"/>
          <p:nvPr/>
        </p:nvSpPr>
        <p:spPr>
          <a:xfrm>
            <a:off x="823453" y="1132565"/>
            <a:ext cx="2339752" cy="338554"/>
          </a:xfrm>
          <a:prstGeom prst="rect">
            <a:avLst/>
          </a:prstGeom>
          <a:noFill/>
        </p:spPr>
        <p:txBody>
          <a:bodyPr wrap="square" rtlCol="0">
            <a:spAutoFit/>
          </a:bodyPr>
          <a:lstStyle/>
          <a:p>
            <a:r>
              <a:rPr lang="en-GB" sz="1600" dirty="0">
                <a:solidFill>
                  <a:schemeClr val="tx1"/>
                </a:solidFill>
                <a:latin typeface="+mn-lt"/>
              </a:rPr>
              <a:t>and a different discharge.</a:t>
            </a:r>
            <a:endParaRPr lang="en-US" sz="1600" dirty="0">
              <a:solidFill>
                <a:schemeClr val="tx1"/>
              </a:solidFill>
              <a:latin typeface="+mn-lt"/>
            </a:endParaRPr>
          </a:p>
        </p:txBody>
      </p:sp>
      <p:grpSp>
        <p:nvGrpSpPr>
          <p:cNvPr id="22" name="Gruppieren 21"/>
          <p:cNvGrpSpPr/>
          <p:nvPr/>
        </p:nvGrpSpPr>
        <p:grpSpPr>
          <a:xfrm>
            <a:off x="66312" y="203935"/>
            <a:ext cx="8404464" cy="632777"/>
            <a:chOff x="66312" y="203935"/>
            <a:chExt cx="8404464" cy="632777"/>
          </a:xfrm>
        </p:grpSpPr>
        <p:grpSp>
          <p:nvGrpSpPr>
            <p:cNvPr id="25" name="Gruppieren 24"/>
            <p:cNvGrpSpPr>
              <a:grpSpLocks noChangeAspect="1"/>
            </p:cNvGrpSpPr>
            <p:nvPr/>
          </p:nvGrpSpPr>
          <p:grpSpPr>
            <a:xfrm>
              <a:off x="66312" y="203935"/>
              <a:ext cx="656001" cy="590401"/>
              <a:chOff x="1881978" y="1385888"/>
              <a:chExt cx="360000" cy="324000"/>
            </a:xfrm>
          </p:grpSpPr>
          <p:sp>
            <p:nvSpPr>
              <p:cNvPr id="29" name="Diagonal liegende"/>
              <p:cNvSpPr/>
              <p:nvPr/>
            </p:nvSpPr>
            <p:spPr>
              <a:xfrm>
                <a:off x="1881978" y="1385888"/>
                <a:ext cx="360000" cy="324000"/>
              </a:xfrm>
              <a:prstGeom prst="round2DiagRect">
                <a:avLst/>
              </a:prstGeom>
              <a:solidFill>
                <a:schemeClr val="bg1"/>
              </a:solidFill>
              <a:ln>
                <a:solidFill>
                  <a:srgbClr val="068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Grafik 30"/>
              <p:cNvPicPr>
                <a:picLocks noChangeAspect="1"/>
              </p:cNvPicPr>
              <p:nvPr/>
            </p:nvPicPr>
            <p:blipFill rotWithShape="1">
              <a:blip r:embed="rId7">
                <a:extLst>
                  <a:ext uri="{28A0092B-C50C-407E-A947-70E740481C1C}">
                    <a14:useLocalDpi xmlns:a14="http://schemas.microsoft.com/office/drawing/2010/main" val="0"/>
                  </a:ext>
                </a:extLst>
              </a:blip>
              <a:srcRect t="11634"/>
              <a:stretch/>
            </p:blipFill>
            <p:spPr>
              <a:xfrm>
                <a:off x="1902611" y="1434742"/>
                <a:ext cx="315073" cy="243060"/>
              </a:xfrm>
              <a:prstGeom prst="rect">
                <a:avLst/>
              </a:prstGeom>
            </p:spPr>
          </p:pic>
        </p:grpSp>
        <p:sp>
          <p:nvSpPr>
            <p:cNvPr id="27" name="Titel 1"/>
            <p:cNvSpPr txBox="1">
              <a:spLocks/>
            </p:cNvSpPr>
            <p:nvPr/>
          </p:nvSpPr>
          <p:spPr>
            <a:xfrm>
              <a:off x="683568" y="274638"/>
              <a:ext cx="7787208" cy="562074"/>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chemeClr val="tx1"/>
                  </a:solidFill>
                  <a:latin typeface="Arial" panose="020B0604020202020204" pitchFamily="34" charset="0"/>
                  <a:ea typeface="+mj-ea"/>
                  <a:cs typeface="Arial" panose="020B0604020202020204" pitchFamily="34" charset="0"/>
                </a:defRPr>
              </a:lvl1pPr>
            </a:lstStyle>
            <a:p>
              <a:pPr fontAlgn="auto">
                <a:spcAft>
                  <a:spcPts val="0"/>
                </a:spcAft>
                <a:buClrTx/>
                <a:buSzTx/>
                <a:buFontTx/>
              </a:pPr>
              <a:r>
                <a:rPr lang="en-GB" sz="2800" dirty="0">
                  <a:latin typeface="+mj-lt"/>
                </a:rPr>
                <a:t>RQ-30 - Data set analysis</a:t>
              </a:r>
            </a:p>
          </p:txBody>
        </p:sp>
      </p:grpSp>
    </p:spTree>
    <p:extLst>
      <p:ext uri="{BB962C8B-B14F-4D97-AF65-F5344CB8AC3E}">
        <p14:creationId xmlns:p14="http://schemas.microsoft.com/office/powerpoint/2010/main" val="3596868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0"/>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1">
                                            <p:txEl>
                                              <p:pRg st="0" end="0"/>
                                            </p:txEl>
                                          </p:spTgt>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nodeType="afterEffect">
                                  <p:stCondLst>
                                    <p:cond delay="0"/>
                                  </p:stCondLst>
                                  <p:childTnLst>
                                    <p:set>
                                      <p:cBhvr>
                                        <p:cTn id="23" dur="1" fill="hold">
                                          <p:stCondLst>
                                            <p:cond delay="0"/>
                                          </p:stCondLst>
                                        </p:cTn>
                                        <p:tgtEl>
                                          <p:spTgt spid="26"/>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41">
                                            <p:txEl>
                                              <p:pRg st="0" end="0"/>
                                            </p:txEl>
                                          </p:spTgt>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nodeType="after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2">
                                            <p:txEl>
                                              <p:pRg st="0" end="0"/>
                                            </p:txEl>
                                          </p:spTgt>
                                        </p:tgtEl>
                                        <p:attrNameLst>
                                          <p:attrName>style.visibility</p:attrName>
                                        </p:attrNameLst>
                                      </p:cBhvr>
                                      <p:to>
                                        <p:strVal val="visible"/>
                                      </p:to>
                                    </p:set>
                                  </p:childTnLst>
                                </p:cTn>
                              </p:par>
                            </p:childTnLst>
                          </p:cTn>
                        </p:par>
                        <p:par>
                          <p:cTn id="39" fill="hold">
                            <p:stCondLst>
                              <p:cond delay="0"/>
                            </p:stCondLst>
                            <p:childTnLst>
                              <p:par>
                                <p:cTn id="40" presetID="1" presetClass="entr" presetSubtype="0" fill="hold" nodeType="afterEffect">
                                  <p:stCondLst>
                                    <p:cond delay="0"/>
                                  </p:stCondLst>
                                  <p:childTnLst>
                                    <p:set>
                                      <p:cBhvr>
                                        <p:cTn id="41" dur="1" fill="hold">
                                          <p:stCondLst>
                                            <p:cond delay="0"/>
                                          </p:stCondLst>
                                        </p:cTn>
                                        <p:tgtEl>
                                          <p:spTgt spid="35"/>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nhaltsplatzhalter 2"/>
          <p:cNvSpPr txBox="1">
            <a:spLocks/>
          </p:cNvSpPr>
          <p:nvPr/>
        </p:nvSpPr>
        <p:spPr>
          <a:xfrm>
            <a:off x="2915816" y="836712"/>
            <a:ext cx="5904656" cy="4894486"/>
          </a:xfrm>
          <a:prstGeom prst="rect">
            <a:avLst/>
          </a:prstGeom>
        </p:spPr>
        <p:txBody>
          <a:bodyPr>
            <a:noAutofit/>
          </a:bodyPr>
          <a:lstStyle>
            <a:lvl1pPr marL="342900" indent="-342900" algn="l" defTabSz="914400" rtl="0" eaLnBrk="1" latinLnBrk="0" hangingPunct="1">
              <a:spcBef>
                <a:spcPct val="20000"/>
              </a:spcBef>
              <a:buClr>
                <a:srgbClr val="068D8D"/>
              </a:buClr>
              <a:buFont typeface="Wingdings" panose="05000000000000000000" pitchFamily="2" charset="2"/>
              <a:buChar char="ü"/>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a:buNone/>
            </a:pPr>
            <a:r>
              <a:rPr lang="en-GB" dirty="0">
                <a:solidFill>
                  <a:prstClr val="black"/>
                </a:solidFill>
              </a:rPr>
              <a:t>Beginning of the ALPS. Mostly mountainous area. In winter snow covered. </a:t>
            </a:r>
            <a:br>
              <a:rPr lang="en-GB" dirty="0">
                <a:solidFill>
                  <a:prstClr val="black"/>
                </a:solidFill>
              </a:rPr>
            </a:br>
            <a:r>
              <a:rPr lang="en-GB" dirty="0">
                <a:solidFill>
                  <a:prstClr val="black"/>
                </a:solidFill>
              </a:rPr>
              <a:t>Flood danger if snow melt and rain at the same time </a:t>
            </a:r>
            <a:br>
              <a:rPr kumimoji="0" lang="en-GB" sz="2400" b="0" i="0" u="none" strike="noStrike" kern="1200" cap="none" spc="0" normalizeH="0" baseline="0" noProof="0" dirty="0">
                <a:ln>
                  <a:noFill/>
                </a:ln>
                <a:solidFill>
                  <a:prstClr val="black"/>
                </a:solidFill>
                <a:effectLst/>
                <a:uLnTx/>
                <a:uFillTx/>
                <a:latin typeface="Calibri"/>
                <a:ea typeface="+mn-ea"/>
                <a:cs typeface="+mn-cs"/>
              </a:rPr>
            </a:br>
            <a:endParaRPr kumimoji="0" lang="en-GB" sz="2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7" name="Grafik 6"/>
          <p:cNvPicPr>
            <a:picLocks noChangeAspect="1"/>
          </p:cNvPicPr>
          <p:nvPr/>
        </p:nvPicPr>
        <p:blipFill>
          <a:blip r:embed="rId3"/>
          <a:stretch>
            <a:fillRect/>
          </a:stretch>
        </p:blipFill>
        <p:spPr>
          <a:xfrm>
            <a:off x="7620000" y="188640"/>
            <a:ext cx="1430165" cy="620993"/>
          </a:xfrm>
          <a:prstGeom prst="rect">
            <a:avLst/>
          </a:prstGeom>
        </p:spPr>
      </p:pic>
      <p:grpSp>
        <p:nvGrpSpPr>
          <p:cNvPr id="14" name="Gruppieren 13"/>
          <p:cNvGrpSpPr/>
          <p:nvPr/>
        </p:nvGrpSpPr>
        <p:grpSpPr>
          <a:xfrm>
            <a:off x="64800" y="205200"/>
            <a:ext cx="8405976" cy="631512"/>
            <a:chOff x="64800" y="205200"/>
            <a:chExt cx="8405976" cy="631512"/>
          </a:xfrm>
        </p:grpSpPr>
        <p:grpSp>
          <p:nvGrpSpPr>
            <p:cNvPr id="15" name="Gruppieren 14"/>
            <p:cNvGrpSpPr>
              <a:grpSpLocks noChangeAspect="1"/>
            </p:cNvGrpSpPr>
            <p:nvPr/>
          </p:nvGrpSpPr>
          <p:grpSpPr>
            <a:xfrm>
              <a:off x="64800" y="205200"/>
              <a:ext cx="656000" cy="590400"/>
              <a:chOff x="1858658" y="1815124"/>
              <a:chExt cx="360000" cy="324000"/>
            </a:xfrm>
          </p:grpSpPr>
          <p:sp>
            <p:nvSpPr>
              <p:cNvPr id="17" name="Diagonal liegende Ecken des Rechtecks abrunden 16"/>
              <p:cNvSpPr/>
              <p:nvPr/>
            </p:nvSpPr>
            <p:spPr>
              <a:xfrm>
                <a:off x="1858658" y="1815124"/>
                <a:ext cx="360000" cy="324000"/>
              </a:xfrm>
              <a:prstGeom prst="round2DiagRect">
                <a:avLst/>
              </a:prstGeom>
              <a:solidFill>
                <a:schemeClr val="bg1"/>
              </a:solidFill>
              <a:ln>
                <a:solidFill>
                  <a:srgbClr val="068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Grafik 17"/>
              <p:cNvPicPr>
                <a:picLocks noChangeAspect="1"/>
              </p:cNvPicPr>
              <p:nvPr/>
            </p:nvPicPr>
            <p:blipFill rotWithShape="1">
              <a:blip r:embed="rId4">
                <a:extLst>
                  <a:ext uri="{28A0092B-C50C-407E-A947-70E740481C1C}">
                    <a14:useLocalDpi xmlns:a14="http://schemas.microsoft.com/office/drawing/2010/main" val="0"/>
                  </a:ext>
                </a:extLst>
              </a:blip>
              <a:srcRect l="8185" t="5041" r="4345" b="9243"/>
              <a:stretch/>
            </p:blipFill>
            <p:spPr>
              <a:xfrm>
                <a:off x="1892071" y="1842586"/>
                <a:ext cx="300731" cy="269075"/>
              </a:xfrm>
              <a:prstGeom prst="rect">
                <a:avLst/>
              </a:prstGeom>
            </p:spPr>
          </p:pic>
        </p:grpSp>
        <p:sp>
          <p:nvSpPr>
            <p:cNvPr id="16" name="Titel 1"/>
            <p:cNvSpPr txBox="1">
              <a:spLocks/>
            </p:cNvSpPr>
            <p:nvPr/>
          </p:nvSpPr>
          <p:spPr>
            <a:xfrm>
              <a:off x="683568" y="274638"/>
              <a:ext cx="7787208" cy="562074"/>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chemeClr val="tx1"/>
                  </a:solidFill>
                  <a:latin typeface="Arial" panose="020B0604020202020204" pitchFamily="34" charset="0"/>
                  <a:ea typeface="+mj-ea"/>
                  <a:cs typeface="Arial" panose="020B0604020202020204" pitchFamily="34" charset="0"/>
                </a:defRPr>
              </a:lvl1pPr>
            </a:lstStyle>
            <a:p>
              <a:pPr fontAlgn="auto">
                <a:spcAft>
                  <a:spcPts val="0"/>
                </a:spcAft>
                <a:buClrTx/>
                <a:buSzTx/>
                <a:buFontTx/>
              </a:pPr>
              <a:r>
                <a:rPr lang="en-GB" sz="2800" dirty="0">
                  <a:latin typeface="+mj-lt"/>
                </a:rPr>
                <a:t>Vorarlberg - Austria</a:t>
              </a:r>
            </a:p>
          </p:txBody>
        </p:sp>
      </p:grpSp>
      <p:pic>
        <p:nvPicPr>
          <p:cNvPr id="4" name="Grafik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687" y="922710"/>
            <a:ext cx="2502098" cy="1394481"/>
          </a:xfrm>
          <a:prstGeom prst="rect">
            <a:avLst/>
          </a:prstGeom>
          <a:ln w="19050">
            <a:solidFill>
              <a:srgbClr val="068D8D"/>
            </a:solidFill>
          </a:ln>
        </p:spPr>
      </p:pic>
      <p:pic>
        <p:nvPicPr>
          <p:cNvPr id="2" name="Picture 2" descr="Ãhnliches Fot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496" y="2403189"/>
            <a:ext cx="11131935" cy="4610198"/>
          </a:xfrm>
          <a:prstGeom prst="rect">
            <a:avLst/>
          </a:prstGeom>
          <a:noFill/>
          <a:extLst>
            <a:ext uri="{909E8E84-426E-40DD-AFC4-6F175D3DCCD1}">
              <a14:hiddenFill xmlns:a14="http://schemas.microsoft.com/office/drawing/2010/main">
                <a:solidFill>
                  <a:srgbClr val="FFFFFF"/>
                </a:solidFill>
              </a14:hiddenFill>
            </a:ext>
          </a:extLst>
        </p:spPr>
      </p:pic>
      <p:sp>
        <p:nvSpPr>
          <p:cNvPr id="11" name="Rechteck 10"/>
          <p:cNvSpPr/>
          <p:nvPr/>
        </p:nvSpPr>
        <p:spPr>
          <a:xfrm>
            <a:off x="3059832" y="3861048"/>
            <a:ext cx="432048" cy="288032"/>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70827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Rhein Abfluss neu"/>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872" t="66811" r="50225" b="3757"/>
          <a:stretch/>
        </p:blipFill>
        <p:spPr bwMode="auto">
          <a:xfrm>
            <a:off x="720000" y="1253944"/>
            <a:ext cx="7704000" cy="3231053"/>
          </a:xfrm>
          <a:prstGeom prst="rect">
            <a:avLst/>
          </a:prstGeom>
          <a:noFill/>
          <a:ln w="12700">
            <a:solidFill>
              <a:srgbClr val="068D8D"/>
            </a:solidFill>
          </a:ln>
          <a:extLst>
            <a:ext uri="{909E8E84-426E-40DD-AFC4-6F175D3DCCD1}">
              <a14:hiddenFill xmlns:a14="http://schemas.microsoft.com/office/drawing/2010/main">
                <a:solidFill>
                  <a:srgbClr val="FFFFFF"/>
                </a:solidFill>
              </a14:hiddenFill>
            </a:ext>
          </a:extLst>
        </p:spPr>
      </p:pic>
      <p:sp>
        <p:nvSpPr>
          <p:cNvPr id="8" name="Inhaltsplatzhalter 2"/>
          <p:cNvSpPr txBox="1">
            <a:spLocks/>
          </p:cNvSpPr>
          <p:nvPr/>
        </p:nvSpPr>
        <p:spPr>
          <a:xfrm>
            <a:off x="457200" y="1061736"/>
            <a:ext cx="8229600" cy="507342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68D8D"/>
              </a:buClr>
              <a:buFont typeface="Wingdings" panose="05000000000000000000" pitchFamily="2" charset="2"/>
              <a:buChar char="ü"/>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fontAlgn="auto">
              <a:spcAft>
                <a:spcPts val="0"/>
              </a:spcAft>
              <a:buSzTx/>
              <a:buNone/>
            </a:pPr>
            <a:endParaRPr lang="en-US" sz="1600" dirty="0"/>
          </a:p>
        </p:txBody>
      </p:sp>
      <p:pic>
        <p:nvPicPr>
          <p:cNvPr id="9" name="Grafik 8"/>
          <p:cNvPicPr>
            <a:picLocks noChangeAspect="1"/>
          </p:cNvPicPr>
          <p:nvPr/>
        </p:nvPicPr>
        <p:blipFill>
          <a:blip r:embed="rId4"/>
          <a:stretch>
            <a:fillRect/>
          </a:stretch>
        </p:blipFill>
        <p:spPr>
          <a:xfrm>
            <a:off x="7620000" y="188640"/>
            <a:ext cx="1430165" cy="620993"/>
          </a:xfrm>
          <a:prstGeom prst="rect">
            <a:avLst/>
          </a:prstGeom>
        </p:spPr>
      </p:pic>
      <p:sp>
        <p:nvSpPr>
          <p:cNvPr id="10" name="Textfeld 9"/>
          <p:cNvSpPr txBox="1"/>
          <p:nvPr/>
        </p:nvSpPr>
        <p:spPr>
          <a:xfrm>
            <a:off x="360000" y="900000"/>
            <a:ext cx="4159985" cy="707886"/>
          </a:xfrm>
          <a:prstGeom prst="rect">
            <a:avLst/>
          </a:prstGeom>
          <a:noFill/>
        </p:spPr>
        <p:txBody>
          <a:bodyPr wrap="none" rtlCol="0">
            <a:spAutoFit/>
          </a:bodyPr>
          <a:lstStyle/>
          <a:p>
            <a:pPr marL="285750" indent="-285750">
              <a:buClr>
                <a:srgbClr val="068D8D"/>
              </a:buClr>
              <a:buFont typeface="Wingdings" panose="05000000000000000000" pitchFamily="2" charset="2"/>
              <a:buChar char="ü"/>
            </a:pPr>
            <a:r>
              <a:rPr lang="en-GB" sz="1600" dirty="0">
                <a:solidFill>
                  <a:schemeClr val="tx1"/>
                </a:solidFill>
                <a:latin typeface="+mn-lt"/>
              </a:rPr>
              <a:t>Rating curve of a river with hysteresis effect.</a:t>
            </a:r>
            <a:endParaRPr lang="en-US" sz="1600" dirty="0">
              <a:solidFill>
                <a:schemeClr val="tx1"/>
              </a:solidFill>
              <a:latin typeface="+mn-lt"/>
            </a:endParaRPr>
          </a:p>
          <a:p>
            <a:pPr marL="342900" indent="-342900">
              <a:buClr>
                <a:srgbClr val="068D8D"/>
              </a:buClr>
              <a:buFont typeface="Wingdings" panose="05000000000000000000" pitchFamily="2" charset="2"/>
              <a:buChar char="ü"/>
            </a:pPr>
            <a:endParaRPr lang="en-US" dirty="0"/>
          </a:p>
        </p:txBody>
      </p:sp>
      <p:sp>
        <p:nvSpPr>
          <p:cNvPr id="11" name="Textfeld 10"/>
          <p:cNvSpPr txBox="1"/>
          <p:nvPr/>
        </p:nvSpPr>
        <p:spPr>
          <a:xfrm rot="16200000">
            <a:off x="-714067" y="3103152"/>
            <a:ext cx="2455912" cy="307777"/>
          </a:xfrm>
          <a:prstGeom prst="rect">
            <a:avLst/>
          </a:prstGeom>
          <a:noFill/>
        </p:spPr>
        <p:txBody>
          <a:bodyPr wrap="square" rtlCol="0">
            <a:spAutoFit/>
          </a:bodyPr>
          <a:lstStyle/>
          <a:p>
            <a:r>
              <a:rPr lang="en-US" sz="1400" dirty="0">
                <a:solidFill>
                  <a:schemeClr val="tx1"/>
                </a:solidFill>
                <a:latin typeface="+mn-lt"/>
              </a:rPr>
              <a:t>Water</a:t>
            </a:r>
            <a:r>
              <a:rPr lang="de-DE" sz="1400" dirty="0">
                <a:solidFill>
                  <a:schemeClr val="tx1"/>
                </a:solidFill>
                <a:latin typeface="+mn-lt"/>
              </a:rPr>
              <a:t> Level [cm] </a:t>
            </a:r>
          </a:p>
        </p:txBody>
      </p:sp>
      <p:sp>
        <p:nvSpPr>
          <p:cNvPr id="13" name="Textfeld 12"/>
          <p:cNvSpPr txBox="1"/>
          <p:nvPr/>
        </p:nvSpPr>
        <p:spPr>
          <a:xfrm>
            <a:off x="683568" y="4484997"/>
            <a:ext cx="2455912" cy="307777"/>
          </a:xfrm>
          <a:prstGeom prst="rect">
            <a:avLst/>
          </a:prstGeom>
          <a:noFill/>
        </p:spPr>
        <p:txBody>
          <a:bodyPr wrap="square" rtlCol="0">
            <a:spAutoFit/>
          </a:bodyPr>
          <a:lstStyle/>
          <a:p>
            <a:r>
              <a:rPr lang="en-US" sz="1400" dirty="0">
                <a:solidFill>
                  <a:schemeClr val="tx1"/>
                </a:solidFill>
                <a:latin typeface="+mn-lt"/>
              </a:rPr>
              <a:t>Discharge [m³/s</a:t>
            </a:r>
            <a:r>
              <a:rPr lang="de-DE" sz="1400" dirty="0">
                <a:solidFill>
                  <a:schemeClr val="tx1"/>
                </a:solidFill>
                <a:latin typeface="+mn-lt"/>
              </a:rPr>
              <a:t>] </a:t>
            </a:r>
          </a:p>
        </p:txBody>
      </p:sp>
      <p:grpSp>
        <p:nvGrpSpPr>
          <p:cNvPr id="12" name="Gruppieren 11"/>
          <p:cNvGrpSpPr/>
          <p:nvPr/>
        </p:nvGrpSpPr>
        <p:grpSpPr>
          <a:xfrm>
            <a:off x="66312" y="203935"/>
            <a:ext cx="8404464" cy="632777"/>
            <a:chOff x="66312" y="203935"/>
            <a:chExt cx="8404464" cy="632777"/>
          </a:xfrm>
        </p:grpSpPr>
        <p:grpSp>
          <p:nvGrpSpPr>
            <p:cNvPr id="14" name="Gruppieren 13"/>
            <p:cNvGrpSpPr>
              <a:grpSpLocks noChangeAspect="1"/>
            </p:cNvGrpSpPr>
            <p:nvPr/>
          </p:nvGrpSpPr>
          <p:grpSpPr>
            <a:xfrm>
              <a:off x="66312" y="203935"/>
              <a:ext cx="656001" cy="590401"/>
              <a:chOff x="1881978" y="1385888"/>
              <a:chExt cx="360000" cy="324000"/>
            </a:xfrm>
          </p:grpSpPr>
          <p:sp>
            <p:nvSpPr>
              <p:cNvPr id="16" name="Diagonal liegende"/>
              <p:cNvSpPr/>
              <p:nvPr/>
            </p:nvSpPr>
            <p:spPr>
              <a:xfrm>
                <a:off x="1881978" y="1385888"/>
                <a:ext cx="360000" cy="324000"/>
              </a:xfrm>
              <a:prstGeom prst="round2DiagRect">
                <a:avLst/>
              </a:prstGeom>
              <a:solidFill>
                <a:schemeClr val="bg1"/>
              </a:solidFill>
              <a:ln>
                <a:solidFill>
                  <a:srgbClr val="068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Grafik 16"/>
              <p:cNvPicPr>
                <a:picLocks noChangeAspect="1"/>
              </p:cNvPicPr>
              <p:nvPr/>
            </p:nvPicPr>
            <p:blipFill rotWithShape="1">
              <a:blip r:embed="rId5">
                <a:extLst>
                  <a:ext uri="{28A0092B-C50C-407E-A947-70E740481C1C}">
                    <a14:useLocalDpi xmlns:a14="http://schemas.microsoft.com/office/drawing/2010/main" val="0"/>
                  </a:ext>
                </a:extLst>
              </a:blip>
              <a:srcRect t="11634"/>
              <a:stretch/>
            </p:blipFill>
            <p:spPr>
              <a:xfrm>
                <a:off x="1902611" y="1434742"/>
                <a:ext cx="315073" cy="243060"/>
              </a:xfrm>
              <a:prstGeom prst="rect">
                <a:avLst/>
              </a:prstGeom>
            </p:spPr>
          </p:pic>
        </p:grpSp>
        <p:sp>
          <p:nvSpPr>
            <p:cNvPr id="15" name="Titel 1"/>
            <p:cNvSpPr txBox="1">
              <a:spLocks/>
            </p:cNvSpPr>
            <p:nvPr/>
          </p:nvSpPr>
          <p:spPr>
            <a:xfrm>
              <a:off x="683568" y="274638"/>
              <a:ext cx="7787208" cy="562074"/>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chemeClr val="tx1"/>
                  </a:solidFill>
                  <a:latin typeface="Arial" panose="020B0604020202020204" pitchFamily="34" charset="0"/>
                  <a:ea typeface="+mj-ea"/>
                  <a:cs typeface="Arial" panose="020B0604020202020204" pitchFamily="34" charset="0"/>
                </a:defRPr>
              </a:lvl1pPr>
            </a:lstStyle>
            <a:p>
              <a:pPr fontAlgn="auto">
                <a:spcAft>
                  <a:spcPts val="0"/>
                </a:spcAft>
                <a:buClrTx/>
                <a:buSzTx/>
                <a:buFontTx/>
              </a:pPr>
              <a:r>
                <a:rPr lang="en-GB" sz="2800" dirty="0">
                  <a:latin typeface="+mj-lt"/>
                </a:rPr>
                <a:t>RQ-30 - Data set analysis</a:t>
              </a:r>
            </a:p>
          </p:txBody>
        </p:sp>
      </p:grpSp>
    </p:spTree>
    <p:extLst>
      <p:ext uri="{BB962C8B-B14F-4D97-AF65-F5344CB8AC3E}">
        <p14:creationId xmlns:p14="http://schemas.microsoft.com/office/powerpoint/2010/main" val="2099490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ieren 2"/>
          <p:cNvGrpSpPr/>
          <p:nvPr/>
        </p:nvGrpSpPr>
        <p:grpSpPr>
          <a:xfrm>
            <a:off x="720000" y="1268760"/>
            <a:ext cx="7704000" cy="3830596"/>
            <a:chOff x="720000" y="1268760"/>
            <a:chExt cx="7704000" cy="3830596"/>
          </a:xfrm>
        </p:grpSpPr>
        <p:pic>
          <p:nvPicPr>
            <p:cNvPr id="8" name="Picture 18" descr="Diagramme_instabile_Schlüsselkurve_ENG_2Farb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0000" y="1268760"/>
              <a:ext cx="7704000" cy="3830596"/>
            </a:xfrm>
            <a:prstGeom prst="rect">
              <a:avLst/>
            </a:prstGeom>
            <a:noFill/>
            <a:ln w="12700">
              <a:solidFill>
                <a:srgbClr val="068D8D"/>
              </a:solidFill>
            </a:ln>
            <a:extLst>
              <a:ext uri="{909E8E84-426E-40DD-AFC4-6F175D3DCCD1}">
                <a14:hiddenFill xmlns:a14="http://schemas.microsoft.com/office/drawing/2010/main">
                  <a:solidFill>
                    <a:srgbClr val="FFFFFF"/>
                  </a:solidFill>
                </a14:hiddenFill>
              </a:ext>
            </a:extLst>
          </p:spPr>
        </p:pic>
        <p:sp>
          <p:nvSpPr>
            <p:cNvPr id="7" name="Textfeld 6"/>
            <p:cNvSpPr txBox="1"/>
            <p:nvPr/>
          </p:nvSpPr>
          <p:spPr>
            <a:xfrm>
              <a:off x="2822311" y="2276872"/>
              <a:ext cx="3659015" cy="276999"/>
            </a:xfrm>
            <a:prstGeom prst="rect">
              <a:avLst/>
            </a:prstGeom>
            <a:noFill/>
          </p:spPr>
          <p:txBody>
            <a:bodyPr wrap="none" rtlCol="0">
              <a:spAutoFit/>
            </a:bodyPr>
            <a:lstStyle/>
            <a:p>
              <a:r>
                <a:rPr lang="en-GB" sz="1200" dirty="0">
                  <a:solidFill>
                    <a:srgbClr val="0070C0"/>
                  </a:solidFill>
                  <a:latin typeface="+mn-lt"/>
                </a:rPr>
                <a:t>Blue</a:t>
              </a:r>
              <a:r>
                <a:rPr lang="en-GB" sz="1200" dirty="0">
                  <a:solidFill>
                    <a:srgbClr val="00B050"/>
                  </a:solidFill>
                  <a:latin typeface="+mn-lt"/>
                </a:rPr>
                <a:t> </a:t>
              </a:r>
              <a:r>
                <a:rPr lang="en-GB" sz="1200" dirty="0">
                  <a:solidFill>
                    <a:schemeClr val="tx1"/>
                  </a:solidFill>
                  <a:latin typeface="+mn-lt"/>
                </a:rPr>
                <a:t>+</a:t>
              </a:r>
              <a:r>
                <a:rPr lang="en-GB" sz="1200" dirty="0">
                  <a:solidFill>
                    <a:srgbClr val="00B050"/>
                  </a:solidFill>
                  <a:latin typeface="+mn-lt"/>
                </a:rPr>
                <a:t> Green </a:t>
              </a:r>
              <a:r>
                <a:rPr lang="en-GB" sz="1200" dirty="0">
                  <a:solidFill>
                    <a:schemeClr val="tx1"/>
                  </a:solidFill>
                  <a:latin typeface="+mn-lt"/>
                </a:rPr>
                <a:t>=</a:t>
              </a:r>
              <a:r>
                <a:rPr lang="en-GB" sz="1200" dirty="0">
                  <a:solidFill>
                    <a:srgbClr val="00B050"/>
                  </a:solidFill>
                  <a:latin typeface="+mn-lt"/>
                </a:rPr>
                <a:t>  </a:t>
              </a:r>
              <a:r>
                <a:rPr lang="en-GB" sz="1200" dirty="0">
                  <a:solidFill>
                    <a:schemeClr val="tx1"/>
                  </a:solidFill>
                  <a:latin typeface="+mn-lt"/>
                </a:rPr>
                <a:t>flow velocity / </a:t>
              </a:r>
              <a:r>
                <a:rPr lang="en-GB" sz="1200" dirty="0">
                  <a:solidFill>
                    <a:srgbClr val="080808"/>
                  </a:solidFill>
                  <a:latin typeface="+mn-lt"/>
                </a:rPr>
                <a:t>Black</a:t>
              </a:r>
              <a:r>
                <a:rPr lang="en-GB" sz="1200" dirty="0">
                  <a:solidFill>
                    <a:srgbClr val="0070C0"/>
                  </a:solidFill>
                  <a:latin typeface="+mn-lt"/>
                </a:rPr>
                <a:t> </a:t>
              </a:r>
              <a:r>
                <a:rPr lang="en-GB" sz="1200" dirty="0">
                  <a:solidFill>
                    <a:srgbClr val="080808"/>
                  </a:solidFill>
                  <a:latin typeface="+mn-lt"/>
                </a:rPr>
                <a:t>+</a:t>
              </a:r>
              <a:r>
                <a:rPr lang="en-GB" sz="1200" dirty="0">
                  <a:solidFill>
                    <a:srgbClr val="0070C0"/>
                  </a:solidFill>
                  <a:latin typeface="+mn-lt"/>
                </a:rPr>
                <a:t> </a:t>
              </a:r>
              <a:r>
                <a:rPr lang="en-GB" sz="1200" dirty="0">
                  <a:solidFill>
                    <a:srgbClr val="FF0000"/>
                  </a:solidFill>
                  <a:latin typeface="+mn-lt"/>
                </a:rPr>
                <a:t>Red</a:t>
              </a:r>
              <a:r>
                <a:rPr lang="en-GB" sz="1200" dirty="0">
                  <a:solidFill>
                    <a:srgbClr val="0070C0"/>
                  </a:solidFill>
                  <a:latin typeface="+mn-lt"/>
                </a:rPr>
                <a:t> </a:t>
              </a:r>
              <a:r>
                <a:rPr lang="en-GB" sz="1200" dirty="0">
                  <a:solidFill>
                    <a:schemeClr val="tx1"/>
                  </a:solidFill>
                  <a:latin typeface="+mn-lt"/>
                </a:rPr>
                <a:t>=</a:t>
              </a:r>
              <a:r>
                <a:rPr lang="en-GB" sz="1200" dirty="0">
                  <a:solidFill>
                    <a:srgbClr val="0070C0"/>
                  </a:solidFill>
                  <a:latin typeface="+mn-lt"/>
                </a:rPr>
                <a:t> </a:t>
              </a:r>
              <a:r>
                <a:rPr lang="en-GB" sz="1200" dirty="0">
                  <a:solidFill>
                    <a:schemeClr val="tx1"/>
                  </a:solidFill>
                  <a:latin typeface="+mn-lt"/>
                </a:rPr>
                <a:t>Water level</a:t>
              </a:r>
              <a:endParaRPr lang="en-US" sz="1200" dirty="0">
                <a:solidFill>
                  <a:schemeClr val="tx1"/>
                </a:solidFill>
                <a:latin typeface="+mn-lt"/>
              </a:endParaRPr>
            </a:p>
          </p:txBody>
        </p:sp>
      </p:grpSp>
      <p:sp>
        <p:nvSpPr>
          <p:cNvPr id="20" name="Inhaltsplatzhalter 2"/>
          <p:cNvSpPr txBox="1">
            <a:spLocks/>
          </p:cNvSpPr>
          <p:nvPr/>
        </p:nvSpPr>
        <p:spPr>
          <a:xfrm>
            <a:off x="360000" y="900052"/>
            <a:ext cx="8229600" cy="507342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68D8D"/>
              </a:buClr>
              <a:buFont typeface="Wingdings" panose="05000000000000000000" pitchFamily="2" charset="2"/>
              <a:buChar char="ü"/>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fontAlgn="auto">
              <a:spcAft>
                <a:spcPts val="0"/>
              </a:spcAft>
              <a:buSzTx/>
            </a:pPr>
            <a:r>
              <a:rPr lang="en-US" sz="1600" b="1" dirty="0"/>
              <a:t>Recognition of river bed changes</a:t>
            </a:r>
          </a:p>
        </p:txBody>
      </p:sp>
      <p:pic>
        <p:nvPicPr>
          <p:cNvPr id="21" name="Grafik 20"/>
          <p:cNvPicPr>
            <a:picLocks noChangeAspect="1"/>
          </p:cNvPicPr>
          <p:nvPr/>
        </p:nvPicPr>
        <p:blipFill>
          <a:blip r:embed="rId3"/>
          <a:stretch>
            <a:fillRect/>
          </a:stretch>
        </p:blipFill>
        <p:spPr>
          <a:xfrm>
            <a:off x="7620000" y="188640"/>
            <a:ext cx="1430165" cy="620993"/>
          </a:xfrm>
          <a:prstGeom prst="rect">
            <a:avLst/>
          </a:prstGeom>
        </p:spPr>
      </p:pic>
      <p:grpSp>
        <p:nvGrpSpPr>
          <p:cNvPr id="9" name="Gruppieren 8"/>
          <p:cNvGrpSpPr/>
          <p:nvPr/>
        </p:nvGrpSpPr>
        <p:grpSpPr>
          <a:xfrm>
            <a:off x="66312" y="203935"/>
            <a:ext cx="8404464" cy="632777"/>
            <a:chOff x="66312" y="203935"/>
            <a:chExt cx="8404464" cy="632777"/>
          </a:xfrm>
        </p:grpSpPr>
        <p:grpSp>
          <p:nvGrpSpPr>
            <p:cNvPr id="10" name="Gruppieren 9"/>
            <p:cNvGrpSpPr>
              <a:grpSpLocks noChangeAspect="1"/>
            </p:cNvGrpSpPr>
            <p:nvPr/>
          </p:nvGrpSpPr>
          <p:grpSpPr>
            <a:xfrm>
              <a:off x="66312" y="203935"/>
              <a:ext cx="656001" cy="590401"/>
              <a:chOff x="1881978" y="1385888"/>
              <a:chExt cx="360000" cy="324000"/>
            </a:xfrm>
          </p:grpSpPr>
          <p:sp>
            <p:nvSpPr>
              <p:cNvPr id="12" name="Diagonal liegende"/>
              <p:cNvSpPr/>
              <p:nvPr/>
            </p:nvSpPr>
            <p:spPr>
              <a:xfrm>
                <a:off x="1881978" y="1385888"/>
                <a:ext cx="360000" cy="324000"/>
              </a:xfrm>
              <a:prstGeom prst="round2DiagRect">
                <a:avLst/>
              </a:prstGeom>
              <a:solidFill>
                <a:schemeClr val="bg1"/>
              </a:solidFill>
              <a:ln>
                <a:solidFill>
                  <a:srgbClr val="068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Grafik 12"/>
              <p:cNvPicPr>
                <a:picLocks noChangeAspect="1"/>
              </p:cNvPicPr>
              <p:nvPr/>
            </p:nvPicPr>
            <p:blipFill rotWithShape="1">
              <a:blip r:embed="rId4">
                <a:extLst>
                  <a:ext uri="{28A0092B-C50C-407E-A947-70E740481C1C}">
                    <a14:useLocalDpi xmlns:a14="http://schemas.microsoft.com/office/drawing/2010/main" val="0"/>
                  </a:ext>
                </a:extLst>
              </a:blip>
              <a:srcRect t="11634"/>
              <a:stretch/>
            </p:blipFill>
            <p:spPr>
              <a:xfrm>
                <a:off x="1902611" y="1434742"/>
                <a:ext cx="315073" cy="243060"/>
              </a:xfrm>
              <a:prstGeom prst="rect">
                <a:avLst/>
              </a:prstGeom>
            </p:spPr>
          </p:pic>
        </p:grpSp>
        <p:sp>
          <p:nvSpPr>
            <p:cNvPr id="11" name="Titel 1"/>
            <p:cNvSpPr txBox="1">
              <a:spLocks/>
            </p:cNvSpPr>
            <p:nvPr/>
          </p:nvSpPr>
          <p:spPr>
            <a:xfrm>
              <a:off x="683568" y="274638"/>
              <a:ext cx="7787208" cy="562074"/>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chemeClr val="tx1"/>
                  </a:solidFill>
                  <a:latin typeface="Arial" panose="020B0604020202020204" pitchFamily="34" charset="0"/>
                  <a:ea typeface="+mj-ea"/>
                  <a:cs typeface="Arial" panose="020B0604020202020204" pitchFamily="34" charset="0"/>
                </a:defRPr>
              </a:lvl1pPr>
            </a:lstStyle>
            <a:p>
              <a:pPr fontAlgn="auto">
                <a:spcAft>
                  <a:spcPts val="0"/>
                </a:spcAft>
                <a:buClrTx/>
                <a:buSzTx/>
                <a:buFontTx/>
              </a:pPr>
              <a:r>
                <a:rPr lang="en-GB" sz="2800" dirty="0">
                  <a:latin typeface="+mj-lt"/>
                </a:rPr>
                <a:t>RQ-30 - Data set analysis</a:t>
              </a:r>
            </a:p>
          </p:txBody>
        </p:sp>
      </p:grpSp>
    </p:spTree>
    <p:extLst>
      <p:ext uri="{BB962C8B-B14F-4D97-AF65-F5344CB8AC3E}">
        <p14:creationId xmlns:p14="http://schemas.microsoft.com/office/powerpoint/2010/main" val="7061288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nhaltsplatzhalter 8"/>
          <p:cNvSpPr>
            <a:spLocks noGrp="1"/>
          </p:cNvSpPr>
          <p:nvPr>
            <p:ph idx="1"/>
          </p:nvPr>
        </p:nvSpPr>
        <p:spPr>
          <a:xfrm>
            <a:off x="1039256" y="1196135"/>
            <a:ext cx="8229600" cy="288032"/>
          </a:xfrm>
        </p:spPr>
        <p:txBody>
          <a:bodyPr>
            <a:noAutofit/>
          </a:bodyPr>
          <a:lstStyle/>
          <a:p>
            <a:pPr>
              <a:buClr>
                <a:srgbClr val="080808"/>
              </a:buClr>
              <a:buSzPct val="150000"/>
              <a:buFont typeface="Calibri" panose="020F0502020204030204" pitchFamily="34" charset="0"/>
              <a:buChar char="–"/>
            </a:pPr>
            <a:r>
              <a:rPr lang="en-GB" sz="1400" dirty="0"/>
              <a:t>Before the flood event the black rating curve was measured. </a:t>
            </a:r>
          </a:p>
        </p:txBody>
      </p:sp>
      <p:grpSp>
        <p:nvGrpSpPr>
          <p:cNvPr id="2" name="Gruppieren 1"/>
          <p:cNvGrpSpPr/>
          <p:nvPr/>
        </p:nvGrpSpPr>
        <p:grpSpPr>
          <a:xfrm>
            <a:off x="3973436" y="1731600"/>
            <a:ext cx="4401266" cy="4823155"/>
            <a:chOff x="3973436" y="1731600"/>
            <a:chExt cx="4401266" cy="4823155"/>
          </a:xfrm>
        </p:grpSpPr>
        <p:pic>
          <p:nvPicPr>
            <p:cNvPr id="7" name="Grafik 6"/>
            <p:cNvPicPr>
              <a:picLocks noChangeAspect="1"/>
            </p:cNvPicPr>
            <p:nvPr/>
          </p:nvPicPr>
          <p:blipFill>
            <a:blip r:embed="rId3"/>
            <a:stretch>
              <a:fillRect/>
            </a:stretch>
          </p:blipFill>
          <p:spPr>
            <a:xfrm>
              <a:off x="7983271" y="1731600"/>
              <a:ext cx="391431" cy="1850400"/>
            </a:xfrm>
            <a:prstGeom prst="rect">
              <a:avLst/>
            </a:prstGeom>
          </p:spPr>
        </p:pic>
        <p:pic>
          <p:nvPicPr>
            <p:cNvPr id="6" name="Grafik 5"/>
            <p:cNvPicPr>
              <a:picLocks noChangeAspect="1"/>
            </p:cNvPicPr>
            <p:nvPr/>
          </p:nvPicPr>
          <p:blipFill>
            <a:blip r:embed="rId4"/>
            <a:stretch>
              <a:fillRect/>
            </a:stretch>
          </p:blipFill>
          <p:spPr>
            <a:xfrm>
              <a:off x="3973436" y="1740431"/>
              <a:ext cx="354664" cy="4788000"/>
            </a:xfrm>
            <a:prstGeom prst="rect">
              <a:avLst/>
            </a:prstGeom>
          </p:spPr>
        </p:pic>
        <p:grpSp>
          <p:nvGrpSpPr>
            <p:cNvPr id="3" name="Gruppieren 2"/>
            <p:cNvGrpSpPr/>
            <p:nvPr/>
          </p:nvGrpSpPr>
          <p:grpSpPr>
            <a:xfrm>
              <a:off x="4351622" y="1797483"/>
              <a:ext cx="3608127" cy="4757272"/>
              <a:chOff x="5427299" y="1249157"/>
              <a:chExt cx="3608127" cy="4757272"/>
            </a:xfrm>
          </p:grpSpPr>
          <p:pic>
            <p:nvPicPr>
              <p:cNvPr id="10" name="Picture 18" descr="Diagramme_instabile_Schlüsselkurve_ENG_2Farben"/>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4673" t="3080" r="45001" b="43021"/>
              <a:stretch/>
            </p:blipFill>
            <p:spPr bwMode="auto">
              <a:xfrm>
                <a:off x="5427299" y="1249157"/>
                <a:ext cx="3608127" cy="4757272"/>
              </a:xfrm>
              <a:prstGeom prst="rect">
                <a:avLst/>
              </a:prstGeom>
              <a:noFill/>
              <a:ln w="19050">
                <a:solidFill>
                  <a:srgbClr val="068D8D"/>
                </a:solidFill>
              </a:ln>
              <a:extLst>
                <a:ext uri="{909E8E84-426E-40DD-AFC4-6F175D3DCCD1}">
                  <a14:hiddenFill xmlns:a14="http://schemas.microsoft.com/office/drawing/2010/main">
                    <a:solidFill>
                      <a:srgbClr val="FFFFFF"/>
                    </a:solidFill>
                  </a14:hiddenFill>
                </a:ext>
              </a:extLst>
            </p:spPr>
          </p:pic>
          <p:sp>
            <p:nvSpPr>
              <p:cNvPr id="12" name="Textfeld 11"/>
              <p:cNvSpPr txBox="1"/>
              <p:nvPr/>
            </p:nvSpPr>
            <p:spPr>
              <a:xfrm>
                <a:off x="7180081" y="3364241"/>
                <a:ext cx="1801070" cy="461665"/>
              </a:xfrm>
              <a:prstGeom prst="rect">
                <a:avLst/>
              </a:prstGeom>
              <a:noFill/>
              <a:ln w="19050">
                <a:noFill/>
              </a:ln>
            </p:spPr>
            <p:txBody>
              <a:bodyPr wrap="none" rtlCol="0">
                <a:spAutoFit/>
              </a:bodyPr>
              <a:lstStyle/>
              <a:p>
                <a:r>
                  <a:rPr lang="en-GB" sz="1200" dirty="0">
                    <a:solidFill>
                      <a:srgbClr val="0070C0"/>
                    </a:solidFill>
                    <a:latin typeface="+mn-lt"/>
                  </a:rPr>
                  <a:t>Blue</a:t>
                </a:r>
                <a:r>
                  <a:rPr lang="en-GB" sz="1200" dirty="0">
                    <a:solidFill>
                      <a:srgbClr val="00B050"/>
                    </a:solidFill>
                    <a:latin typeface="+mn-lt"/>
                  </a:rPr>
                  <a:t> </a:t>
                </a:r>
                <a:r>
                  <a:rPr lang="en-GB" sz="1200" dirty="0">
                    <a:solidFill>
                      <a:schemeClr val="tx1"/>
                    </a:solidFill>
                    <a:latin typeface="+mn-lt"/>
                  </a:rPr>
                  <a:t>+</a:t>
                </a:r>
                <a:r>
                  <a:rPr lang="en-GB" sz="1200" dirty="0">
                    <a:solidFill>
                      <a:srgbClr val="00B050"/>
                    </a:solidFill>
                    <a:latin typeface="+mn-lt"/>
                  </a:rPr>
                  <a:t> </a:t>
                </a:r>
                <a:r>
                  <a:rPr lang="en-GB" sz="1200" dirty="0">
                    <a:solidFill>
                      <a:srgbClr val="00B050"/>
                    </a:solidFill>
                  </a:rPr>
                  <a:t>Green </a:t>
                </a:r>
                <a:r>
                  <a:rPr lang="en-GB" sz="1200" dirty="0">
                    <a:solidFill>
                      <a:schemeClr val="tx1"/>
                    </a:solidFill>
                    <a:latin typeface="+mn-lt"/>
                  </a:rPr>
                  <a:t>=</a:t>
                </a:r>
                <a:r>
                  <a:rPr lang="en-GB" sz="1200" dirty="0">
                    <a:solidFill>
                      <a:srgbClr val="00B050"/>
                    </a:solidFill>
                    <a:latin typeface="+mn-lt"/>
                  </a:rPr>
                  <a:t> </a:t>
                </a:r>
                <a:r>
                  <a:rPr lang="en-GB" sz="1200" dirty="0">
                    <a:solidFill>
                      <a:schemeClr val="tx1"/>
                    </a:solidFill>
                    <a:latin typeface="+mn-lt"/>
                  </a:rPr>
                  <a:t>velocity /</a:t>
                </a:r>
              </a:p>
              <a:p>
                <a:r>
                  <a:rPr lang="en-GB" sz="1200" dirty="0">
                    <a:solidFill>
                      <a:srgbClr val="080808"/>
                    </a:solidFill>
                    <a:latin typeface="+mn-lt"/>
                  </a:rPr>
                  <a:t>Black</a:t>
                </a:r>
                <a:r>
                  <a:rPr lang="en-GB" sz="1200" dirty="0">
                    <a:solidFill>
                      <a:srgbClr val="0070C0"/>
                    </a:solidFill>
                    <a:latin typeface="+mn-lt"/>
                  </a:rPr>
                  <a:t> </a:t>
                </a:r>
                <a:r>
                  <a:rPr lang="en-GB" sz="1200" dirty="0">
                    <a:solidFill>
                      <a:srgbClr val="080808"/>
                    </a:solidFill>
                    <a:latin typeface="+mn-lt"/>
                  </a:rPr>
                  <a:t>+ </a:t>
                </a:r>
                <a:r>
                  <a:rPr lang="en-GB" sz="1200" dirty="0">
                    <a:solidFill>
                      <a:srgbClr val="FF0000"/>
                    </a:solidFill>
                  </a:rPr>
                  <a:t>Red</a:t>
                </a:r>
                <a:r>
                  <a:rPr lang="en-GB" sz="1200" dirty="0">
                    <a:solidFill>
                      <a:srgbClr val="0070C0"/>
                    </a:solidFill>
                    <a:latin typeface="+mn-lt"/>
                  </a:rPr>
                  <a:t> </a:t>
                </a:r>
                <a:r>
                  <a:rPr lang="en-GB" sz="1200" dirty="0">
                    <a:solidFill>
                      <a:schemeClr val="tx1"/>
                    </a:solidFill>
                    <a:latin typeface="+mn-lt"/>
                  </a:rPr>
                  <a:t>=</a:t>
                </a:r>
                <a:r>
                  <a:rPr lang="en-GB" sz="1200" dirty="0">
                    <a:solidFill>
                      <a:srgbClr val="0070C0"/>
                    </a:solidFill>
                    <a:latin typeface="+mn-lt"/>
                  </a:rPr>
                  <a:t> </a:t>
                </a:r>
                <a:r>
                  <a:rPr lang="en-GB" sz="1200" dirty="0">
                    <a:solidFill>
                      <a:schemeClr val="tx1"/>
                    </a:solidFill>
                    <a:latin typeface="+mn-lt"/>
                  </a:rPr>
                  <a:t>Water level</a:t>
                </a:r>
                <a:endParaRPr lang="en-US" sz="1200" dirty="0">
                  <a:solidFill>
                    <a:schemeClr val="tx1"/>
                  </a:solidFill>
                  <a:latin typeface="+mn-lt"/>
                </a:endParaRPr>
              </a:p>
            </p:txBody>
          </p:sp>
        </p:grpSp>
      </p:grpSp>
      <p:pic>
        <p:nvPicPr>
          <p:cNvPr id="11" name="Picture 18" descr="Diagramme_instabile_Schlüsselkurve_ENG_2Farben"/>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38" t="66851" r="53131" b="5351"/>
          <a:stretch/>
        </p:blipFill>
        <p:spPr bwMode="auto">
          <a:xfrm>
            <a:off x="1039256" y="4453459"/>
            <a:ext cx="6920494" cy="2100864"/>
          </a:xfrm>
          <a:prstGeom prst="rect">
            <a:avLst/>
          </a:prstGeom>
          <a:noFill/>
          <a:ln w="19050">
            <a:solidFill>
              <a:srgbClr val="068D8D"/>
            </a:solidFill>
          </a:ln>
          <a:extLst>
            <a:ext uri="{909E8E84-426E-40DD-AFC4-6F175D3DCCD1}">
              <a14:hiddenFill xmlns:a14="http://schemas.microsoft.com/office/drawing/2010/main">
                <a:solidFill>
                  <a:srgbClr val="FFFFFF"/>
                </a:solidFill>
              </a14:hiddenFill>
            </a:ext>
          </a:extLst>
        </p:spPr>
      </p:pic>
      <p:cxnSp>
        <p:nvCxnSpPr>
          <p:cNvPr id="13" name="Gerade Verbindung mit Pfeil 12"/>
          <p:cNvCxnSpPr/>
          <p:nvPr/>
        </p:nvCxnSpPr>
        <p:spPr>
          <a:xfrm flipH="1">
            <a:off x="4927688" y="2472017"/>
            <a:ext cx="1368151" cy="2767308"/>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Gerade Verbindung mit Pfeil 14"/>
          <p:cNvCxnSpPr/>
          <p:nvPr/>
        </p:nvCxnSpPr>
        <p:spPr>
          <a:xfrm flipH="1">
            <a:off x="4584862" y="2647037"/>
            <a:ext cx="702865" cy="2749685"/>
          </a:xfrm>
          <a:prstGeom prst="straightConnector1">
            <a:avLst/>
          </a:prstGeom>
          <a:ln w="19050">
            <a:solidFill>
              <a:srgbClr val="080808"/>
            </a:solidFill>
            <a:tailEnd type="triangle"/>
          </a:ln>
        </p:spPr>
        <p:style>
          <a:lnRef idx="1">
            <a:schemeClr val="accent1"/>
          </a:lnRef>
          <a:fillRef idx="0">
            <a:schemeClr val="accent1"/>
          </a:fillRef>
          <a:effectRef idx="0">
            <a:schemeClr val="accent1"/>
          </a:effectRef>
          <a:fontRef idx="minor">
            <a:schemeClr val="tx1"/>
          </a:fontRef>
        </p:style>
      </p:cxnSp>
      <p:sp>
        <p:nvSpPr>
          <p:cNvPr id="18" name="Textfeld 17"/>
          <p:cNvSpPr txBox="1"/>
          <p:nvPr/>
        </p:nvSpPr>
        <p:spPr>
          <a:xfrm>
            <a:off x="752475" y="1372706"/>
            <a:ext cx="5724525" cy="307777"/>
          </a:xfrm>
          <a:prstGeom prst="rect">
            <a:avLst/>
          </a:prstGeom>
          <a:noFill/>
        </p:spPr>
        <p:txBody>
          <a:bodyPr wrap="square" rtlCol="0">
            <a:spAutoFit/>
          </a:bodyPr>
          <a:lstStyle/>
          <a:p>
            <a:pPr marL="571500" indent="-285750">
              <a:buSzPct val="150000"/>
              <a:buFont typeface="Calibri" panose="020F0502020204030204" pitchFamily="34" charset="0"/>
              <a:buChar char="–"/>
            </a:pPr>
            <a:r>
              <a:rPr lang="en-GB" sz="1400" dirty="0">
                <a:solidFill>
                  <a:srgbClr val="080808"/>
                </a:solidFill>
                <a:latin typeface="+mn-lt"/>
              </a:rPr>
              <a:t>After the flood event the rating curve has changed to the red one.</a:t>
            </a:r>
            <a:endParaRPr lang="en-US" sz="1400" dirty="0">
              <a:solidFill>
                <a:srgbClr val="080808"/>
              </a:solidFill>
              <a:latin typeface="+mn-lt"/>
            </a:endParaRPr>
          </a:p>
        </p:txBody>
      </p:sp>
      <p:sp>
        <p:nvSpPr>
          <p:cNvPr id="20" name="Inhaltsplatzhalter 2"/>
          <p:cNvSpPr txBox="1">
            <a:spLocks/>
          </p:cNvSpPr>
          <p:nvPr/>
        </p:nvSpPr>
        <p:spPr>
          <a:xfrm>
            <a:off x="540000" y="900052"/>
            <a:ext cx="8229600" cy="507342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68D8D"/>
              </a:buClr>
              <a:buFont typeface="Wingdings" panose="05000000000000000000" pitchFamily="2" charset="2"/>
              <a:buChar char="ü"/>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fontAlgn="auto">
              <a:spcAft>
                <a:spcPts val="0"/>
              </a:spcAft>
              <a:buSzTx/>
            </a:pPr>
            <a:r>
              <a:rPr lang="en-US" sz="1600" b="1" dirty="0"/>
              <a:t>Recognition of cross section changes</a:t>
            </a:r>
          </a:p>
        </p:txBody>
      </p:sp>
      <p:pic>
        <p:nvPicPr>
          <p:cNvPr id="21" name="Grafik 20"/>
          <p:cNvPicPr>
            <a:picLocks noChangeAspect="1"/>
          </p:cNvPicPr>
          <p:nvPr/>
        </p:nvPicPr>
        <p:blipFill>
          <a:blip r:embed="rId6"/>
          <a:stretch>
            <a:fillRect/>
          </a:stretch>
        </p:blipFill>
        <p:spPr>
          <a:xfrm>
            <a:off x="7620000" y="188640"/>
            <a:ext cx="1430165" cy="620993"/>
          </a:xfrm>
          <a:prstGeom prst="rect">
            <a:avLst/>
          </a:prstGeom>
        </p:spPr>
      </p:pic>
      <p:sp>
        <p:nvSpPr>
          <p:cNvPr id="23" name="Textfeld 22"/>
          <p:cNvSpPr txBox="1"/>
          <p:nvPr/>
        </p:nvSpPr>
        <p:spPr>
          <a:xfrm>
            <a:off x="6324414" y="980751"/>
            <a:ext cx="1160895" cy="338554"/>
          </a:xfrm>
          <a:prstGeom prst="rect">
            <a:avLst/>
          </a:prstGeom>
          <a:noFill/>
        </p:spPr>
        <p:txBody>
          <a:bodyPr wrap="none" rtlCol="0">
            <a:spAutoFit/>
          </a:bodyPr>
          <a:lstStyle/>
          <a:p>
            <a:r>
              <a:rPr lang="en-GB" sz="1600" dirty="0">
                <a:solidFill>
                  <a:srgbClr val="080808"/>
                </a:solidFill>
                <a:latin typeface="+mn-lt"/>
              </a:rPr>
              <a:t>Flood event</a:t>
            </a:r>
            <a:endParaRPr lang="en-US" sz="1600" dirty="0">
              <a:solidFill>
                <a:srgbClr val="080808"/>
              </a:solidFill>
              <a:latin typeface="+mn-lt"/>
            </a:endParaRPr>
          </a:p>
        </p:txBody>
      </p:sp>
      <p:cxnSp>
        <p:nvCxnSpPr>
          <p:cNvPr id="25" name="Gerade Verbindung mit Pfeil 24"/>
          <p:cNvCxnSpPr>
            <a:stCxn id="23" idx="2"/>
          </p:cNvCxnSpPr>
          <p:nvPr/>
        </p:nvCxnSpPr>
        <p:spPr>
          <a:xfrm flipH="1">
            <a:off x="6104404" y="1319305"/>
            <a:ext cx="800458" cy="652370"/>
          </a:xfrm>
          <a:prstGeom prst="straightConnector1">
            <a:avLst/>
          </a:prstGeom>
          <a:ln>
            <a:solidFill>
              <a:srgbClr val="080808"/>
            </a:solidFill>
            <a:tailEnd type="triangle"/>
          </a:ln>
        </p:spPr>
        <p:style>
          <a:lnRef idx="1">
            <a:schemeClr val="accent1"/>
          </a:lnRef>
          <a:fillRef idx="0">
            <a:schemeClr val="accent1"/>
          </a:fillRef>
          <a:effectRef idx="0">
            <a:schemeClr val="accent1"/>
          </a:effectRef>
          <a:fontRef idx="minor">
            <a:schemeClr val="tx1"/>
          </a:fontRef>
        </p:style>
      </p:cxnSp>
      <p:sp>
        <p:nvSpPr>
          <p:cNvPr id="16" name="Textfeld 15"/>
          <p:cNvSpPr txBox="1"/>
          <p:nvPr/>
        </p:nvSpPr>
        <p:spPr>
          <a:xfrm rot="16200000">
            <a:off x="-366110" y="5242834"/>
            <a:ext cx="2455912" cy="307777"/>
          </a:xfrm>
          <a:prstGeom prst="rect">
            <a:avLst/>
          </a:prstGeom>
          <a:noFill/>
        </p:spPr>
        <p:txBody>
          <a:bodyPr wrap="square" rtlCol="0">
            <a:spAutoFit/>
          </a:bodyPr>
          <a:lstStyle/>
          <a:p>
            <a:r>
              <a:rPr lang="en-US" sz="1400" dirty="0">
                <a:solidFill>
                  <a:schemeClr val="tx1"/>
                </a:solidFill>
                <a:latin typeface="+mn-lt"/>
              </a:rPr>
              <a:t>Water</a:t>
            </a:r>
            <a:r>
              <a:rPr lang="de-DE" sz="1400" dirty="0">
                <a:solidFill>
                  <a:schemeClr val="tx1"/>
                </a:solidFill>
                <a:latin typeface="+mn-lt"/>
              </a:rPr>
              <a:t> Level [cm] </a:t>
            </a:r>
          </a:p>
        </p:txBody>
      </p:sp>
      <p:sp>
        <p:nvSpPr>
          <p:cNvPr id="17" name="Textfeld 16"/>
          <p:cNvSpPr txBox="1"/>
          <p:nvPr/>
        </p:nvSpPr>
        <p:spPr>
          <a:xfrm>
            <a:off x="1039256" y="6526500"/>
            <a:ext cx="2455912" cy="307777"/>
          </a:xfrm>
          <a:prstGeom prst="rect">
            <a:avLst/>
          </a:prstGeom>
          <a:noFill/>
        </p:spPr>
        <p:txBody>
          <a:bodyPr wrap="square" rtlCol="0">
            <a:spAutoFit/>
          </a:bodyPr>
          <a:lstStyle/>
          <a:p>
            <a:r>
              <a:rPr lang="en-US" sz="1400" dirty="0">
                <a:solidFill>
                  <a:schemeClr val="tx1"/>
                </a:solidFill>
                <a:latin typeface="+mn-lt"/>
              </a:rPr>
              <a:t>Discharge [m³/s</a:t>
            </a:r>
            <a:r>
              <a:rPr lang="de-DE" sz="1400" dirty="0">
                <a:solidFill>
                  <a:schemeClr val="tx1"/>
                </a:solidFill>
                <a:latin typeface="+mn-lt"/>
              </a:rPr>
              <a:t>] </a:t>
            </a:r>
          </a:p>
        </p:txBody>
      </p:sp>
      <p:grpSp>
        <p:nvGrpSpPr>
          <p:cNvPr id="24" name="Gruppieren 23"/>
          <p:cNvGrpSpPr/>
          <p:nvPr/>
        </p:nvGrpSpPr>
        <p:grpSpPr>
          <a:xfrm>
            <a:off x="66312" y="203935"/>
            <a:ext cx="8404464" cy="632777"/>
            <a:chOff x="66312" y="203935"/>
            <a:chExt cx="8404464" cy="632777"/>
          </a:xfrm>
        </p:grpSpPr>
        <p:grpSp>
          <p:nvGrpSpPr>
            <p:cNvPr id="26" name="Gruppieren 25"/>
            <p:cNvGrpSpPr>
              <a:grpSpLocks noChangeAspect="1"/>
            </p:cNvGrpSpPr>
            <p:nvPr/>
          </p:nvGrpSpPr>
          <p:grpSpPr>
            <a:xfrm>
              <a:off x="66312" y="203935"/>
              <a:ext cx="656001" cy="590401"/>
              <a:chOff x="1881978" y="1385888"/>
              <a:chExt cx="360000" cy="324000"/>
            </a:xfrm>
          </p:grpSpPr>
          <p:sp>
            <p:nvSpPr>
              <p:cNvPr id="28" name="Diagonal liegende"/>
              <p:cNvSpPr/>
              <p:nvPr/>
            </p:nvSpPr>
            <p:spPr>
              <a:xfrm>
                <a:off x="1881978" y="1385888"/>
                <a:ext cx="360000" cy="324000"/>
              </a:xfrm>
              <a:prstGeom prst="round2DiagRect">
                <a:avLst/>
              </a:prstGeom>
              <a:solidFill>
                <a:schemeClr val="bg1"/>
              </a:solidFill>
              <a:ln>
                <a:solidFill>
                  <a:srgbClr val="068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Grafik 28"/>
              <p:cNvPicPr>
                <a:picLocks noChangeAspect="1"/>
              </p:cNvPicPr>
              <p:nvPr/>
            </p:nvPicPr>
            <p:blipFill rotWithShape="1">
              <a:blip r:embed="rId7">
                <a:extLst>
                  <a:ext uri="{28A0092B-C50C-407E-A947-70E740481C1C}">
                    <a14:useLocalDpi xmlns:a14="http://schemas.microsoft.com/office/drawing/2010/main" val="0"/>
                  </a:ext>
                </a:extLst>
              </a:blip>
              <a:srcRect t="11634"/>
              <a:stretch/>
            </p:blipFill>
            <p:spPr>
              <a:xfrm>
                <a:off x="1902611" y="1434742"/>
                <a:ext cx="315073" cy="243060"/>
              </a:xfrm>
              <a:prstGeom prst="rect">
                <a:avLst/>
              </a:prstGeom>
            </p:spPr>
          </p:pic>
        </p:grpSp>
        <p:sp>
          <p:nvSpPr>
            <p:cNvPr id="27" name="Titel 1"/>
            <p:cNvSpPr txBox="1">
              <a:spLocks/>
            </p:cNvSpPr>
            <p:nvPr/>
          </p:nvSpPr>
          <p:spPr>
            <a:xfrm>
              <a:off x="683568" y="274638"/>
              <a:ext cx="7787208" cy="562074"/>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chemeClr val="tx1"/>
                  </a:solidFill>
                  <a:latin typeface="Arial" panose="020B0604020202020204" pitchFamily="34" charset="0"/>
                  <a:ea typeface="+mj-ea"/>
                  <a:cs typeface="Arial" panose="020B0604020202020204" pitchFamily="34" charset="0"/>
                </a:defRPr>
              </a:lvl1pPr>
            </a:lstStyle>
            <a:p>
              <a:pPr fontAlgn="auto">
                <a:spcAft>
                  <a:spcPts val="0"/>
                </a:spcAft>
                <a:buClrTx/>
                <a:buSzTx/>
                <a:buFontTx/>
              </a:pPr>
              <a:r>
                <a:rPr lang="en-GB" sz="2800" dirty="0">
                  <a:latin typeface="+mj-lt"/>
                </a:rPr>
                <a:t>RQ-30 - Data set analysis</a:t>
              </a:r>
            </a:p>
          </p:txBody>
        </p:sp>
      </p:grpSp>
    </p:spTree>
    <p:extLst>
      <p:ext uri="{BB962C8B-B14F-4D97-AF65-F5344CB8AC3E}">
        <p14:creationId xmlns:p14="http://schemas.microsoft.com/office/powerpoint/2010/main" val="3799869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8" grpId="0"/>
      <p:bldP spid="23" grpId="0"/>
      <p:bldP spid="16" grpId="0"/>
      <p:bldP spid="1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3" descr="Kals_Abflusskurven_E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0000" y="2231674"/>
            <a:ext cx="6027822" cy="3721229"/>
          </a:xfrm>
          <a:prstGeom prst="rect">
            <a:avLst/>
          </a:prstGeom>
          <a:noFill/>
          <a:ln w="12700">
            <a:solidFill>
              <a:srgbClr val="068D8D"/>
            </a:solidFill>
            <a:miter lim="800000"/>
            <a:headEnd/>
            <a:tailEnd/>
          </a:ln>
          <a:extLst>
            <a:ext uri="{909E8E84-426E-40DD-AFC4-6F175D3DCCD1}">
              <a14:hiddenFill xmlns:a14="http://schemas.microsoft.com/office/drawing/2010/main">
                <a:solidFill>
                  <a:srgbClr val="FFFFFF"/>
                </a:solidFill>
              </a14:hiddenFill>
            </a:ext>
          </a:extLst>
        </p:spPr>
      </p:pic>
      <p:sp>
        <p:nvSpPr>
          <p:cNvPr id="3" name="Inhaltsplatzhalter 2"/>
          <p:cNvSpPr>
            <a:spLocks noGrp="1"/>
          </p:cNvSpPr>
          <p:nvPr>
            <p:ph idx="1"/>
          </p:nvPr>
        </p:nvSpPr>
        <p:spPr>
          <a:xfrm>
            <a:off x="360000" y="900000"/>
            <a:ext cx="8229600" cy="5073427"/>
          </a:xfrm>
        </p:spPr>
        <p:txBody>
          <a:bodyPr/>
          <a:lstStyle/>
          <a:p>
            <a:r>
              <a:rPr lang="en-US" sz="1600" b="1" dirty="0"/>
              <a:t>Recognition of flow characteristic from normal flow to</a:t>
            </a:r>
            <a:br>
              <a:rPr lang="en-US" sz="1600" b="1" dirty="0"/>
            </a:br>
            <a:r>
              <a:rPr lang="en-US" sz="1600" b="1" dirty="0"/>
              <a:t> supercritical flow</a:t>
            </a:r>
          </a:p>
          <a:p>
            <a:pPr lvl="1">
              <a:buClr>
                <a:srgbClr val="080808"/>
              </a:buClr>
              <a:buSzPct val="150000"/>
              <a:buFont typeface="Calibri" panose="020F0502020204030204" pitchFamily="34" charset="0"/>
              <a:buChar char="–"/>
            </a:pPr>
            <a:r>
              <a:rPr lang="en-GB" sz="1400" dirty="0"/>
              <a:t>What is supercritical flow ?  Supercritical flow is when the Velocity </a:t>
            </a:r>
            <a:br>
              <a:rPr lang="en-GB" sz="1400" dirty="0"/>
            </a:br>
            <a:r>
              <a:rPr lang="en-GB" sz="1400" dirty="0"/>
              <a:t>increases but the water level stay the same.</a:t>
            </a:r>
            <a:endParaRPr lang="en-US" sz="1400" dirty="0"/>
          </a:p>
        </p:txBody>
      </p:sp>
      <p:pic>
        <p:nvPicPr>
          <p:cNvPr id="9" name="Picture 8" descr="P101000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4525" y="1052513"/>
            <a:ext cx="2087787" cy="1566174"/>
          </a:xfrm>
          <a:prstGeom prst="rect">
            <a:avLst/>
          </a:prstGeom>
          <a:noFill/>
          <a:ln w="12700">
            <a:solidFill>
              <a:srgbClr val="068D8D"/>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9" descr="P101000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24525" y="4414024"/>
            <a:ext cx="2087786" cy="1538879"/>
          </a:xfrm>
          <a:prstGeom prst="rect">
            <a:avLst/>
          </a:prstGeom>
          <a:noFill/>
          <a:ln w="12700">
            <a:solidFill>
              <a:srgbClr val="068D8D"/>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11" descr="PC05000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24524" y="2719164"/>
            <a:ext cx="2087787" cy="1537987"/>
          </a:xfrm>
          <a:prstGeom prst="rect">
            <a:avLst/>
          </a:prstGeom>
          <a:noFill/>
          <a:ln w="12700">
            <a:solidFill>
              <a:srgbClr val="068D8D"/>
            </a:solidFill>
            <a:miter lim="800000"/>
            <a:headEnd/>
            <a:tailEnd/>
          </a:ln>
          <a:extLst>
            <a:ext uri="{909E8E84-426E-40DD-AFC4-6F175D3DCCD1}">
              <a14:hiddenFill xmlns:a14="http://schemas.microsoft.com/office/drawing/2010/main">
                <a:solidFill>
                  <a:srgbClr val="FFFFFF"/>
                </a:solidFill>
              </a14:hiddenFill>
            </a:ext>
          </a:extLst>
        </p:spPr>
      </p:pic>
      <p:pic>
        <p:nvPicPr>
          <p:cNvPr id="14" name="Grafik 13"/>
          <p:cNvPicPr>
            <a:picLocks noChangeAspect="1"/>
          </p:cNvPicPr>
          <p:nvPr/>
        </p:nvPicPr>
        <p:blipFill>
          <a:blip r:embed="rId7"/>
          <a:stretch>
            <a:fillRect/>
          </a:stretch>
        </p:blipFill>
        <p:spPr>
          <a:xfrm>
            <a:off x="7620000" y="188640"/>
            <a:ext cx="1430165" cy="620993"/>
          </a:xfrm>
          <a:prstGeom prst="rect">
            <a:avLst/>
          </a:prstGeom>
        </p:spPr>
      </p:pic>
      <p:grpSp>
        <p:nvGrpSpPr>
          <p:cNvPr id="12" name="Gruppieren 11"/>
          <p:cNvGrpSpPr/>
          <p:nvPr/>
        </p:nvGrpSpPr>
        <p:grpSpPr>
          <a:xfrm>
            <a:off x="66312" y="203935"/>
            <a:ext cx="8404464" cy="632777"/>
            <a:chOff x="66312" y="203935"/>
            <a:chExt cx="8404464" cy="632777"/>
          </a:xfrm>
        </p:grpSpPr>
        <p:grpSp>
          <p:nvGrpSpPr>
            <p:cNvPr id="15" name="Gruppieren 14"/>
            <p:cNvGrpSpPr>
              <a:grpSpLocks noChangeAspect="1"/>
            </p:cNvGrpSpPr>
            <p:nvPr/>
          </p:nvGrpSpPr>
          <p:grpSpPr>
            <a:xfrm>
              <a:off x="66312" y="203935"/>
              <a:ext cx="656001" cy="590401"/>
              <a:chOff x="1881978" y="1385888"/>
              <a:chExt cx="360000" cy="324000"/>
            </a:xfrm>
          </p:grpSpPr>
          <p:sp>
            <p:nvSpPr>
              <p:cNvPr id="17" name="Diagonal liegende"/>
              <p:cNvSpPr/>
              <p:nvPr/>
            </p:nvSpPr>
            <p:spPr>
              <a:xfrm>
                <a:off x="1881978" y="1385888"/>
                <a:ext cx="360000" cy="324000"/>
              </a:xfrm>
              <a:prstGeom prst="round2DiagRect">
                <a:avLst/>
              </a:prstGeom>
              <a:solidFill>
                <a:schemeClr val="bg1"/>
              </a:solidFill>
              <a:ln>
                <a:solidFill>
                  <a:srgbClr val="068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Grafik 17"/>
              <p:cNvPicPr>
                <a:picLocks noChangeAspect="1"/>
              </p:cNvPicPr>
              <p:nvPr/>
            </p:nvPicPr>
            <p:blipFill rotWithShape="1">
              <a:blip r:embed="rId8">
                <a:extLst>
                  <a:ext uri="{28A0092B-C50C-407E-A947-70E740481C1C}">
                    <a14:useLocalDpi xmlns:a14="http://schemas.microsoft.com/office/drawing/2010/main" val="0"/>
                  </a:ext>
                </a:extLst>
              </a:blip>
              <a:srcRect t="11634"/>
              <a:stretch/>
            </p:blipFill>
            <p:spPr>
              <a:xfrm>
                <a:off x="1902611" y="1434742"/>
                <a:ext cx="315073" cy="243060"/>
              </a:xfrm>
              <a:prstGeom prst="rect">
                <a:avLst/>
              </a:prstGeom>
            </p:spPr>
          </p:pic>
        </p:grpSp>
        <p:sp>
          <p:nvSpPr>
            <p:cNvPr id="16" name="Titel 1"/>
            <p:cNvSpPr txBox="1">
              <a:spLocks/>
            </p:cNvSpPr>
            <p:nvPr/>
          </p:nvSpPr>
          <p:spPr>
            <a:xfrm>
              <a:off x="683568" y="274638"/>
              <a:ext cx="7787208" cy="562074"/>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chemeClr val="tx1"/>
                  </a:solidFill>
                  <a:latin typeface="Arial" panose="020B0604020202020204" pitchFamily="34" charset="0"/>
                  <a:ea typeface="+mj-ea"/>
                  <a:cs typeface="Arial" panose="020B0604020202020204" pitchFamily="34" charset="0"/>
                </a:defRPr>
              </a:lvl1pPr>
            </a:lstStyle>
            <a:p>
              <a:pPr fontAlgn="auto">
                <a:spcAft>
                  <a:spcPts val="0"/>
                </a:spcAft>
                <a:buClrTx/>
                <a:buSzTx/>
                <a:buFontTx/>
              </a:pPr>
              <a:r>
                <a:rPr lang="en-GB" sz="2800" dirty="0">
                  <a:latin typeface="+mj-lt"/>
                </a:rPr>
                <a:t>RQ-30 - Data set analysis</a:t>
              </a:r>
            </a:p>
          </p:txBody>
        </p:sp>
      </p:grpSp>
    </p:spTree>
    <p:extLst>
      <p:ext uri="{BB962C8B-B14F-4D97-AF65-F5344CB8AC3E}">
        <p14:creationId xmlns:p14="http://schemas.microsoft.com/office/powerpoint/2010/main" val="71209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pieren 6"/>
          <p:cNvGrpSpPr/>
          <p:nvPr/>
        </p:nvGrpSpPr>
        <p:grpSpPr>
          <a:xfrm>
            <a:off x="683568" y="1471639"/>
            <a:ext cx="8171506" cy="3570444"/>
            <a:chOff x="252494" y="1583309"/>
            <a:chExt cx="8171506" cy="3570444"/>
          </a:xfrm>
        </p:grpSpPr>
        <p:pic>
          <p:nvPicPr>
            <p:cNvPr id="3" name="Grafik 2"/>
            <p:cNvPicPr>
              <a:picLocks noChangeAspect="1"/>
            </p:cNvPicPr>
            <p:nvPr/>
          </p:nvPicPr>
          <p:blipFill>
            <a:blip r:embed="rId3"/>
            <a:stretch>
              <a:fillRect/>
            </a:stretch>
          </p:blipFill>
          <p:spPr>
            <a:xfrm>
              <a:off x="252494" y="1784296"/>
              <a:ext cx="467506" cy="3072184"/>
            </a:xfrm>
            <a:prstGeom prst="rect">
              <a:avLst/>
            </a:prstGeom>
          </p:spPr>
        </p:pic>
        <p:pic>
          <p:nvPicPr>
            <p:cNvPr id="12" name="Picture 13" descr="Kals_Abflusskurven_E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2558" t="50161" r="14128" b="2256"/>
            <a:stretch/>
          </p:blipFill>
          <p:spPr bwMode="auto">
            <a:xfrm>
              <a:off x="720000" y="1583309"/>
              <a:ext cx="7704000" cy="3570444"/>
            </a:xfrm>
            <a:prstGeom prst="rect">
              <a:avLst/>
            </a:prstGeom>
            <a:noFill/>
            <a:ln w="12700">
              <a:solidFill>
                <a:srgbClr val="068D8D"/>
              </a:solidFill>
              <a:miter lim="800000"/>
              <a:headEnd/>
              <a:tailEnd/>
            </a:ln>
            <a:extLst>
              <a:ext uri="{909E8E84-426E-40DD-AFC4-6F175D3DCCD1}">
                <a14:hiddenFill xmlns:a14="http://schemas.microsoft.com/office/drawing/2010/main">
                  <a:solidFill>
                    <a:srgbClr val="FFFFFF"/>
                  </a:solidFill>
                </a14:hiddenFill>
              </a:ext>
            </a:extLst>
          </p:spPr>
        </p:pic>
      </p:grpSp>
      <p:sp>
        <p:nvSpPr>
          <p:cNvPr id="6" name="Rechteck 5"/>
          <p:cNvSpPr/>
          <p:nvPr/>
        </p:nvSpPr>
        <p:spPr>
          <a:xfrm>
            <a:off x="3537526" y="2438400"/>
            <a:ext cx="1459347" cy="147781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feld 7"/>
          <p:cNvSpPr txBox="1"/>
          <p:nvPr/>
        </p:nvSpPr>
        <p:spPr>
          <a:xfrm>
            <a:off x="360000" y="900000"/>
            <a:ext cx="5334176" cy="338554"/>
          </a:xfrm>
          <a:prstGeom prst="rect">
            <a:avLst/>
          </a:prstGeom>
          <a:noFill/>
        </p:spPr>
        <p:txBody>
          <a:bodyPr wrap="square" rtlCol="0">
            <a:spAutoFit/>
          </a:bodyPr>
          <a:lstStyle/>
          <a:p>
            <a:pPr marL="342900" indent="-342900">
              <a:buClr>
                <a:srgbClr val="068D8D"/>
              </a:buClr>
              <a:buFont typeface="Wingdings" panose="05000000000000000000" pitchFamily="2" charset="2"/>
              <a:buChar char="ü"/>
            </a:pPr>
            <a:r>
              <a:rPr lang="en-GB" sz="1600" dirty="0">
                <a:solidFill>
                  <a:srgbClr val="080808"/>
                </a:solidFill>
                <a:latin typeface="+mn-lt"/>
              </a:rPr>
              <a:t>Velocity increases but the water level stay the same.</a:t>
            </a:r>
            <a:endParaRPr lang="en-US" sz="1600" dirty="0">
              <a:solidFill>
                <a:srgbClr val="080808"/>
              </a:solidFill>
              <a:latin typeface="+mn-lt"/>
            </a:endParaRPr>
          </a:p>
        </p:txBody>
      </p:sp>
      <p:pic>
        <p:nvPicPr>
          <p:cNvPr id="14" name="Grafik 13"/>
          <p:cNvPicPr>
            <a:picLocks noChangeAspect="1"/>
          </p:cNvPicPr>
          <p:nvPr/>
        </p:nvPicPr>
        <p:blipFill>
          <a:blip r:embed="rId5"/>
          <a:stretch>
            <a:fillRect/>
          </a:stretch>
        </p:blipFill>
        <p:spPr>
          <a:xfrm>
            <a:off x="7620000" y="188640"/>
            <a:ext cx="1430165" cy="620993"/>
          </a:xfrm>
          <a:prstGeom prst="rect">
            <a:avLst/>
          </a:prstGeom>
        </p:spPr>
      </p:pic>
      <p:sp>
        <p:nvSpPr>
          <p:cNvPr id="11" name="Textfeld 10"/>
          <p:cNvSpPr txBox="1"/>
          <p:nvPr/>
        </p:nvSpPr>
        <p:spPr>
          <a:xfrm rot="16200000">
            <a:off x="-390499" y="3637330"/>
            <a:ext cx="2455912" cy="307777"/>
          </a:xfrm>
          <a:prstGeom prst="rect">
            <a:avLst/>
          </a:prstGeom>
          <a:noFill/>
        </p:spPr>
        <p:txBody>
          <a:bodyPr wrap="square" rtlCol="0">
            <a:spAutoFit/>
          </a:bodyPr>
          <a:lstStyle/>
          <a:p>
            <a:r>
              <a:rPr lang="en-US" sz="1400" dirty="0">
                <a:solidFill>
                  <a:schemeClr val="tx1"/>
                </a:solidFill>
                <a:latin typeface="+mn-lt"/>
              </a:rPr>
              <a:t>Velocity</a:t>
            </a:r>
            <a:r>
              <a:rPr lang="de-DE" sz="1400" dirty="0">
                <a:solidFill>
                  <a:schemeClr val="tx1"/>
                </a:solidFill>
                <a:latin typeface="+mn-lt"/>
              </a:rPr>
              <a:t> [m/s]</a:t>
            </a:r>
          </a:p>
        </p:txBody>
      </p:sp>
      <p:sp>
        <p:nvSpPr>
          <p:cNvPr id="13" name="Textfeld 12"/>
          <p:cNvSpPr txBox="1"/>
          <p:nvPr/>
        </p:nvSpPr>
        <p:spPr>
          <a:xfrm>
            <a:off x="1151074" y="5012125"/>
            <a:ext cx="2455912" cy="307777"/>
          </a:xfrm>
          <a:prstGeom prst="rect">
            <a:avLst/>
          </a:prstGeom>
          <a:noFill/>
        </p:spPr>
        <p:txBody>
          <a:bodyPr wrap="square" rtlCol="0">
            <a:spAutoFit/>
          </a:bodyPr>
          <a:lstStyle/>
          <a:p>
            <a:r>
              <a:rPr lang="en-US" sz="1400" dirty="0">
                <a:solidFill>
                  <a:schemeClr val="tx1"/>
                </a:solidFill>
                <a:latin typeface="+mn-lt"/>
              </a:rPr>
              <a:t>Water</a:t>
            </a:r>
            <a:r>
              <a:rPr lang="de-DE" sz="1400" dirty="0">
                <a:solidFill>
                  <a:schemeClr val="tx1"/>
                </a:solidFill>
                <a:latin typeface="+mn-lt"/>
              </a:rPr>
              <a:t> Level [cm]</a:t>
            </a:r>
          </a:p>
        </p:txBody>
      </p:sp>
      <p:grpSp>
        <p:nvGrpSpPr>
          <p:cNvPr id="15" name="Gruppieren 14"/>
          <p:cNvGrpSpPr/>
          <p:nvPr/>
        </p:nvGrpSpPr>
        <p:grpSpPr>
          <a:xfrm>
            <a:off x="66312" y="203935"/>
            <a:ext cx="8404464" cy="632777"/>
            <a:chOff x="66312" y="203935"/>
            <a:chExt cx="8404464" cy="632777"/>
          </a:xfrm>
        </p:grpSpPr>
        <p:grpSp>
          <p:nvGrpSpPr>
            <p:cNvPr id="16" name="Gruppieren 15"/>
            <p:cNvGrpSpPr>
              <a:grpSpLocks noChangeAspect="1"/>
            </p:cNvGrpSpPr>
            <p:nvPr/>
          </p:nvGrpSpPr>
          <p:grpSpPr>
            <a:xfrm>
              <a:off x="66312" y="203935"/>
              <a:ext cx="656001" cy="590401"/>
              <a:chOff x="1881978" y="1385888"/>
              <a:chExt cx="360000" cy="324000"/>
            </a:xfrm>
          </p:grpSpPr>
          <p:sp>
            <p:nvSpPr>
              <p:cNvPr id="18" name="Diagonal liegende"/>
              <p:cNvSpPr/>
              <p:nvPr/>
            </p:nvSpPr>
            <p:spPr>
              <a:xfrm>
                <a:off x="1881978" y="1385888"/>
                <a:ext cx="360000" cy="324000"/>
              </a:xfrm>
              <a:prstGeom prst="round2DiagRect">
                <a:avLst/>
              </a:prstGeom>
              <a:solidFill>
                <a:schemeClr val="bg1"/>
              </a:solidFill>
              <a:ln>
                <a:solidFill>
                  <a:srgbClr val="068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Grafik 18"/>
              <p:cNvPicPr>
                <a:picLocks noChangeAspect="1"/>
              </p:cNvPicPr>
              <p:nvPr/>
            </p:nvPicPr>
            <p:blipFill rotWithShape="1">
              <a:blip r:embed="rId6">
                <a:extLst>
                  <a:ext uri="{28A0092B-C50C-407E-A947-70E740481C1C}">
                    <a14:useLocalDpi xmlns:a14="http://schemas.microsoft.com/office/drawing/2010/main" val="0"/>
                  </a:ext>
                </a:extLst>
              </a:blip>
              <a:srcRect t="11634"/>
              <a:stretch/>
            </p:blipFill>
            <p:spPr>
              <a:xfrm>
                <a:off x="1902611" y="1434742"/>
                <a:ext cx="315073" cy="243060"/>
              </a:xfrm>
              <a:prstGeom prst="rect">
                <a:avLst/>
              </a:prstGeom>
            </p:spPr>
          </p:pic>
        </p:grpSp>
        <p:sp>
          <p:nvSpPr>
            <p:cNvPr id="17" name="Titel 1"/>
            <p:cNvSpPr txBox="1">
              <a:spLocks/>
            </p:cNvSpPr>
            <p:nvPr/>
          </p:nvSpPr>
          <p:spPr>
            <a:xfrm>
              <a:off x="683568" y="274638"/>
              <a:ext cx="7787208" cy="562074"/>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chemeClr val="tx1"/>
                  </a:solidFill>
                  <a:latin typeface="Arial" panose="020B0604020202020204" pitchFamily="34" charset="0"/>
                  <a:ea typeface="+mj-ea"/>
                  <a:cs typeface="Arial" panose="020B0604020202020204" pitchFamily="34" charset="0"/>
                </a:defRPr>
              </a:lvl1pPr>
            </a:lstStyle>
            <a:p>
              <a:pPr fontAlgn="auto">
                <a:spcAft>
                  <a:spcPts val="0"/>
                </a:spcAft>
                <a:buClrTx/>
                <a:buSzTx/>
                <a:buFontTx/>
              </a:pPr>
              <a:r>
                <a:rPr lang="en-GB" sz="2800" dirty="0">
                  <a:latin typeface="+mj-lt"/>
                </a:rPr>
                <a:t>RQ-30 - Data set analysis</a:t>
              </a:r>
            </a:p>
          </p:txBody>
        </p:sp>
      </p:grpSp>
    </p:spTree>
    <p:extLst>
      <p:ext uri="{BB962C8B-B14F-4D97-AF65-F5344CB8AC3E}">
        <p14:creationId xmlns:p14="http://schemas.microsoft.com/office/powerpoint/2010/main" val="2501642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360000" y="900000"/>
            <a:ext cx="8229600" cy="5073427"/>
          </a:xfrm>
        </p:spPr>
        <p:txBody>
          <a:bodyPr>
            <a:normAutofit/>
          </a:bodyPr>
          <a:lstStyle/>
          <a:p>
            <a:r>
              <a:rPr lang="en-US" sz="1600" b="1" dirty="0"/>
              <a:t>River with very high vegetal invasion</a:t>
            </a:r>
          </a:p>
          <a:p>
            <a:pPr lvl="1">
              <a:buClr>
                <a:srgbClr val="080808"/>
              </a:buClr>
              <a:buSzPct val="150000"/>
              <a:buFont typeface="Calibri" panose="020F0502020204030204" pitchFamily="34" charset="0"/>
              <a:buChar char="–"/>
            </a:pPr>
            <a:r>
              <a:rPr lang="en-US" sz="1400" dirty="0"/>
              <a:t>Removal of the vegetal invasion during the measurement time range.</a:t>
            </a:r>
          </a:p>
          <a:p>
            <a:endParaRPr lang="de-DE" dirty="0"/>
          </a:p>
        </p:txBody>
      </p:sp>
      <p:pic>
        <p:nvPicPr>
          <p:cNvPr id="6" name="Picture 10" descr="Loakmill bridge upstrea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27854" y="981075"/>
            <a:ext cx="2303433" cy="1727845"/>
          </a:xfrm>
          <a:prstGeom prst="rect">
            <a:avLst/>
          </a:prstGeom>
          <a:noFill/>
          <a:ln w="12700">
            <a:solidFill>
              <a:srgbClr val="068D8D"/>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11" descr="Ehbach Verkrautu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0000" y="2771857"/>
            <a:ext cx="6226176" cy="3526399"/>
          </a:xfrm>
          <a:prstGeom prst="rect">
            <a:avLst/>
          </a:prstGeom>
          <a:noFill/>
          <a:ln w="12700">
            <a:solidFill>
              <a:srgbClr val="068D8D"/>
            </a:solidFill>
          </a:ln>
          <a:extLst>
            <a:ext uri="{909E8E84-426E-40DD-AFC4-6F175D3DCCD1}">
              <a14:hiddenFill xmlns:a14="http://schemas.microsoft.com/office/drawing/2010/main">
                <a:solidFill>
                  <a:srgbClr val="FFFFFF"/>
                </a:solidFill>
              </a14:hiddenFill>
            </a:ext>
          </a:extLst>
        </p:spPr>
      </p:pic>
      <p:sp>
        <p:nvSpPr>
          <p:cNvPr id="8" name="Textfeld 7"/>
          <p:cNvSpPr txBox="1"/>
          <p:nvPr/>
        </p:nvSpPr>
        <p:spPr>
          <a:xfrm>
            <a:off x="2426246" y="2477737"/>
            <a:ext cx="3024336" cy="230832"/>
          </a:xfrm>
          <a:prstGeom prst="rect">
            <a:avLst/>
          </a:prstGeom>
          <a:solidFill>
            <a:schemeClr val="bg1"/>
          </a:solidFill>
        </p:spPr>
        <p:txBody>
          <a:bodyPr wrap="square" rtlCol="0">
            <a:spAutoFit/>
          </a:bodyPr>
          <a:lstStyle/>
          <a:p>
            <a:r>
              <a:rPr lang="en-GB" sz="900" dirty="0">
                <a:solidFill>
                  <a:srgbClr val="0070C0"/>
                </a:solidFill>
                <a:latin typeface="+mn-lt"/>
              </a:rPr>
              <a:t>Blue =  flow velocity </a:t>
            </a:r>
            <a:r>
              <a:rPr lang="en-GB" sz="900" dirty="0">
                <a:solidFill>
                  <a:schemeClr val="tx1"/>
                </a:solidFill>
                <a:latin typeface="+mn-lt"/>
              </a:rPr>
              <a:t>/ </a:t>
            </a:r>
            <a:r>
              <a:rPr lang="en-GB" sz="900" dirty="0">
                <a:solidFill>
                  <a:srgbClr val="FF0000"/>
                </a:solidFill>
                <a:latin typeface="+mn-lt"/>
              </a:rPr>
              <a:t>Red = Water level </a:t>
            </a:r>
            <a:r>
              <a:rPr lang="en-GB" sz="900" dirty="0">
                <a:solidFill>
                  <a:srgbClr val="080808"/>
                </a:solidFill>
                <a:latin typeface="+mn-lt"/>
              </a:rPr>
              <a:t>/</a:t>
            </a:r>
            <a:r>
              <a:rPr lang="en-GB" sz="900" dirty="0">
                <a:solidFill>
                  <a:srgbClr val="0070C0"/>
                </a:solidFill>
                <a:latin typeface="+mn-lt"/>
              </a:rPr>
              <a:t> </a:t>
            </a:r>
            <a:r>
              <a:rPr lang="en-GB" sz="900" dirty="0">
                <a:solidFill>
                  <a:srgbClr val="00B050"/>
                </a:solidFill>
                <a:latin typeface="+mn-lt"/>
              </a:rPr>
              <a:t>Green = Discharge</a:t>
            </a:r>
            <a:endParaRPr lang="en-US" sz="900" dirty="0">
              <a:solidFill>
                <a:srgbClr val="00B050"/>
              </a:solidFill>
              <a:latin typeface="+mn-lt"/>
            </a:endParaRPr>
          </a:p>
        </p:txBody>
      </p:sp>
      <p:pic>
        <p:nvPicPr>
          <p:cNvPr id="9" name="Grafik 8"/>
          <p:cNvPicPr>
            <a:picLocks noChangeAspect="1"/>
          </p:cNvPicPr>
          <p:nvPr/>
        </p:nvPicPr>
        <p:blipFill>
          <a:blip r:embed="rId4"/>
          <a:stretch>
            <a:fillRect/>
          </a:stretch>
        </p:blipFill>
        <p:spPr>
          <a:xfrm>
            <a:off x="7620000" y="188640"/>
            <a:ext cx="1430165" cy="620993"/>
          </a:xfrm>
          <a:prstGeom prst="rect">
            <a:avLst/>
          </a:prstGeom>
        </p:spPr>
      </p:pic>
      <p:grpSp>
        <p:nvGrpSpPr>
          <p:cNvPr id="10" name="Gruppieren 9"/>
          <p:cNvGrpSpPr/>
          <p:nvPr/>
        </p:nvGrpSpPr>
        <p:grpSpPr>
          <a:xfrm>
            <a:off x="66312" y="203935"/>
            <a:ext cx="8404464" cy="632777"/>
            <a:chOff x="66312" y="203935"/>
            <a:chExt cx="8404464" cy="632777"/>
          </a:xfrm>
        </p:grpSpPr>
        <p:grpSp>
          <p:nvGrpSpPr>
            <p:cNvPr id="11" name="Gruppieren 10"/>
            <p:cNvGrpSpPr>
              <a:grpSpLocks noChangeAspect="1"/>
            </p:cNvGrpSpPr>
            <p:nvPr/>
          </p:nvGrpSpPr>
          <p:grpSpPr>
            <a:xfrm>
              <a:off x="66312" y="203935"/>
              <a:ext cx="656001" cy="590401"/>
              <a:chOff x="1881978" y="1385888"/>
              <a:chExt cx="360000" cy="324000"/>
            </a:xfrm>
          </p:grpSpPr>
          <p:sp>
            <p:nvSpPr>
              <p:cNvPr id="13" name="Diagonal liegende"/>
              <p:cNvSpPr/>
              <p:nvPr/>
            </p:nvSpPr>
            <p:spPr>
              <a:xfrm>
                <a:off x="1881978" y="1385888"/>
                <a:ext cx="360000" cy="324000"/>
              </a:xfrm>
              <a:prstGeom prst="round2DiagRect">
                <a:avLst/>
              </a:prstGeom>
              <a:solidFill>
                <a:schemeClr val="bg1"/>
              </a:solidFill>
              <a:ln>
                <a:solidFill>
                  <a:srgbClr val="068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Grafik 13"/>
              <p:cNvPicPr>
                <a:picLocks noChangeAspect="1"/>
              </p:cNvPicPr>
              <p:nvPr/>
            </p:nvPicPr>
            <p:blipFill rotWithShape="1">
              <a:blip r:embed="rId5">
                <a:extLst>
                  <a:ext uri="{28A0092B-C50C-407E-A947-70E740481C1C}">
                    <a14:useLocalDpi xmlns:a14="http://schemas.microsoft.com/office/drawing/2010/main" val="0"/>
                  </a:ext>
                </a:extLst>
              </a:blip>
              <a:srcRect t="11634"/>
              <a:stretch/>
            </p:blipFill>
            <p:spPr>
              <a:xfrm>
                <a:off x="1902611" y="1434742"/>
                <a:ext cx="315073" cy="243060"/>
              </a:xfrm>
              <a:prstGeom prst="rect">
                <a:avLst/>
              </a:prstGeom>
            </p:spPr>
          </p:pic>
        </p:grpSp>
        <p:sp>
          <p:nvSpPr>
            <p:cNvPr id="12" name="Titel 1"/>
            <p:cNvSpPr txBox="1">
              <a:spLocks/>
            </p:cNvSpPr>
            <p:nvPr/>
          </p:nvSpPr>
          <p:spPr>
            <a:xfrm>
              <a:off x="683568" y="274638"/>
              <a:ext cx="7787208" cy="562074"/>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chemeClr val="tx1"/>
                  </a:solidFill>
                  <a:latin typeface="Arial" panose="020B0604020202020204" pitchFamily="34" charset="0"/>
                  <a:ea typeface="+mj-ea"/>
                  <a:cs typeface="Arial" panose="020B0604020202020204" pitchFamily="34" charset="0"/>
                </a:defRPr>
              </a:lvl1pPr>
            </a:lstStyle>
            <a:p>
              <a:pPr fontAlgn="auto">
                <a:spcAft>
                  <a:spcPts val="0"/>
                </a:spcAft>
                <a:buClrTx/>
                <a:buSzTx/>
                <a:buFontTx/>
              </a:pPr>
              <a:r>
                <a:rPr lang="en-GB" sz="2800" dirty="0">
                  <a:latin typeface="+mj-lt"/>
                </a:rPr>
                <a:t>RQ-30 - Data set analysis</a:t>
              </a:r>
            </a:p>
          </p:txBody>
        </p:sp>
      </p:grpSp>
    </p:spTree>
    <p:extLst>
      <p:ext uri="{BB962C8B-B14F-4D97-AF65-F5344CB8AC3E}">
        <p14:creationId xmlns:p14="http://schemas.microsoft.com/office/powerpoint/2010/main" val="34662159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uppieren 11"/>
          <p:cNvGrpSpPr/>
          <p:nvPr/>
        </p:nvGrpSpPr>
        <p:grpSpPr>
          <a:xfrm>
            <a:off x="683568" y="2180800"/>
            <a:ext cx="7360921" cy="4174535"/>
            <a:chOff x="683568" y="2180800"/>
            <a:chExt cx="7360921" cy="4174535"/>
          </a:xfrm>
        </p:grpSpPr>
        <p:pic>
          <p:nvPicPr>
            <p:cNvPr id="7" name="Picture 11" descr="Ehbach Verkrautu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0"/>
            <a:stretch/>
          </p:blipFill>
          <p:spPr bwMode="auto">
            <a:xfrm>
              <a:off x="683568" y="2180800"/>
              <a:ext cx="7360921" cy="4174535"/>
            </a:xfrm>
            <a:prstGeom prst="rect">
              <a:avLst/>
            </a:prstGeom>
            <a:noFill/>
            <a:ln w="12700">
              <a:solidFill>
                <a:srgbClr val="068D8D"/>
              </a:solidFill>
            </a:ln>
            <a:extLst>
              <a:ext uri="{909E8E84-426E-40DD-AFC4-6F175D3DCCD1}">
                <a14:hiddenFill xmlns:a14="http://schemas.microsoft.com/office/drawing/2010/main">
                  <a:solidFill>
                    <a:srgbClr val="FFFFFF"/>
                  </a:solidFill>
                </a14:hiddenFill>
              </a:ext>
            </a:extLst>
          </p:spPr>
        </p:pic>
        <p:sp>
          <p:nvSpPr>
            <p:cNvPr id="36" name="Textfeld 35"/>
            <p:cNvSpPr txBox="1"/>
            <p:nvPr/>
          </p:nvSpPr>
          <p:spPr>
            <a:xfrm>
              <a:off x="2343965" y="4387525"/>
              <a:ext cx="4014453" cy="276999"/>
            </a:xfrm>
            <a:prstGeom prst="rect">
              <a:avLst/>
            </a:prstGeom>
            <a:solidFill>
              <a:schemeClr val="bg1"/>
            </a:solidFill>
          </p:spPr>
          <p:txBody>
            <a:bodyPr wrap="square" rtlCol="0">
              <a:spAutoFit/>
            </a:bodyPr>
            <a:lstStyle/>
            <a:p>
              <a:r>
                <a:rPr lang="en-GB" sz="1200" dirty="0">
                  <a:solidFill>
                    <a:srgbClr val="0070C0"/>
                  </a:solidFill>
                  <a:latin typeface="+mn-lt"/>
                </a:rPr>
                <a:t>Blue =  flow velocity </a:t>
              </a:r>
              <a:r>
                <a:rPr lang="en-GB" sz="1200" dirty="0">
                  <a:solidFill>
                    <a:schemeClr val="tx1"/>
                  </a:solidFill>
                  <a:latin typeface="+mn-lt"/>
                </a:rPr>
                <a:t>/ </a:t>
              </a:r>
              <a:r>
                <a:rPr lang="en-GB" sz="1200" dirty="0">
                  <a:solidFill>
                    <a:srgbClr val="FF0000"/>
                  </a:solidFill>
                  <a:latin typeface="+mn-lt"/>
                </a:rPr>
                <a:t>Red = Water level </a:t>
              </a:r>
              <a:r>
                <a:rPr lang="en-GB" sz="1200" dirty="0">
                  <a:solidFill>
                    <a:srgbClr val="080808"/>
                  </a:solidFill>
                  <a:latin typeface="+mn-lt"/>
                </a:rPr>
                <a:t>/</a:t>
              </a:r>
              <a:r>
                <a:rPr lang="en-GB" sz="1200" dirty="0">
                  <a:solidFill>
                    <a:srgbClr val="0070C0"/>
                  </a:solidFill>
                  <a:latin typeface="+mn-lt"/>
                </a:rPr>
                <a:t> </a:t>
              </a:r>
              <a:r>
                <a:rPr lang="en-GB" sz="1200" dirty="0">
                  <a:solidFill>
                    <a:srgbClr val="00B050"/>
                  </a:solidFill>
                  <a:latin typeface="+mn-lt"/>
                </a:rPr>
                <a:t>Green = Discharge</a:t>
              </a:r>
              <a:endParaRPr lang="en-US" sz="1200" dirty="0">
                <a:solidFill>
                  <a:srgbClr val="00B050"/>
                </a:solidFill>
                <a:latin typeface="+mn-lt"/>
              </a:endParaRPr>
            </a:p>
          </p:txBody>
        </p:sp>
      </p:grpSp>
      <p:sp>
        <p:nvSpPr>
          <p:cNvPr id="9" name="Textfeld 8"/>
          <p:cNvSpPr txBox="1"/>
          <p:nvPr/>
        </p:nvSpPr>
        <p:spPr>
          <a:xfrm>
            <a:off x="360000" y="900000"/>
            <a:ext cx="1872207" cy="1077218"/>
          </a:xfrm>
          <a:prstGeom prst="rect">
            <a:avLst/>
          </a:prstGeom>
          <a:noFill/>
        </p:spPr>
        <p:txBody>
          <a:bodyPr wrap="square" rtlCol="0">
            <a:spAutoFit/>
          </a:bodyPr>
          <a:lstStyle/>
          <a:p>
            <a:pPr marL="285750" indent="-285750">
              <a:buClr>
                <a:srgbClr val="068D8D"/>
              </a:buClr>
              <a:buFont typeface="Wingdings" panose="05000000000000000000" pitchFamily="2" charset="2"/>
              <a:buChar char="ü"/>
            </a:pPr>
            <a:r>
              <a:rPr lang="en-GB" sz="1600" dirty="0">
                <a:solidFill>
                  <a:srgbClr val="080808"/>
                </a:solidFill>
                <a:latin typeface="+mn-lt"/>
              </a:rPr>
              <a:t>Water level and Velocity increase and decrease in the same rate</a:t>
            </a:r>
            <a:endParaRPr lang="en-US" sz="1600" dirty="0">
              <a:solidFill>
                <a:srgbClr val="080808"/>
              </a:solidFill>
              <a:latin typeface="+mn-lt"/>
            </a:endParaRPr>
          </a:p>
        </p:txBody>
      </p:sp>
      <p:cxnSp>
        <p:nvCxnSpPr>
          <p:cNvPr id="11" name="Gerade Verbindung mit Pfeil 10"/>
          <p:cNvCxnSpPr>
            <a:stCxn id="9" idx="2"/>
          </p:cNvCxnSpPr>
          <p:nvPr/>
        </p:nvCxnSpPr>
        <p:spPr>
          <a:xfrm>
            <a:off x="1296104" y="1977218"/>
            <a:ext cx="691502" cy="86072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Gerade Verbindung mit Pfeil 12"/>
          <p:cNvCxnSpPr>
            <a:stCxn id="9" idx="2"/>
          </p:cNvCxnSpPr>
          <p:nvPr/>
        </p:nvCxnSpPr>
        <p:spPr>
          <a:xfrm>
            <a:off x="1296104" y="1977218"/>
            <a:ext cx="441256" cy="147523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feld 14"/>
          <p:cNvSpPr txBox="1"/>
          <p:nvPr/>
        </p:nvSpPr>
        <p:spPr>
          <a:xfrm>
            <a:off x="2020427" y="900000"/>
            <a:ext cx="2119525" cy="1323439"/>
          </a:xfrm>
          <a:prstGeom prst="rect">
            <a:avLst/>
          </a:prstGeom>
          <a:noFill/>
        </p:spPr>
        <p:txBody>
          <a:bodyPr wrap="square" rtlCol="0">
            <a:spAutoFit/>
          </a:bodyPr>
          <a:lstStyle/>
          <a:p>
            <a:pPr marL="285750" indent="-285750">
              <a:buClr>
                <a:srgbClr val="068D8D"/>
              </a:buClr>
              <a:buFont typeface="Wingdings" panose="05000000000000000000" pitchFamily="2" charset="2"/>
              <a:buChar char="ü"/>
            </a:pPr>
            <a:r>
              <a:rPr lang="en-GB" sz="1600" dirty="0">
                <a:solidFill>
                  <a:srgbClr val="080808"/>
                </a:solidFill>
                <a:latin typeface="+mn-lt"/>
              </a:rPr>
              <a:t>Vegetation starts growing and the water level increase but the velocity gets slower</a:t>
            </a:r>
            <a:endParaRPr lang="en-US" sz="1600" dirty="0">
              <a:solidFill>
                <a:srgbClr val="080808"/>
              </a:solidFill>
              <a:latin typeface="+mn-lt"/>
            </a:endParaRPr>
          </a:p>
        </p:txBody>
      </p:sp>
      <p:cxnSp>
        <p:nvCxnSpPr>
          <p:cNvPr id="17" name="Gerade Verbindung mit Pfeil 16"/>
          <p:cNvCxnSpPr>
            <a:stCxn id="15" idx="2"/>
          </p:cNvCxnSpPr>
          <p:nvPr/>
        </p:nvCxnSpPr>
        <p:spPr>
          <a:xfrm>
            <a:off x="3080190" y="2223439"/>
            <a:ext cx="664396" cy="47327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Gerade Verbindung mit Pfeil 18"/>
          <p:cNvCxnSpPr>
            <a:stCxn id="15" idx="2"/>
          </p:cNvCxnSpPr>
          <p:nvPr/>
        </p:nvCxnSpPr>
        <p:spPr>
          <a:xfrm>
            <a:off x="3080190" y="2223439"/>
            <a:ext cx="587387" cy="122901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feld 19"/>
          <p:cNvSpPr txBox="1"/>
          <p:nvPr/>
        </p:nvSpPr>
        <p:spPr>
          <a:xfrm>
            <a:off x="3972325" y="900000"/>
            <a:ext cx="3407987" cy="1323439"/>
          </a:xfrm>
          <a:prstGeom prst="rect">
            <a:avLst/>
          </a:prstGeom>
          <a:noFill/>
        </p:spPr>
        <p:txBody>
          <a:bodyPr wrap="square" rtlCol="0">
            <a:spAutoFit/>
          </a:bodyPr>
          <a:lstStyle/>
          <a:p>
            <a:pPr marL="285750" indent="-285750">
              <a:buClr>
                <a:srgbClr val="068D8D"/>
              </a:buClr>
              <a:buFont typeface="Wingdings" panose="05000000000000000000" pitchFamily="2" charset="2"/>
              <a:buChar char="ü"/>
            </a:pPr>
            <a:r>
              <a:rPr lang="en-GB" sz="1600" dirty="0">
                <a:solidFill>
                  <a:srgbClr val="080808"/>
                </a:solidFill>
                <a:latin typeface="+mn-lt"/>
              </a:rPr>
              <a:t>The vegetation influent the velocity and water level correlation very much. Even though the discharge stayed over the hole period almost the same.</a:t>
            </a:r>
            <a:endParaRPr lang="en-US" sz="1600" dirty="0">
              <a:solidFill>
                <a:srgbClr val="080808"/>
              </a:solidFill>
              <a:latin typeface="+mn-lt"/>
            </a:endParaRPr>
          </a:p>
        </p:txBody>
      </p:sp>
      <p:cxnSp>
        <p:nvCxnSpPr>
          <p:cNvPr id="22" name="Gerade Verbindung mit Pfeil 21"/>
          <p:cNvCxnSpPr>
            <a:stCxn id="20" idx="2"/>
          </p:cNvCxnSpPr>
          <p:nvPr/>
        </p:nvCxnSpPr>
        <p:spPr>
          <a:xfrm flipH="1">
            <a:off x="5429230" y="2223439"/>
            <a:ext cx="247089" cy="29454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Gerade Verbindung mit Pfeil 23"/>
          <p:cNvCxnSpPr>
            <a:stCxn id="20" idx="2"/>
          </p:cNvCxnSpPr>
          <p:nvPr/>
        </p:nvCxnSpPr>
        <p:spPr>
          <a:xfrm flipH="1">
            <a:off x="5483002" y="2223439"/>
            <a:ext cx="193317" cy="145305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Textfeld 30"/>
          <p:cNvSpPr txBox="1"/>
          <p:nvPr/>
        </p:nvSpPr>
        <p:spPr>
          <a:xfrm>
            <a:off x="7413133" y="900000"/>
            <a:ext cx="1872207" cy="584775"/>
          </a:xfrm>
          <a:prstGeom prst="rect">
            <a:avLst/>
          </a:prstGeom>
          <a:noFill/>
        </p:spPr>
        <p:txBody>
          <a:bodyPr wrap="square" rtlCol="0">
            <a:spAutoFit/>
          </a:bodyPr>
          <a:lstStyle/>
          <a:p>
            <a:pPr marL="285750" indent="-285750">
              <a:buClr>
                <a:srgbClr val="068D8D"/>
              </a:buClr>
              <a:buFont typeface="Wingdings" panose="05000000000000000000" pitchFamily="2" charset="2"/>
              <a:buChar char="ü"/>
            </a:pPr>
            <a:r>
              <a:rPr lang="en-GB" sz="1600" dirty="0">
                <a:solidFill>
                  <a:srgbClr val="080808"/>
                </a:solidFill>
                <a:latin typeface="+mn-lt"/>
              </a:rPr>
              <a:t>Vegetation was removed</a:t>
            </a:r>
            <a:endParaRPr lang="en-US" sz="1600" dirty="0">
              <a:solidFill>
                <a:srgbClr val="080808"/>
              </a:solidFill>
              <a:latin typeface="+mn-lt"/>
            </a:endParaRPr>
          </a:p>
        </p:txBody>
      </p:sp>
      <p:cxnSp>
        <p:nvCxnSpPr>
          <p:cNvPr id="33" name="Gerade Verbindung mit Pfeil 32"/>
          <p:cNvCxnSpPr>
            <a:stCxn id="31" idx="2"/>
          </p:cNvCxnSpPr>
          <p:nvPr/>
        </p:nvCxnSpPr>
        <p:spPr>
          <a:xfrm flipH="1">
            <a:off x="6147178" y="1484775"/>
            <a:ext cx="2202059" cy="123006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Gerade Verbindung mit Pfeil 34"/>
          <p:cNvCxnSpPr>
            <a:stCxn id="31" idx="2"/>
          </p:cNvCxnSpPr>
          <p:nvPr/>
        </p:nvCxnSpPr>
        <p:spPr>
          <a:xfrm flipH="1">
            <a:off x="6147178" y="1484775"/>
            <a:ext cx="2202059" cy="199754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7" name="Grafik 36"/>
          <p:cNvPicPr>
            <a:picLocks noChangeAspect="1"/>
          </p:cNvPicPr>
          <p:nvPr/>
        </p:nvPicPr>
        <p:blipFill>
          <a:blip r:embed="rId3"/>
          <a:stretch>
            <a:fillRect/>
          </a:stretch>
        </p:blipFill>
        <p:spPr>
          <a:xfrm>
            <a:off x="7620000" y="188640"/>
            <a:ext cx="1430165" cy="620993"/>
          </a:xfrm>
          <a:prstGeom prst="rect">
            <a:avLst/>
          </a:prstGeom>
        </p:spPr>
      </p:pic>
      <p:grpSp>
        <p:nvGrpSpPr>
          <p:cNvPr id="21" name="Gruppieren 20"/>
          <p:cNvGrpSpPr/>
          <p:nvPr/>
        </p:nvGrpSpPr>
        <p:grpSpPr>
          <a:xfrm>
            <a:off x="66312" y="203935"/>
            <a:ext cx="8404464" cy="632777"/>
            <a:chOff x="66312" y="203935"/>
            <a:chExt cx="8404464" cy="632777"/>
          </a:xfrm>
        </p:grpSpPr>
        <p:grpSp>
          <p:nvGrpSpPr>
            <p:cNvPr id="23" name="Gruppieren 22"/>
            <p:cNvGrpSpPr>
              <a:grpSpLocks noChangeAspect="1"/>
            </p:cNvGrpSpPr>
            <p:nvPr/>
          </p:nvGrpSpPr>
          <p:grpSpPr>
            <a:xfrm>
              <a:off x="66312" y="203935"/>
              <a:ext cx="656001" cy="590401"/>
              <a:chOff x="1881978" y="1385888"/>
              <a:chExt cx="360000" cy="324000"/>
            </a:xfrm>
          </p:grpSpPr>
          <p:sp>
            <p:nvSpPr>
              <p:cNvPr id="26" name="Diagonal liegende"/>
              <p:cNvSpPr/>
              <p:nvPr/>
            </p:nvSpPr>
            <p:spPr>
              <a:xfrm>
                <a:off x="1881978" y="1385888"/>
                <a:ext cx="360000" cy="324000"/>
              </a:xfrm>
              <a:prstGeom prst="round2DiagRect">
                <a:avLst/>
              </a:prstGeom>
              <a:solidFill>
                <a:schemeClr val="bg1"/>
              </a:solidFill>
              <a:ln>
                <a:solidFill>
                  <a:srgbClr val="068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Grafik 26"/>
              <p:cNvPicPr>
                <a:picLocks noChangeAspect="1"/>
              </p:cNvPicPr>
              <p:nvPr/>
            </p:nvPicPr>
            <p:blipFill rotWithShape="1">
              <a:blip r:embed="rId4">
                <a:extLst>
                  <a:ext uri="{28A0092B-C50C-407E-A947-70E740481C1C}">
                    <a14:useLocalDpi xmlns:a14="http://schemas.microsoft.com/office/drawing/2010/main" val="0"/>
                  </a:ext>
                </a:extLst>
              </a:blip>
              <a:srcRect t="11634"/>
              <a:stretch/>
            </p:blipFill>
            <p:spPr>
              <a:xfrm>
                <a:off x="1902611" y="1434742"/>
                <a:ext cx="315073" cy="243060"/>
              </a:xfrm>
              <a:prstGeom prst="rect">
                <a:avLst/>
              </a:prstGeom>
            </p:spPr>
          </p:pic>
        </p:grpSp>
        <p:sp>
          <p:nvSpPr>
            <p:cNvPr id="25" name="Titel 1"/>
            <p:cNvSpPr txBox="1">
              <a:spLocks/>
            </p:cNvSpPr>
            <p:nvPr/>
          </p:nvSpPr>
          <p:spPr>
            <a:xfrm>
              <a:off x="683568" y="274638"/>
              <a:ext cx="7787208" cy="562074"/>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chemeClr val="tx1"/>
                  </a:solidFill>
                  <a:latin typeface="Arial" panose="020B0604020202020204" pitchFamily="34" charset="0"/>
                  <a:ea typeface="+mj-ea"/>
                  <a:cs typeface="Arial" panose="020B0604020202020204" pitchFamily="34" charset="0"/>
                </a:defRPr>
              </a:lvl1pPr>
            </a:lstStyle>
            <a:p>
              <a:pPr fontAlgn="auto">
                <a:spcAft>
                  <a:spcPts val="0"/>
                </a:spcAft>
                <a:buClrTx/>
                <a:buSzTx/>
                <a:buFontTx/>
              </a:pPr>
              <a:r>
                <a:rPr lang="en-GB" sz="2800" dirty="0">
                  <a:latin typeface="+mj-lt"/>
                </a:rPr>
                <a:t>RQ-30 - Data set analysis</a:t>
              </a:r>
            </a:p>
          </p:txBody>
        </p:sp>
      </p:grpSp>
    </p:spTree>
    <p:extLst>
      <p:ext uri="{BB962C8B-B14F-4D97-AF65-F5344CB8AC3E}">
        <p14:creationId xmlns:p14="http://schemas.microsoft.com/office/powerpoint/2010/main" val="3595797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P spid="20" grpId="0"/>
      <p:bldP spid="31" grpId="0"/>
    </p:bld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360000" y="900000"/>
            <a:ext cx="8229600" cy="5073427"/>
          </a:xfrm>
        </p:spPr>
        <p:txBody>
          <a:bodyPr>
            <a:normAutofit/>
          </a:bodyPr>
          <a:lstStyle/>
          <a:p>
            <a:r>
              <a:rPr lang="en-GB" sz="1600" b="1" dirty="0"/>
              <a:t>Tidal river in Belgium</a:t>
            </a:r>
            <a:endParaRPr lang="en-US" sz="1600" b="1" dirty="0"/>
          </a:p>
          <a:p>
            <a:pPr lvl="1"/>
            <a:r>
              <a:rPr lang="de-DE" sz="1600" dirty="0"/>
              <a:t>River </a:t>
            </a:r>
            <a:r>
              <a:rPr lang="de-DE" sz="1600" dirty="0" err="1"/>
              <a:t>width</a:t>
            </a:r>
            <a:r>
              <a:rPr lang="en-US" sz="1600" dirty="0"/>
              <a:t>~ 50 m</a:t>
            </a:r>
            <a:endParaRPr lang="de-DE" sz="1600" dirty="0"/>
          </a:p>
          <a:p>
            <a:pPr lvl="1"/>
            <a:r>
              <a:rPr lang="en-US" sz="1600" dirty="0"/>
              <a:t>Reversal of the flow direction due to tide</a:t>
            </a:r>
          </a:p>
          <a:p>
            <a:pPr lvl="1"/>
            <a:r>
              <a:rPr lang="en-US" sz="1600" dirty="0"/>
              <a:t>Tidal range ~ 4 m</a:t>
            </a:r>
          </a:p>
          <a:p>
            <a:pPr lvl="1"/>
            <a:r>
              <a:rPr lang="en-US" sz="1600" dirty="0"/>
              <a:t>Installation on bridge railing</a:t>
            </a:r>
          </a:p>
          <a:p>
            <a:endParaRPr lang="de-DE" dirty="0"/>
          </a:p>
          <a:p>
            <a:endParaRPr lang="de-DE" dirty="0"/>
          </a:p>
        </p:txBody>
      </p:sp>
      <p:sp>
        <p:nvSpPr>
          <p:cNvPr id="5" name="Foliennummernplatzhalter 4"/>
          <p:cNvSpPr>
            <a:spLocks noGrp="1"/>
          </p:cNvSpPr>
          <p:nvPr>
            <p:ph type="sldNum" sz="quarter" idx="4"/>
          </p:nvPr>
        </p:nvSpPr>
        <p:spPr/>
        <p:txBody>
          <a:bodyPr/>
          <a:lstStyle/>
          <a:p>
            <a:fld id="{0A38BB86-678C-4850-AA58-8576BAB49250}" type="slidenum">
              <a:rPr lang="de-DE" smtClean="0"/>
              <a:pPr/>
              <a:t>37</a:t>
            </a:fld>
            <a:endParaRPr lang="de-DE" dirty="0"/>
          </a:p>
        </p:txBody>
      </p:sp>
      <p:pic>
        <p:nvPicPr>
          <p:cNvPr id="6" name="Picture 10" descr="VID0002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72000" y="4561127"/>
            <a:ext cx="2304755" cy="1295744"/>
          </a:xfrm>
          <a:prstGeom prst="rect">
            <a:avLst/>
          </a:prstGeom>
          <a:noFill/>
          <a:ln w="12700">
            <a:solidFill>
              <a:srgbClr val="068D8D"/>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11" descr="IMG_04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72000" y="2708275"/>
            <a:ext cx="2304755" cy="1727200"/>
          </a:xfrm>
          <a:prstGeom prst="rect">
            <a:avLst/>
          </a:prstGeom>
          <a:noFill/>
          <a:ln w="12700">
            <a:solidFill>
              <a:srgbClr val="068D8D"/>
            </a:solidFill>
            <a:miter lim="800000"/>
            <a:headEnd/>
            <a:tailEnd/>
          </a:ln>
          <a:extLst>
            <a:ext uri="{909E8E84-426E-40DD-AFC4-6F175D3DCCD1}">
              <a14:hiddenFill xmlns:a14="http://schemas.microsoft.com/office/drawing/2010/main">
                <a:solidFill>
                  <a:srgbClr val="FFFFFF"/>
                </a:solidFill>
              </a14:hiddenFill>
            </a:ext>
          </a:extLst>
        </p:spPr>
      </p:pic>
      <p:grpSp>
        <p:nvGrpSpPr>
          <p:cNvPr id="11" name="Gruppieren 10"/>
          <p:cNvGrpSpPr/>
          <p:nvPr/>
        </p:nvGrpSpPr>
        <p:grpSpPr>
          <a:xfrm>
            <a:off x="720000" y="2430722"/>
            <a:ext cx="5580000" cy="3434087"/>
            <a:chOff x="720000" y="2430722"/>
            <a:chExt cx="5580000" cy="3434087"/>
          </a:xfrm>
        </p:grpSpPr>
        <p:pic>
          <p:nvPicPr>
            <p:cNvPr id="8" name="Picture 9" descr="tide influenced river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0000" y="2707721"/>
              <a:ext cx="5580000" cy="3157088"/>
            </a:xfrm>
            <a:prstGeom prst="rect">
              <a:avLst/>
            </a:prstGeom>
            <a:noFill/>
            <a:ln w="12700">
              <a:solidFill>
                <a:srgbClr val="068D8D"/>
              </a:solidFill>
            </a:ln>
            <a:extLst>
              <a:ext uri="{909E8E84-426E-40DD-AFC4-6F175D3DCCD1}">
                <a14:hiddenFill xmlns:a14="http://schemas.microsoft.com/office/drawing/2010/main">
                  <a:solidFill>
                    <a:srgbClr val="FFFFFF"/>
                  </a:solidFill>
                </a14:hiddenFill>
              </a:ext>
            </a:extLst>
          </p:spPr>
        </p:pic>
        <p:sp>
          <p:nvSpPr>
            <p:cNvPr id="9" name="Textfeld 8"/>
            <p:cNvSpPr txBox="1"/>
            <p:nvPr/>
          </p:nvSpPr>
          <p:spPr>
            <a:xfrm>
              <a:off x="2141848" y="2430722"/>
              <a:ext cx="2736304" cy="276999"/>
            </a:xfrm>
            <a:prstGeom prst="rect">
              <a:avLst/>
            </a:prstGeom>
            <a:noFill/>
          </p:spPr>
          <p:txBody>
            <a:bodyPr wrap="square" rtlCol="0">
              <a:spAutoFit/>
            </a:bodyPr>
            <a:lstStyle/>
            <a:p>
              <a:r>
                <a:rPr lang="en-GB" sz="1200" dirty="0">
                  <a:solidFill>
                    <a:srgbClr val="0070C0"/>
                  </a:solidFill>
                  <a:latin typeface="+mn-lt"/>
                </a:rPr>
                <a:t>Blue =  flow velocity </a:t>
              </a:r>
              <a:r>
                <a:rPr lang="en-GB" sz="1200" dirty="0">
                  <a:solidFill>
                    <a:schemeClr val="tx1"/>
                  </a:solidFill>
                  <a:latin typeface="+mn-lt"/>
                </a:rPr>
                <a:t>/ </a:t>
              </a:r>
              <a:r>
                <a:rPr lang="en-GB" sz="1200" dirty="0">
                  <a:solidFill>
                    <a:srgbClr val="FF0000"/>
                  </a:solidFill>
                  <a:latin typeface="+mn-lt"/>
                </a:rPr>
                <a:t>Red = Water level</a:t>
              </a:r>
              <a:endParaRPr lang="en-US" sz="1200" dirty="0">
                <a:solidFill>
                  <a:srgbClr val="00B050"/>
                </a:solidFill>
                <a:latin typeface="+mn-lt"/>
              </a:endParaRPr>
            </a:p>
          </p:txBody>
        </p:sp>
      </p:grpSp>
      <p:pic>
        <p:nvPicPr>
          <p:cNvPr id="10" name="Grafik 9"/>
          <p:cNvPicPr>
            <a:picLocks noChangeAspect="1"/>
          </p:cNvPicPr>
          <p:nvPr/>
        </p:nvPicPr>
        <p:blipFill>
          <a:blip r:embed="rId6"/>
          <a:stretch>
            <a:fillRect/>
          </a:stretch>
        </p:blipFill>
        <p:spPr>
          <a:xfrm>
            <a:off x="7620000" y="188640"/>
            <a:ext cx="1430165" cy="620993"/>
          </a:xfrm>
          <a:prstGeom prst="rect">
            <a:avLst/>
          </a:prstGeom>
        </p:spPr>
      </p:pic>
      <p:grpSp>
        <p:nvGrpSpPr>
          <p:cNvPr id="12" name="Gruppieren 11"/>
          <p:cNvGrpSpPr/>
          <p:nvPr/>
        </p:nvGrpSpPr>
        <p:grpSpPr>
          <a:xfrm>
            <a:off x="66312" y="203935"/>
            <a:ext cx="8404464" cy="632777"/>
            <a:chOff x="66312" y="203935"/>
            <a:chExt cx="8404464" cy="632777"/>
          </a:xfrm>
        </p:grpSpPr>
        <p:grpSp>
          <p:nvGrpSpPr>
            <p:cNvPr id="13" name="Gruppieren 12"/>
            <p:cNvGrpSpPr>
              <a:grpSpLocks noChangeAspect="1"/>
            </p:cNvGrpSpPr>
            <p:nvPr/>
          </p:nvGrpSpPr>
          <p:grpSpPr>
            <a:xfrm>
              <a:off x="66312" y="203935"/>
              <a:ext cx="656001" cy="590401"/>
              <a:chOff x="1881978" y="1385888"/>
              <a:chExt cx="360000" cy="324000"/>
            </a:xfrm>
          </p:grpSpPr>
          <p:sp>
            <p:nvSpPr>
              <p:cNvPr id="15" name="Diagonal liegende"/>
              <p:cNvSpPr/>
              <p:nvPr/>
            </p:nvSpPr>
            <p:spPr>
              <a:xfrm>
                <a:off x="1881978" y="1385888"/>
                <a:ext cx="360000" cy="324000"/>
              </a:xfrm>
              <a:prstGeom prst="round2DiagRect">
                <a:avLst/>
              </a:prstGeom>
              <a:solidFill>
                <a:schemeClr val="bg1"/>
              </a:solidFill>
              <a:ln>
                <a:solidFill>
                  <a:srgbClr val="068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Grafik 15"/>
              <p:cNvPicPr>
                <a:picLocks noChangeAspect="1"/>
              </p:cNvPicPr>
              <p:nvPr/>
            </p:nvPicPr>
            <p:blipFill rotWithShape="1">
              <a:blip r:embed="rId7">
                <a:extLst>
                  <a:ext uri="{28A0092B-C50C-407E-A947-70E740481C1C}">
                    <a14:useLocalDpi xmlns:a14="http://schemas.microsoft.com/office/drawing/2010/main" val="0"/>
                  </a:ext>
                </a:extLst>
              </a:blip>
              <a:srcRect t="11634"/>
              <a:stretch/>
            </p:blipFill>
            <p:spPr>
              <a:xfrm>
                <a:off x="1902611" y="1434742"/>
                <a:ext cx="315073" cy="243060"/>
              </a:xfrm>
              <a:prstGeom prst="rect">
                <a:avLst/>
              </a:prstGeom>
            </p:spPr>
          </p:pic>
        </p:grpSp>
        <p:sp>
          <p:nvSpPr>
            <p:cNvPr id="14" name="Titel 1"/>
            <p:cNvSpPr txBox="1">
              <a:spLocks/>
            </p:cNvSpPr>
            <p:nvPr/>
          </p:nvSpPr>
          <p:spPr>
            <a:xfrm>
              <a:off x="683568" y="274638"/>
              <a:ext cx="7787208" cy="562074"/>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chemeClr val="tx1"/>
                  </a:solidFill>
                  <a:latin typeface="Arial" panose="020B0604020202020204" pitchFamily="34" charset="0"/>
                  <a:ea typeface="+mj-ea"/>
                  <a:cs typeface="Arial" panose="020B0604020202020204" pitchFamily="34" charset="0"/>
                </a:defRPr>
              </a:lvl1pPr>
            </a:lstStyle>
            <a:p>
              <a:pPr fontAlgn="auto">
                <a:spcAft>
                  <a:spcPts val="0"/>
                </a:spcAft>
                <a:buClrTx/>
                <a:buSzTx/>
                <a:buFontTx/>
              </a:pPr>
              <a:r>
                <a:rPr lang="en-GB" sz="2800" dirty="0">
                  <a:latin typeface="+mj-lt"/>
                </a:rPr>
                <a:t>RQ-30 - Data set analysis</a:t>
              </a:r>
            </a:p>
          </p:txBody>
        </p:sp>
      </p:grpSp>
    </p:spTree>
    <p:extLst>
      <p:ext uri="{BB962C8B-B14F-4D97-AF65-F5344CB8AC3E}">
        <p14:creationId xmlns:p14="http://schemas.microsoft.com/office/powerpoint/2010/main" val="24437596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360000" y="900000"/>
            <a:ext cx="8229600" cy="5073427"/>
          </a:xfrm>
        </p:spPr>
        <p:txBody>
          <a:bodyPr>
            <a:normAutofit/>
          </a:bodyPr>
          <a:lstStyle/>
          <a:p>
            <a:pPr marL="0" indent="0">
              <a:buNone/>
            </a:pPr>
            <a:endParaRPr lang="de-DE" dirty="0"/>
          </a:p>
          <a:p>
            <a:endParaRPr lang="de-DE" dirty="0"/>
          </a:p>
        </p:txBody>
      </p:sp>
      <p:pic>
        <p:nvPicPr>
          <p:cNvPr id="10" name="Grafik 9"/>
          <p:cNvPicPr>
            <a:picLocks noChangeAspect="1"/>
          </p:cNvPicPr>
          <p:nvPr/>
        </p:nvPicPr>
        <p:blipFill>
          <a:blip r:embed="rId3"/>
          <a:stretch>
            <a:fillRect/>
          </a:stretch>
        </p:blipFill>
        <p:spPr>
          <a:xfrm>
            <a:off x="7620000" y="188640"/>
            <a:ext cx="1430165" cy="620993"/>
          </a:xfrm>
          <a:prstGeom prst="rect">
            <a:avLst/>
          </a:prstGeom>
        </p:spPr>
      </p:pic>
      <p:grpSp>
        <p:nvGrpSpPr>
          <p:cNvPr id="4" name="Gruppieren 3"/>
          <p:cNvGrpSpPr/>
          <p:nvPr/>
        </p:nvGrpSpPr>
        <p:grpSpPr>
          <a:xfrm>
            <a:off x="187972" y="872717"/>
            <a:ext cx="8653524" cy="3226283"/>
            <a:chOff x="187972" y="872717"/>
            <a:chExt cx="8653524" cy="3226283"/>
          </a:xfrm>
        </p:grpSpPr>
        <p:pic>
          <p:nvPicPr>
            <p:cNvPr id="8" name="Picture 9" descr="tide influenced river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4927" r="1775" b="52743"/>
            <a:stretch/>
          </p:blipFill>
          <p:spPr bwMode="auto">
            <a:xfrm>
              <a:off x="510296" y="1213306"/>
              <a:ext cx="8331200" cy="2885694"/>
            </a:xfrm>
            <a:prstGeom prst="rect">
              <a:avLst/>
            </a:prstGeom>
            <a:noFill/>
            <a:ln w="12700">
              <a:noFill/>
            </a:ln>
            <a:extLst>
              <a:ext uri="{909E8E84-426E-40DD-AFC4-6F175D3DCCD1}">
                <a14:hiddenFill xmlns:a14="http://schemas.microsoft.com/office/drawing/2010/main">
                  <a:solidFill>
                    <a:srgbClr val="FFFFFF"/>
                  </a:solidFill>
                </a14:hiddenFill>
              </a:ext>
            </a:extLst>
          </p:spPr>
        </p:pic>
        <p:sp>
          <p:nvSpPr>
            <p:cNvPr id="9" name="Textfeld 8"/>
            <p:cNvSpPr txBox="1"/>
            <p:nvPr/>
          </p:nvSpPr>
          <p:spPr>
            <a:xfrm>
              <a:off x="3020963" y="872717"/>
              <a:ext cx="3543227" cy="340589"/>
            </a:xfrm>
            <a:prstGeom prst="rect">
              <a:avLst/>
            </a:prstGeom>
            <a:noFill/>
          </p:spPr>
          <p:txBody>
            <a:bodyPr wrap="square" rtlCol="0">
              <a:spAutoFit/>
            </a:bodyPr>
            <a:lstStyle/>
            <a:p>
              <a:r>
                <a:rPr lang="en-GB" sz="1200" dirty="0">
                  <a:solidFill>
                    <a:srgbClr val="0070C0"/>
                  </a:solidFill>
                  <a:latin typeface="+mn-lt"/>
                </a:rPr>
                <a:t>Blue =  flow velocity </a:t>
              </a:r>
              <a:r>
                <a:rPr lang="en-GB" sz="1200" dirty="0">
                  <a:solidFill>
                    <a:schemeClr val="tx1"/>
                  </a:solidFill>
                  <a:latin typeface="+mn-lt"/>
                </a:rPr>
                <a:t>/ </a:t>
              </a:r>
              <a:r>
                <a:rPr lang="en-GB" sz="1200" dirty="0">
                  <a:solidFill>
                    <a:srgbClr val="FF0000"/>
                  </a:solidFill>
                  <a:latin typeface="+mn-lt"/>
                </a:rPr>
                <a:t>Red = Water level</a:t>
              </a:r>
              <a:endParaRPr lang="en-US" sz="1200" dirty="0">
                <a:solidFill>
                  <a:srgbClr val="00B050"/>
                </a:solidFill>
                <a:latin typeface="+mn-lt"/>
              </a:endParaRPr>
            </a:p>
          </p:txBody>
        </p:sp>
        <p:pic>
          <p:nvPicPr>
            <p:cNvPr id="12" name="Picture 9" descr="tide influenced river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29" t="1" r="95663" b="56599"/>
            <a:stretch/>
          </p:blipFill>
          <p:spPr bwMode="auto">
            <a:xfrm>
              <a:off x="187972" y="1213306"/>
              <a:ext cx="341964" cy="2650221"/>
            </a:xfrm>
            <a:prstGeom prst="rect">
              <a:avLst/>
            </a:prstGeom>
            <a:noFill/>
            <a:ln w="12700">
              <a:noFill/>
            </a:ln>
            <a:extLst>
              <a:ext uri="{909E8E84-426E-40DD-AFC4-6F175D3DCCD1}">
                <a14:hiddenFill xmlns:a14="http://schemas.microsoft.com/office/drawing/2010/main">
                  <a:solidFill>
                    <a:srgbClr val="FFFFFF"/>
                  </a:solidFill>
                </a14:hiddenFill>
              </a:ext>
            </a:extLst>
          </p:spPr>
        </p:pic>
      </p:grpSp>
      <p:grpSp>
        <p:nvGrpSpPr>
          <p:cNvPr id="13" name="Gruppieren 12"/>
          <p:cNvGrpSpPr>
            <a:grpSpLocks noChangeAspect="1"/>
          </p:cNvGrpSpPr>
          <p:nvPr/>
        </p:nvGrpSpPr>
        <p:grpSpPr>
          <a:xfrm>
            <a:off x="191415" y="3863527"/>
            <a:ext cx="4541160" cy="2763943"/>
            <a:chOff x="255021" y="2712084"/>
            <a:chExt cx="6297627" cy="3833004"/>
          </a:xfrm>
        </p:grpSpPr>
        <p:pic>
          <p:nvPicPr>
            <p:cNvPr id="14" name="Picture 9" descr="tide influenced river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78" t="49220" r="53779" b="3305"/>
            <a:stretch/>
          </p:blipFill>
          <p:spPr bwMode="auto">
            <a:xfrm>
              <a:off x="720000" y="2712084"/>
              <a:ext cx="5832648" cy="3525227"/>
            </a:xfrm>
            <a:prstGeom prst="rect">
              <a:avLst/>
            </a:prstGeom>
            <a:noFill/>
            <a:ln w="12700">
              <a:solidFill>
                <a:srgbClr val="068D8D"/>
              </a:solidFill>
            </a:ln>
            <a:extLst>
              <a:ext uri="{909E8E84-426E-40DD-AFC4-6F175D3DCCD1}">
                <a14:hiddenFill xmlns:a14="http://schemas.microsoft.com/office/drawing/2010/main">
                  <a:solidFill>
                    <a:srgbClr val="FFFFFF"/>
                  </a:solidFill>
                </a14:hiddenFill>
              </a:ext>
            </a:extLst>
          </p:spPr>
        </p:pic>
        <p:sp>
          <p:nvSpPr>
            <p:cNvPr id="15" name="Textfeld 14"/>
            <p:cNvSpPr txBox="1"/>
            <p:nvPr/>
          </p:nvSpPr>
          <p:spPr>
            <a:xfrm rot="16200000">
              <a:off x="-819046" y="4855465"/>
              <a:ext cx="2455912" cy="307777"/>
            </a:xfrm>
            <a:prstGeom prst="rect">
              <a:avLst/>
            </a:prstGeom>
            <a:noFill/>
          </p:spPr>
          <p:txBody>
            <a:bodyPr wrap="square" rtlCol="0">
              <a:spAutoFit/>
            </a:bodyPr>
            <a:lstStyle/>
            <a:p>
              <a:r>
                <a:rPr lang="en-US" sz="1400" dirty="0">
                  <a:solidFill>
                    <a:schemeClr val="tx1"/>
                  </a:solidFill>
                  <a:latin typeface="+mn-lt"/>
                </a:rPr>
                <a:t>Water</a:t>
              </a:r>
              <a:r>
                <a:rPr lang="de-DE" sz="1400" dirty="0">
                  <a:solidFill>
                    <a:schemeClr val="tx1"/>
                  </a:solidFill>
                  <a:latin typeface="+mn-lt"/>
                </a:rPr>
                <a:t> Level [cm] </a:t>
              </a:r>
            </a:p>
          </p:txBody>
        </p:sp>
        <p:sp>
          <p:nvSpPr>
            <p:cNvPr id="16" name="Textfeld 15"/>
            <p:cNvSpPr txBox="1"/>
            <p:nvPr/>
          </p:nvSpPr>
          <p:spPr>
            <a:xfrm>
              <a:off x="720000" y="6237311"/>
              <a:ext cx="2455912" cy="307777"/>
            </a:xfrm>
            <a:prstGeom prst="rect">
              <a:avLst/>
            </a:prstGeom>
            <a:noFill/>
          </p:spPr>
          <p:txBody>
            <a:bodyPr wrap="square" rtlCol="0">
              <a:spAutoFit/>
            </a:bodyPr>
            <a:lstStyle/>
            <a:p>
              <a:r>
                <a:rPr lang="en-US" sz="1400" dirty="0">
                  <a:solidFill>
                    <a:schemeClr val="tx1"/>
                  </a:solidFill>
                  <a:latin typeface="+mn-lt"/>
                </a:rPr>
                <a:t>Velocity </a:t>
              </a:r>
              <a:r>
                <a:rPr lang="de-DE" sz="1400" dirty="0">
                  <a:solidFill>
                    <a:schemeClr val="tx1"/>
                  </a:solidFill>
                  <a:latin typeface="+mn-lt"/>
                </a:rPr>
                <a:t>[m/s]</a:t>
              </a:r>
            </a:p>
          </p:txBody>
        </p:sp>
      </p:grpSp>
      <p:sp>
        <p:nvSpPr>
          <p:cNvPr id="17" name="Textfeld 16"/>
          <p:cNvSpPr txBox="1"/>
          <p:nvPr/>
        </p:nvSpPr>
        <p:spPr>
          <a:xfrm>
            <a:off x="5169089" y="4451438"/>
            <a:ext cx="3672407" cy="584775"/>
          </a:xfrm>
          <a:prstGeom prst="rect">
            <a:avLst/>
          </a:prstGeom>
          <a:noFill/>
        </p:spPr>
        <p:txBody>
          <a:bodyPr wrap="square" rtlCol="0">
            <a:spAutoFit/>
          </a:bodyPr>
          <a:lstStyle/>
          <a:p>
            <a:pPr marL="342900" indent="-342900">
              <a:buClr>
                <a:srgbClr val="068D8D"/>
              </a:buClr>
              <a:buFont typeface="Wingdings" panose="05000000000000000000" pitchFamily="2" charset="2"/>
              <a:buChar char="ü"/>
            </a:pPr>
            <a:r>
              <a:rPr lang="en-GB" sz="1600" dirty="0">
                <a:solidFill>
                  <a:srgbClr val="080808"/>
                </a:solidFill>
                <a:latin typeface="+mn-lt"/>
              </a:rPr>
              <a:t>You even can see the influence of the moon</a:t>
            </a:r>
            <a:endParaRPr lang="en-US" sz="1600" dirty="0">
              <a:solidFill>
                <a:srgbClr val="080808"/>
              </a:solidFill>
              <a:latin typeface="+mn-lt"/>
            </a:endParaRPr>
          </a:p>
        </p:txBody>
      </p:sp>
      <p:cxnSp>
        <p:nvCxnSpPr>
          <p:cNvPr id="21" name="Gerade Verbindung mit Pfeil 20"/>
          <p:cNvCxnSpPr>
            <a:stCxn id="17" idx="1"/>
          </p:cNvCxnSpPr>
          <p:nvPr/>
        </p:nvCxnSpPr>
        <p:spPr>
          <a:xfrm flipH="1" flipV="1">
            <a:off x="3124200" y="4717916"/>
            <a:ext cx="2044889" cy="259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Gerade Verbindung mit Pfeil 23"/>
          <p:cNvCxnSpPr>
            <a:stCxn id="17" idx="1"/>
          </p:cNvCxnSpPr>
          <p:nvPr/>
        </p:nvCxnSpPr>
        <p:spPr>
          <a:xfrm flipH="1">
            <a:off x="2297642" y="4743826"/>
            <a:ext cx="2871447" cy="4479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8" name="Gruppieren 17"/>
          <p:cNvGrpSpPr/>
          <p:nvPr/>
        </p:nvGrpSpPr>
        <p:grpSpPr>
          <a:xfrm>
            <a:off x="66312" y="203935"/>
            <a:ext cx="8404464" cy="632777"/>
            <a:chOff x="66312" y="203935"/>
            <a:chExt cx="8404464" cy="632777"/>
          </a:xfrm>
        </p:grpSpPr>
        <p:grpSp>
          <p:nvGrpSpPr>
            <p:cNvPr id="19" name="Gruppieren 18"/>
            <p:cNvGrpSpPr>
              <a:grpSpLocks noChangeAspect="1"/>
            </p:cNvGrpSpPr>
            <p:nvPr/>
          </p:nvGrpSpPr>
          <p:grpSpPr>
            <a:xfrm>
              <a:off x="66312" y="203935"/>
              <a:ext cx="656001" cy="590401"/>
              <a:chOff x="1881978" y="1385888"/>
              <a:chExt cx="360000" cy="324000"/>
            </a:xfrm>
          </p:grpSpPr>
          <p:sp>
            <p:nvSpPr>
              <p:cNvPr id="22" name="Diagonal liegende"/>
              <p:cNvSpPr/>
              <p:nvPr/>
            </p:nvSpPr>
            <p:spPr>
              <a:xfrm>
                <a:off x="1881978" y="1385888"/>
                <a:ext cx="360000" cy="324000"/>
              </a:xfrm>
              <a:prstGeom prst="round2DiagRect">
                <a:avLst/>
              </a:prstGeom>
              <a:solidFill>
                <a:schemeClr val="bg1"/>
              </a:solidFill>
              <a:ln>
                <a:solidFill>
                  <a:srgbClr val="068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Grafik 22"/>
              <p:cNvPicPr>
                <a:picLocks noChangeAspect="1"/>
              </p:cNvPicPr>
              <p:nvPr/>
            </p:nvPicPr>
            <p:blipFill rotWithShape="1">
              <a:blip r:embed="rId5">
                <a:extLst>
                  <a:ext uri="{28A0092B-C50C-407E-A947-70E740481C1C}">
                    <a14:useLocalDpi xmlns:a14="http://schemas.microsoft.com/office/drawing/2010/main" val="0"/>
                  </a:ext>
                </a:extLst>
              </a:blip>
              <a:srcRect t="11634"/>
              <a:stretch/>
            </p:blipFill>
            <p:spPr>
              <a:xfrm>
                <a:off x="1902611" y="1434742"/>
                <a:ext cx="315073" cy="243060"/>
              </a:xfrm>
              <a:prstGeom prst="rect">
                <a:avLst/>
              </a:prstGeom>
            </p:spPr>
          </p:pic>
        </p:grpSp>
        <p:sp>
          <p:nvSpPr>
            <p:cNvPr id="20" name="Titel 1"/>
            <p:cNvSpPr txBox="1">
              <a:spLocks/>
            </p:cNvSpPr>
            <p:nvPr/>
          </p:nvSpPr>
          <p:spPr>
            <a:xfrm>
              <a:off x="683568" y="274638"/>
              <a:ext cx="7787208" cy="562074"/>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chemeClr val="tx1"/>
                  </a:solidFill>
                  <a:latin typeface="Arial" panose="020B0604020202020204" pitchFamily="34" charset="0"/>
                  <a:ea typeface="+mj-ea"/>
                  <a:cs typeface="Arial" panose="020B0604020202020204" pitchFamily="34" charset="0"/>
                </a:defRPr>
              </a:lvl1pPr>
            </a:lstStyle>
            <a:p>
              <a:pPr fontAlgn="auto">
                <a:spcAft>
                  <a:spcPts val="0"/>
                </a:spcAft>
                <a:buClrTx/>
                <a:buSzTx/>
                <a:buFontTx/>
              </a:pPr>
              <a:r>
                <a:rPr lang="en-GB" sz="2800" dirty="0">
                  <a:latin typeface="+mj-lt"/>
                </a:rPr>
                <a:t>RQ-30 - Data set analysis</a:t>
              </a:r>
            </a:p>
          </p:txBody>
        </p:sp>
      </p:grpSp>
    </p:spTree>
    <p:extLst>
      <p:ext uri="{BB962C8B-B14F-4D97-AF65-F5344CB8AC3E}">
        <p14:creationId xmlns:p14="http://schemas.microsoft.com/office/powerpoint/2010/main" val="2719899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lvl="0"/>
            <a:r>
              <a:rPr lang="en-US" dirty="0"/>
              <a:t>Q – </a:t>
            </a:r>
            <a:r>
              <a:rPr lang="en-GB" dirty="0"/>
              <a:t>Commander software - Parameters</a:t>
            </a:r>
            <a:endParaRPr lang="de-DE" b="1" dirty="0">
              <a:latin typeface="Calibri" panose="020F0502020204030204" pitchFamily="34" charset="0"/>
            </a:endParaRPr>
          </a:p>
        </p:txBody>
      </p:sp>
      <p:pic>
        <p:nvPicPr>
          <p:cNvPr id="3" name="Grafik 2"/>
          <p:cNvPicPr>
            <a:picLocks noChangeAspect="1"/>
          </p:cNvPicPr>
          <p:nvPr/>
        </p:nvPicPr>
        <p:blipFill>
          <a:blip r:embed="rId3"/>
          <a:stretch>
            <a:fillRect/>
          </a:stretch>
        </p:blipFill>
        <p:spPr>
          <a:xfrm>
            <a:off x="251520" y="867989"/>
            <a:ext cx="8568952" cy="6023190"/>
          </a:xfrm>
          <a:prstGeom prst="rect">
            <a:avLst/>
          </a:prstGeom>
        </p:spPr>
      </p:pic>
    </p:spTree>
    <p:extLst>
      <p:ext uri="{BB962C8B-B14F-4D97-AF65-F5344CB8AC3E}">
        <p14:creationId xmlns:p14="http://schemas.microsoft.com/office/powerpoint/2010/main" val="13798654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 name="Grafik 16"/>
          <p:cNvPicPr>
            <a:picLocks noChangeAspect="1"/>
          </p:cNvPicPr>
          <p:nvPr/>
        </p:nvPicPr>
        <p:blipFill>
          <a:blip r:embed="rId2">
            <a:clrChange>
              <a:clrFrom>
                <a:srgbClr val="FFFFFD"/>
              </a:clrFrom>
              <a:clrTo>
                <a:srgbClr val="FFFFFD">
                  <a:alpha val="0"/>
                </a:srgbClr>
              </a:clrTo>
            </a:clrChange>
          </a:blip>
          <a:stretch>
            <a:fillRect/>
          </a:stretch>
        </p:blipFill>
        <p:spPr>
          <a:xfrm>
            <a:off x="1911951" y="4415339"/>
            <a:ext cx="1023675" cy="372783"/>
          </a:xfrm>
          <a:prstGeom prst="rect">
            <a:avLst/>
          </a:prstGeom>
        </p:spPr>
      </p:pic>
      <p:pic>
        <p:nvPicPr>
          <p:cNvPr id="15" name="Grafik 14"/>
          <p:cNvPicPr>
            <a:picLocks noChangeAspect="1"/>
          </p:cNvPicPr>
          <p:nvPr/>
        </p:nvPicPr>
        <p:blipFill>
          <a:blip r:embed="rId2">
            <a:clrChange>
              <a:clrFrom>
                <a:srgbClr val="FFFFFD"/>
              </a:clrFrom>
              <a:clrTo>
                <a:srgbClr val="FFFFFD">
                  <a:alpha val="0"/>
                </a:srgbClr>
              </a:clrTo>
            </a:clrChange>
          </a:blip>
          <a:stretch>
            <a:fillRect/>
          </a:stretch>
        </p:blipFill>
        <p:spPr>
          <a:xfrm>
            <a:off x="809734" y="1182366"/>
            <a:ext cx="1023675" cy="372783"/>
          </a:xfrm>
          <a:prstGeom prst="rect">
            <a:avLst/>
          </a:prstGeom>
        </p:spPr>
      </p:pic>
      <p:pic>
        <p:nvPicPr>
          <p:cNvPr id="14" name="Grafik 13"/>
          <p:cNvPicPr>
            <a:picLocks noChangeAspect="1"/>
          </p:cNvPicPr>
          <p:nvPr/>
        </p:nvPicPr>
        <p:blipFill>
          <a:blip r:embed="rId2">
            <a:clrChange>
              <a:clrFrom>
                <a:srgbClr val="FFFFFD"/>
              </a:clrFrom>
              <a:clrTo>
                <a:srgbClr val="FFFFFD">
                  <a:alpha val="0"/>
                </a:srgbClr>
              </a:clrTo>
            </a:clrChange>
          </a:blip>
          <a:stretch>
            <a:fillRect/>
          </a:stretch>
        </p:blipFill>
        <p:spPr>
          <a:xfrm>
            <a:off x="3015705" y="3062214"/>
            <a:ext cx="1023675" cy="372783"/>
          </a:xfrm>
          <a:prstGeom prst="rect">
            <a:avLst/>
          </a:prstGeom>
        </p:spPr>
      </p:pic>
      <p:sp>
        <p:nvSpPr>
          <p:cNvPr id="5" name="Inhaltsplatzhalter 4"/>
          <p:cNvSpPr>
            <a:spLocks noGrp="1"/>
          </p:cNvSpPr>
          <p:nvPr>
            <p:ph sz="half" idx="1"/>
          </p:nvPr>
        </p:nvSpPr>
        <p:spPr>
          <a:xfrm>
            <a:off x="723326" y="1216416"/>
            <a:ext cx="4482695" cy="5240510"/>
          </a:xfrm>
        </p:spPr>
        <p:txBody>
          <a:bodyPr>
            <a:noAutofit/>
          </a:bodyPr>
          <a:lstStyle/>
          <a:p>
            <a:pPr marL="0" indent="0">
              <a:buNone/>
            </a:pPr>
            <a:r>
              <a:rPr lang="en-US" sz="2000" dirty="0"/>
              <a:t>                 started with the production of data logging systems and heavy duty weather station </a:t>
            </a:r>
            <a:r>
              <a:rPr lang="en-US" sz="2000" b="1" dirty="0">
                <a:solidFill>
                  <a:srgbClr val="068D8D"/>
                </a:solidFill>
              </a:rPr>
              <a:t>for high alpine conditions</a:t>
            </a:r>
            <a:r>
              <a:rPr lang="en-US" sz="2000" dirty="0"/>
              <a:t>. </a:t>
            </a:r>
            <a:br>
              <a:rPr lang="en-US" sz="2000" dirty="0"/>
            </a:br>
            <a:endParaRPr lang="en-US" sz="2000" dirty="0"/>
          </a:p>
          <a:p>
            <a:pPr marL="0" indent="0">
              <a:buNone/>
            </a:pPr>
            <a:r>
              <a:rPr lang="en-US" sz="2000" dirty="0"/>
              <a:t>After getting well known for its robust and high quality ASW,                 kick-started the development of its </a:t>
            </a:r>
            <a:r>
              <a:rPr lang="en-US" sz="2000" b="1" dirty="0">
                <a:solidFill>
                  <a:srgbClr val="068D8D"/>
                </a:solidFill>
              </a:rPr>
              <a:t>snow measurement and analysis systems.</a:t>
            </a:r>
          </a:p>
          <a:p>
            <a:pPr marL="0" indent="0">
              <a:buNone/>
            </a:pPr>
            <a:endParaRPr lang="en-US" sz="2000" b="1" dirty="0">
              <a:solidFill>
                <a:srgbClr val="068D8D"/>
              </a:solidFill>
            </a:endParaRPr>
          </a:p>
          <a:p>
            <a:pPr marL="0" indent="0">
              <a:buNone/>
            </a:pPr>
            <a:r>
              <a:rPr lang="en-US" sz="2000" dirty="0"/>
              <a:t>Soon after,                 developed it´s first generation of </a:t>
            </a:r>
            <a:r>
              <a:rPr lang="en-US" sz="2000" b="1" dirty="0">
                <a:solidFill>
                  <a:srgbClr val="068D8D"/>
                </a:solidFill>
              </a:rPr>
              <a:t>contact free discharge measurement Radars </a:t>
            </a:r>
            <a:r>
              <a:rPr lang="en-US" sz="2000" dirty="0"/>
              <a:t>and started to promote its product world wide.  </a:t>
            </a:r>
          </a:p>
          <a:p>
            <a:pPr marL="0" indent="0">
              <a:buNone/>
            </a:pPr>
            <a:endParaRPr lang="en-US" dirty="0"/>
          </a:p>
        </p:txBody>
      </p:sp>
      <p:pic>
        <p:nvPicPr>
          <p:cNvPr id="12" name="Grafik 11"/>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Lst>
          </a:blip>
          <a:srcRect t="5386" b="6214"/>
          <a:stretch/>
        </p:blipFill>
        <p:spPr>
          <a:xfrm>
            <a:off x="5262566" y="2608883"/>
            <a:ext cx="1853231" cy="1232091"/>
          </a:xfrm>
          <a:prstGeom prst="rect">
            <a:avLst/>
          </a:prstGeom>
          <a:ln w="19050">
            <a:solidFill>
              <a:srgbClr val="068D8D"/>
            </a:solidFill>
          </a:ln>
        </p:spPr>
      </p:pic>
      <p:sp>
        <p:nvSpPr>
          <p:cNvPr id="18" name="Textfeld 17"/>
          <p:cNvSpPr txBox="1"/>
          <p:nvPr/>
        </p:nvSpPr>
        <p:spPr>
          <a:xfrm>
            <a:off x="5152979" y="3836671"/>
            <a:ext cx="1940798" cy="1200329"/>
          </a:xfrm>
          <a:prstGeom prst="rect">
            <a:avLst/>
          </a:prstGeom>
          <a:noFill/>
        </p:spPr>
        <p:txBody>
          <a:bodyPr wrap="square" rtlCol="0">
            <a:spAutoFit/>
          </a:bodyPr>
          <a:lstStyle/>
          <a:p>
            <a:r>
              <a:rPr lang="de-DE" sz="1200" dirty="0">
                <a:solidFill>
                  <a:schemeClr val="tx1"/>
                </a:solidFill>
                <a:latin typeface="+mn-lt"/>
              </a:rPr>
              <a:t>SO</a:t>
            </a:r>
            <a:r>
              <a:rPr lang="de-DE" sz="1200" dirty="0">
                <a:solidFill>
                  <a:srgbClr val="068D8D"/>
                </a:solidFill>
                <a:latin typeface="+mn-lt"/>
              </a:rPr>
              <a:t>MM</a:t>
            </a:r>
            <a:r>
              <a:rPr lang="de-DE" sz="1200" dirty="0">
                <a:solidFill>
                  <a:schemeClr val="tx1"/>
                </a:solidFill>
                <a:latin typeface="+mn-lt"/>
              </a:rPr>
              <a:t>ER Snow </a:t>
            </a:r>
            <a:r>
              <a:rPr lang="en-US" sz="1200" dirty="0">
                <a:solidFill>
                  <a:schemeClr val="tx1"/>
                </a:solidFill>
                <a:latin typeface="+mn-lt"/>
              </a:rPr>
              <a:t>Pack analyzer and SO</a:t>
            </a:r>
            <a:r>
              <a:rPr lang="en-US" sz="1200" dirty="0">
                <a:solidFill>
                  <a:srgbClr val="068D8D"/>
                </a:solidFill>
                <a:latin typeface="+mn-lt"/>
              </a:rPr>
              <a:t>MM</a:t>
            </a:r>
            <a:r>
              <a:rPr lang="en-US" sz="1200" dirty="0">
                <a:solidFill>
                  <a:schemeClr val="tx1"/>
                </a:solidFill>
                <a:latin typeface="+mn-lt"/>
              </a:rPr>
              <a:t>ER SSG installed in Antarctica (South pole). </a:t>
            </a:r>
            <a:r>
              <a:rPr lang="en-US" sz="1200" dirty="0">
                <a:solidFill>
                  <a:srgbClr val="068D8D"/>
                </a:solidFill>
                <a:latin typeface="+mn-lt"/>
              </a:rPr>
              <a:t>High quality instruments for the roughest conditions.</a:t>
            </a:r>
          </a:p>
        </p:txBody>
      </p:sp>
      <p:pic>
        <p:nvPicPr>
          <p:cNvPr id="2" name="Grafik 1"/>
          <p:cNvPicPr>
            <a:picLocks noChangeAspect="1"/>
          </p:cNvPicPr>
          <p:nvPr/>
        </p:nvPicPr>
        <p:blipFill>
          <a:blip r:embed="rId5">
            <a:extLst>
              <a:ext uri="{BEBA8EAE-BF5A-486C-A8C5-ECC9F3942E4B}">
                <a14:imgProps xmlns:a14="http://schemas.microsoft.com/office/drawing/2010/main">
                  <a14:imgLayer r:embed="rId6">
                    <a14:imgEffect>
                      <a14:brightnessContrast contrast="5000"/>
                    </a14:imgEffect>
                  </a14:imgLayer>
                </a14:imgProps>
              </a:ext>
            </a:extLst>
          </a:blip>
          <a:stretch>
            <a:fillRect/>
          </a:stretch>
        </p:blipFill>
        <p:spPr>
          <a:xfrm>
            <a:off x="7197474" y="962955"/>
            <a:ext cx="1826087" cy="1368837"/>
          </a:xfrm>
          <a:prstGeom prst="rect">
            <a:avLst/>
          </a:prstGeom>
          <a:ln w="19050">
            <a:solidFill>
              <a:srgbClr val="068D8D"/>
            </a:solidFill>
          </a:ln>
        </p:spPr>
      </p:pic>
      <p:pic>
        <p:nvPicPr>
          <p:cNvPr id="3" name="Grafik 2"/>
          <p:cNvPicPr>
            <a:picLocks noChangeAspect="1"/>
          </p:cNvPicPr>
          <p:nvPr/>
        </p:nvPicPr>
        <p:blipFill>
          <a:blip r:embed="rId7">
            <a:extLst>
              <a:ext uri="{BEBA8EAE-BF5A-486C-A8C5-ECC9F3942E4B}">
                <a14:imgProps xmlns:a14="http://schemas.microsoft.com/office/drawing/2010/main">
                  <a14:imgLayer r:embed="rId8">
                    <a14:imgEffect>
                      <a14:brightnessContrast bright="2000" contrast="32000"/>
                    </a14:imgEffect>
                  </a14:imgLayer>
                </a14:imgProps>
              </a:ext>
            </a:extLst>
          </a:blip>
          <a:stretch>
            <a:fillRect/>
          </a:stretch>
        </p:blipFill>
        <p:spPr>
          <a:xfrm>
            <a:off x="5260815" y="962955"/>
            <a:ext cx="1867206" cy="1364609"/>
          </a:xfrm>
          <a:prstGeom prst="rect">
            <a:avLst/>
          </a:prstGeom>
          <a:ln w="19050">
            <a:solidFill>
              <a:srgbClr val="068D8D"/>
            </a:solidFill>
          </a:ln>
        </p:spPr>
      </p:pic>
      <p:sp>
        <p:nvSpPr>
          <p:cNvPr id="13" name="Textfeld 12"/>
          <p:cNvSpPr txBox="1"/>
          <p:nvPr/>
        </p:nvSpPr>
        <p:spPr>
          <a:xfrm>
            <a:off x="5161832" y="2327564"/>
            <a:ext cx="2797593" cy="276999"/>
          </a:xfrm>
          <a:prstGeom prst="rect">
            <a:avLst/>
          </a:prstGeom>
          <a:noFill/>
        </p:spPr>
        <p:txBody>
          <a:bodyPr wrap="square" rtlCol="0">
            <a:spAutoFit/>
          </a:bodyPr>
          <a:lstStyle/>
          <a:p>
            <a:r>
              <a:rPr lang="de-DE" sz="1200" dirty="0">
                <a:solidFill>
                  <a:schemeClr val="tx1"/>
                </a:solidFill>
                <a:latin typeface="+mn-lt"/>
              </a:rPr>
              <a:t>SO</a:t>
            </a:r>
            <a:r>
              <a:rPr lang="de-DE" sz="1200" dirty="0">
                <a:solidFill>
                  <a:srgbClr val="068D8D"/>
                </a:solidFill>
                <a:latin typeface="+mn-lt"/>
              </a:rPr>
              <a:t>MM</a:t>
            </a:r>
            <a:r>
              <a:rPr lang="de-DE" sz="1200" dirty="0">
                <a:solidFill>
                  <a:schemeClr val="tx1"/>
                </a:solidFill>
                <a:latin typeface="+mn-lt"/>
              </a:rPr>
              <a:t>ER </a:t>
            </a:r>
            <a:r>
              <a:rPr lang="en-GB" sz="1200" dirty="0">
                <a:solidFill>
                  <a:schemeClr val="tx1"/>
                </a:solidFill>
                <a:latin typeface="+mn-lt"/>
              </a:rPr>
              <a:t>MRS X and MRS 4 data logger</a:t>
            </a:r>
            <a:endParaRPr lang="en-US" sz="1200" dirty="0">
              <a:solidFill>
                <a:srgbClr val="068D8D"/>
              </a:solidFill>
              <a:latin typeface="+mn-lt"/>
            </a:endParaRPr>
          </a:p>
        </p:txBody>
      </p:sp>
      <p:pic>
        <p:nvPicPr>
          <p:cNvPr id="6" name="Grafik 5"/>
          <p:cNvPicPr>
            <a:picLocks noChangeAspect="1"/>
          </p:cNvPicPr>
          <p:nvPr/>
        </p:nvPicPr>
        <p:blipFill rotWithShape="1">
          <a:blip r:embed="rId9" cstate="print">
            <a:extLst>
              <a:ext uri="{28A0092B-C50C-407E-A947-70E740481C1C}">
                <a14:useLocalDpi xmlns:a14="http://schemas.microsoft.com/office/drawing/2010/main" val="0"/>
              </a:ext>
            </a:extLst>
          </a:blip>
          <a:srcRect t="5834" b="8194"/>
          <a:stretch/>
        </p:blipFill>
        <p:spPr>
          <a:xfrm>
            <a:off x="7197473" y="2604563"/>
            <a:ext cx="1826087" cy="2373745"/>
          </a:xfrm>
          <a:prstGeom prst="rect">
            <a:avLst/>
          </a:prstGeom>
          <a:ln w="19050">
            <a:solidFill>
              <a:srgbClr val="068D8D"/>
            </a:solidFill>
          </a:ln>
        </p:spPr>
      </p:pic>
      <p:sp>
        <p:nvSpPr>
          <p:cNvPr id="16" name="Textfeld 15"/>
          <p:cNvSpPr txBox="1"/>
          <p:nvPr/>
        </p:nvSpPr>
        <p:spPr>
          <a:xfrm>
            <a:off x="7128021" y="4982940"/>
            <a:ext cx="1895540" cy="461665"/>
          </a:xfrm>
          <a:prstGeom prst="rect">
            <a:avLst/>
          </a:prstGeom>
          <a:noFill/>
        </p:spPr>
        <p:txBody>
          <a:bodyPr wrap="square" rtlCol="0">
            <a:spAutoFit/>
          </a:bodyPr>
          <a:lstStyle/>
          <a:p>
            <a:r>
              <a:rPr lang="de-DE" sz="1200" dirty="0">
                <a:solidFill>
                  <a:schemeClr val="tx1"/>
                </a:solidFill>
                <a:latin typeface="+mn-lt"/>
              </a:rPr>
              <a:t>SO</a:t>
            </a:r>
            <a:r>
              <a:rPr lang="de-DE" sz="1200" dirty="0">
                <a:solidFill>
                  <a:srgbClr val="068D8D"/>
                </a:solidFill>
                <a:latin typeface="+mn-lt"/>
              </a:rPr>
              <a:t>MM</a:t>
            </a:r>
            <a:r>
              <a:rPr lang="de-DE" sz="1200" dirty="0">
                <a:solidFill>
                  <a:schemeClr val="tx1"/>
                </a:solidFill>
                <a:latin typeface="+mn-lt"/>
              </a:rPr>
              <a:t>ER </a:t>
            </a:r>
            <a:r>
              <a:rPr lang="en-GB" sz="1200" dirty="0">
                <a:solidFill>
                  <a:schemeClr val="tx1"/>
                </a:solidFill>
                <a:latin typeface="+mn-lt"/>
              </a:rPr>
              <a:t>ASW in the European Alps</a:t>
            </a:r>
            <a:endParaRPr lang="en-US" sz="1200" dirty="0">
              <a:solidFill>
                <a:srgbClr val="068D8D"/>
              </a:solidFill>
              <a:latin typeface="+mn-lt"/>
            </a:endParaRPr>
          </a:p>
        </p:txBody>
      </p:sp>
      <p:pic>
        <p:nvPicPr>
          <p:cNvPr id="19" name="Picture 13" descr="China_Enshi_ RQ24_arm_"/>
          <p:cNvPicPr>
            <a:picLocks noChangeAspect="1" noChangeArrowheads="1"/>
          </p:cNvPicPr>
          <p:nvPr/>
        </p:nvPicPr>
        <p:blipFill rotWithShape="1">
          <a:blip r:embed="rId10">
            <a:extLst>
              <a:ext uri="{28A0092B-C50C-407E-A947-70E740481C1C}">
                <a14:useLocalDpi xmlns:a14="http://schemas.microsoft.com/office/drawing/2010/main" val="0"/>
              </a:ext>
            </a:extLst>
          </a:blip>
          <a:srcRect l="11931" t="34774" r="43083" b="13750"/>
          <a:stretch/>
        </p:blipFill>
        <p:spPr bwMode="auto">
          <a:xfrm>
            <a:off x="7197472" y="5444604"/>
            <a:ext cx="1826087" cy="1198661"/>
          </a:xfrm>
          <a:prstGeom prst="rect">
            <a:avLst/>
          </a:prstGeom>
          <a:noFill/>
          <a:ln w="19050">
            <a:solidFill>
              <a:srgbClr val="068D8D"/>
            </a:solidFill>
            <a:miter lim="800000"/>
            <a:headEnd/>
            <a:tailEnd/>
          </a:ln>
          <a:extLst>
            <a:ext uri="{909E8E84-426E-40DD-AFC4-6F175D3DCCD1}">
              <a14:hiddenFill xmlns:a14="http://schemas.microsoft.com/office/drawing/2010/main">
                <a:solidFill>
                  <a:srgbClr val="FFFFFF"/>
                </a:solidFill>
              </a14:hiddenFill>
            </a:ext>
          </a:extLst>
        </p:spPr>
      </p:pic>
      <p:sp>
        <p:nvSpPr>
          <p:cNvPr id="20" name="Textfeld 19"/>
          <p:cNvSpPr txBox="1"/>
          <p:nvPr/>
        </p:nvSpPr>
        <p:spPr>
          <a:xfrm>
            <a:off x="5330266" y="5419758"/>
            <a:ext cx="1895540" cy="646331"/>
          </a:xfrm>
          <a:prstGeom prst="rect">
            <a:avLst/>
          </a:prstGeom>
          <a:noFill/>
        </p:spPr>
        <p:txBody>
          <a:bodyPr wrap="square" rtlCol="0">
            <a:spAutoFit/>
          </a:bodyPr>
          <a:lstStyle/>
          <a:p>
            <a:pPr algn="r"/>
            <a:r>
              <a:rPr lang="de-DE" sz="1200" dirty="0">
                <a:solidFill>
                  <a:schemeClr val="tx1"/>
                </a:solidFill>
                <a:latin typeface="+mn-lt"/>
              </a:rPr>
              <a:t>SO</a:t>
            </a:r>
            <a:r>
              <a:rPr lang="de-DE" sz="1200" dirty="0">
                <a:solidFill>
                  <a:srgbClr val="068D8D"/>
                </a:solidFill>
                <a:latin typeface="+mn-lt"/>
              </a:rPr>
              <a:t>MM</a:t>
            </a:r>
            <a:r>
              <a:rPr lang="de-DE" sz="1200" dirty="0">
                <a:solidFill>
                  <a:schemeClr val="tx1"/>
                </a:solidFill>
                <a:latin typeface="+mn-lt"/>
              </a:rPr>
              <a:t>ER RQ-24, </a:t>
            </a:r>
            <a:r>
              <a:rPr lang="en-US" sz="1200" dirty="0">
                <a:solidFill>
                  <a:schemeClr val="tx1"/>
                </a:solidFill>
                <a:latin typeface="+mn-lt"/>
              </a:rPr>
              <a:t>first contact free discharge measurement Radar </a:t>
            </a:r>
          </a:p>
        </p:txBody>
      </p:sp>
      <p:sp>
        <p:nvSpPr>
          <p:cNvPr id="21" name="Textfeld 20"/>
          <p:cNvSpPr txBox="1"/>
          <p:nvPr/>
        </p:nvSpPr>
        <p:spPr>
          <a:xfrm>
            <a:off x="71641" y="1031750"/>
            <a:ext cx="825693" cy="369332"/>
          </a:xfrm>
          <a:prstGeom prst="rect">
            <a:avLst/>
          </a:prstGeom>
          <a:noFill/>
        </p:spPr>
        <p:txBody>
          <a:bodyPr wrap="square" rtlCol="0">
            <a:spAutoFit/>
          </a:bodyPr>
          <a:lstStyle/>
          <a:p>
            <a:r>
              <a:rPr lang="en-GB" sz="1800" b="1" dirty="0">
                <a:solidFill>
                  <a:srgbClr val="068D8D"/>
                </a:solidFill>
                <a:latin typeface="+mn-lt"/>
              </a:rPr>
              <a:t>1987</a:t>
            </a:r>
            <a:endParaRPr lang="en-US" sz="1800" b="1" dirty="0">
              <a:solidFill>
                <a:srgbClr val="068D8D"/>
              </a:solidFill>
              <a:latin typeface="+mn-lt"/>
            </a:endParaRPr>
          </a:p>
        </p:txBody>
      </p:sp>
      <p:sp>
        <p:nvSpPr>
          <p:cNvPr id="23" name="Textfeld 22"/>
          <p:cNvSpPr txBox="1"/>
          <p:nvPr/>
        </p:nvSpPr>
        <p:spPr>
          <a:xfrm>
            <a:off x="71641" y="2604563"/>
            <a:ext cx="825693" cy="369332"/>
          </a:xfrm>
          <a:prstGeom prst="rect">
            <a:avLst/>
          </a:prstGeom>
          <a:noFill/>
        </p:spPr>
        <p:txBody>
          <a:bodyPr wrap="square" rtlCol="0">
            <a:spAutoFit/>
          </a:bodyPr>
          <a:lstStyle/>
          <a:p>
            <a:r>
              <a:rPr lang="en-GB" sz="1800" b="1" dirty="0">
                <a:solidFill>
                  <a:srgbClr val="068D8D"/>
                </a:solidFill>
                <a:latin typeface="+mn-lt"/>
              </a:rPr>
              <a:t>1990</a:t>
            </a:r>
            <a:endParaRPr lang="en-US" sz="1800" b="1" dirty="0">
              <a:solidFill>
                <a:srgbClr val="068D8D"/>
              </a:solidFill>
              <a:latin typeface="+mn-lt"/>
            </a:endParaRPr>
          </a:p>
        </p:txBody>
      </p:sp>
      <p:sp>
        <p:nvSpPr>
          <p:cNvPr id="24" name="Textfeld 23"/>
          <p:cNvSpPr txBox="1"/>
          <p:nvPr/>
        </p:nvSpPr>
        <p:spPr>
          <a:xfrm>
            <a:off x="62441" y="4346078"/>
            <a:ext cx="825693" cy="369332"/>
          </a:xfrm>
          <a:prstGeom prst="rect">
            <a:avLst/>
          </a:prstGeom>
          <a:noFill/>
        </p:spPr>
        <p:txBody>
          <a:bodyPr wrap="square" rtlCol="0">
            <a:spAutoFit/>
          </a:bodyPr>
          <a:lstStyle/>
          <a:p>
            <a:r>
              <a:rPr lang="en-GB" sz="1800" b="1" dirty="0">
                <a:solidFill>
                  <a:srgbClr val="068D8D"/>
                </a:solidFill>
                <a:latin typeface="+mn-lt"/>
              </a:rPr>
              <a:t>2005</a:t>
            </a:r>
            <a:endParaRPr lang="en-US" sz="1800" b="1" dirty="0">
              <a:solidFill>
                <a:srgbClr val="068D8D"/>
              </a:solidFill>
              <a:latin typeface="+mn-lt"/>
            </a:endParaRPr>
          </a:p>
        </p:txBody>
      </p:sp>
      <p:sp>
        <p:nvSpPr>
          <p:cNvPr id="27" name="Titel 1"/>
          <p:cNvSpPr>
            <a:spLocks noGrp="1"/>
          </p:cNvSpPr>
          <p:nvPr>
            <p:ph type="title"/>
          </p:nvPr>
        </p:nvSpPr>
        <p:spPr>
          <a:xfrm>
            <a:off x="683568" y="274638"/>
            <a:ext cx="7787208" cy="562074"/>
          </a:xfrm>
        </p:spPr>
        <p:txBody>
          <a:bodyPr/>
          <a:lstStyle/>
          <a:p>
            <a:r>
              <a:rPr lang="en-GB" b="1" dirty="0">
                <a:latin typeface="+mj-lt"/>
              </a:rPr>
              <a:t>SO</a:t>
            </a:r>
            <a:r>
              <a:rPr lang="en-GB" b="1" dirty="0">
                <a:solidFill>
                  <a:srgbClr val="068D8D"/>
                </a:solidFill>
                <a:latin typeface="+mj-lt"/>
              </a:rPr>
              <a:t>MM</a:t>
            </a:r>
            <a:r>
              <a:rPr lang="en-GB" b="1" dirty="0">
                <a:latin typeface="+mj-lt"/>
              </a:rPr>
              <a:t>ER - History </a:t>
            </a:r>
          </a:p>
        </p:txBody>
      </p:sp>
      <p:grpSp>
        <p:nvGrpSpPr>
          <p:cNvPr id="22" name="Gruppieren 21"/>
          <p:cNvGrpSpPr/>
          <p:nvPr/>
        </p:nvGrpSpPr>
        <p:grpSpPr>
          <a:xfrm>
            <a:off x="64800" y="205200"/>
            <a:ext cx="656001" cy="590401"/>
            <a:chOff x="1680800" y="1932787"/>
            <a:chExt cx="656001" cy="590401"/>
          </a:xfrm>
        </p:grpSpPr>
        <p:sp>
          <p:nvSpPr>
            <p:cNvPr id="25" name="Diagonal liegende Ecken des Rechtecks abrunden 24"/>
            <p:cNvSpPr/>
            <p:nvPr/>
          </p:nvSpPr>
          <p:spPr>
            <a:xfrm>
              <a:off x="1680800" y="1932787"/>
              <a:ext cx="656001" cy="590401"/>
            </a:xfrm>
            <a:prstGeom prst="round2DiagRect">
              <a:avLst/>
            </a:prstGeom>
            <a:solidFill>
              <a:schemeClr val="bg1"/>
            </a:solidFill>
            <a:ln>
              <a:solidFill>
                <a:srgbClr val="068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Grafik 25"/>
            <p:cNvPicPr>
              <a:picLocks noChangeAspect="1"/>
            </p:cNvPicPr>
            <p:nvPr/>
          </p:nvPicPr>
          <p:blipFill>
            <a:blip r:embed="rId11"/>
            <a:stretch>
              <a:fillRect/>
            </a:stretch>
          </p:blipFill>
          <p:spPr>
            <a:xfrm>
              <a:off x="1720179" y="2041912"/>
              <a:ext cx="568656" cy="397556"/>
            </a:xfrm>
            <a:prstGeom prst="rect">
              <a:avLst/>
            </a:prstGeom>
          </p:spPr>
        </p:pic>
      </p:grpSp>
    </p:spTree>
    <p:extLst>
      <p:ext uri="{BB962C8B-B14F-4D97-AF65-F5344CB8AC3E}">
        <p14:creationId xmlns:p14="http://schemas.microsoft.com/office/powerpoint/2010/main" val="1400017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
                                            <p:txEl>
                                              <p:pRg st="3" end="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18" grpId="0"/>
      <p:bldP spid="13" grpId="0"/>
      <p:bldP spid="16" grpId="0"/>
      <p:bldP spid="2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lvl="0"/>
            <a:r>
              <a:rPr lang="en-US" dirty="0"/>
              <a:t>Q – </a:t>
            </a:r>
            <a:r>
              <a:rPr lang="en-GB" dirty="0"/>
              <a:t>Commander software - profiles</a:t>
            </a:r>
            <a:endParaRPr lang="de-DE" b="1" dirty="0">
              <a:latin typeface="Calibri" panose="020F0502020204030204" pitchFamily="34" charset="0"/>
            </a:endParaRPr>
          </a:p>
        </p:txBody>
      </p:sp>
      <p:sp>
        <p:nvSpPr>
          <p:cNvPr id="16" name="Textfeld 15"/>
          <p:cNvSpPr txBox="1"/>
          <p:nvPr/>
        </p:nvSpPr>
        <p:spPr>
          <a:xfrm>
            <a:off x="827584" y="1124744"/>
            <a:ext cx="5400600" cy="3970318"/>
          </a:xfrm>
          <a:prstGeom prst="rect">
            <a:avLst/>
          </a:prstGeom>
          <a:noFill/>
        </p:spPr>
        <p:txBody>
          <a:bodyPr wrap="square" rtlCol="0">
            <a:spAutoFit/>
          </a:bodyPr>
          <a:lstStyle/>
          <a:p>
            <a:r>
              <a:rPr lang="de-DE" dirty="0"/>
              <a:t>Diverse </a:t>
            </a:r>
            <a:r>
              <a:rPr lang="de-DE" dirty="0" err="1"/>
              <a:t>profile</a:t>
            </a:r>
            <a:r>
              <a:rPr lang="de-DE" dirty="0"/>
              <a:t> </a:t>
            </a:r>
            <a:r>
              <a:rPr lang="de-DE" dirty="0" err="1"/>
              <a:t>options</a:t>
            </a:r>
            <a:endParaRPr lang="de-DE" dirty="0"/>
          </a:p>
          <a:p>
            <a:pPr marL="285750" indent="-285750">
              <a:buFontTx/>
              <a:buChar char="-"/>
            </a:pPr>
            <a:r>
              <a:rPr lang="de-DE" dirty="0"/>
              <a:t>Egg </a:t>
            </a:r>
            <a:r>
              <a:rPr lang="de-DE" dirty="0" err="1"/>
              <a:t>shapes</a:t>
            </a:r>
            <a:r>
              <a:rPr lang="de-DE" dirty="0"/>
              <a:t>, </a:t>
            </a:r>
            <a:r>
              <a:rPr lang="de-DE" dirty="0" err="1"/>
              <a:t>circle</a:t>
            </a:r>
            <a:r>
              <a:rPr lang="de-DE" dirty="0"/>
              <a:t>, </a:t>
            </a:r>
            <a:r>
              <a:rPr lang="de-DE" dirty="0" err="1"/>
              <a:t>others</a:t>
            </a:r>
            <a:endParaRPr lang="de-DE" dirty="0"/>
          </a:p>
          <a:p>
            <a:pPr marL="285750" indent="-285750">
              <a:buFontTx/>
              <a:buChar char="-"/>
            </a:pPr>
            <a:endParaRPr lang="de-DE" dirty="0"/>
          </a:p>
          <a:p>
            <a:pPr marL="285750" indent="-285750">
              <a:buFontTx/>
              <a:buChar char="-"/>
            </a:pPr>
            <a:endParaRPr lang="de-DE" dirty="0"/>
          </a:p>
          <a:p>
            <a:pPr marL="285750" indent="-285750">
              <a:buFontTx/>
              <a:buChar char="-"/>
            </a:pPr>
            <a:endParaRPr lang="de-DE" dirty="0"/>
          </a:p>
          <a:p>
            <a:pPr marL="285750" indent="-285750">
              <a:buFontTx/>
              <a:buChar char="-"/>
            </a:pPr>
            <a:endParaRPr lang="de-DE" dirty="0"/>
          </a:p>
          <a:p>
            <a:pPr marL="285750" indent="-285750">
              <a:buFontTx/>
              <a:buChar char="-"/>
            </a:pPr>
            <a:endParaRPr lang="de-DE" dirty="0"/>
          </a:p>
          <a:p>
            <a:pPr marL="285750" indent="-285750">
              <a:buFontTx/>
              <a:buChar char="-"/>
            </a:pPr>
            <a:endParaRPr lang="de-DE" dirty="0"/>
          </a:p>
          <a:p>
            <a:pPr marL="285750" indent="-285750">
              <a:buFontTx/>
              <a:buChar char="-"/>
            </a:pPr>
            <a:endParaRPr lang="de-DE" dirty="0"/>
          </a:p>
          <a:p>
            <a:pPr marL="285750" indent="-285750">
              <a:buFontTx/>
              <a:buChar char="-"/>
            </a:pPr>
            <a:endParaRPr lang="de-DE" dirty="0"/>
          </a:p>
          <a:p>
            <a:pPr marL="285750" indent="-285750">
              <a:buFontTx/>
              <a:buChar char="-"/>
            </a:pPr>
            <a:endParaRPr lang="de-DE" dirty="0"/>
          </a:p>
          <a:p>
            <a:pPr marL="285750" indent="-285750">
              <a:buFontTx/>
              <a:buChar char="-"/>
            </a:pPr>
            <a:r>
              <a:rPr lang="de-DE" dirty="0"/>
              <a:t>Trapezoid, </a:t>
            </a:r>
            <a:r>
              <a:rPr lang="de-DE" dirty="0" err="1"/>
              <a:t>rectangular</a:t>
            </a:r>
            <a:endParaRPr lang="de-DE" dirty="0"/>
          </a:p>
          <a:p>
            <a:endParaRPr lang="de-DE" dirty="0"/>
          </a:p>
          <a:p>
            <a:pPr marL="285750" indent="-285750">
              <a:buFontTx/>
              <a:buChar char="-"/>
            </a:pPr>
            <a:endParaRPr lang="de-DE" dirty="0"/>
          </a:p>
        </p:txBody>
      </p:sp>
      <p:grpSp>
        <p:nvGrpSpPr>
          <p:cNvPr id="27" name="Gruppieren 26"/>
          <p:cNvGrpSpPr/>
          <p:nvPr/>
        </p:nvGrpSpPr>
        <p:grpSpPr>
          <a:xfrm>
            <a:off x="761083" y="4544074"/>
            <a:ext cx="5899149" cy="1477214"/>
            <a:chOff x="1043608" y="4077073"/>
            <a:chExt cx="5899149" cy="1477214"/>
          </a:xfrm>
        </p:grpSpPr>
        <p:pic>
          <p:nvPicPr>
            <p:cNvPr id="13" name="Grafik 12"/>
            <p:cNvPicPr/>
            <p:nvPr/>
          </p:nvPicPr>
          <p:blipFill rotWithShape="1">
            <a:blip r:embed="rId2" cstate="print">
              <a:extLst>
                <a:ext uri="{28A0092B-C50C-407E-A947-70E740481C1C}">
                  <a14:useLocalDpi xmlns:a14="http://schemas.microsoft.com/office/drawing/2010/main" val="0"/>
                </a:ext>
              </a:extLst>
            </a:blip>
            <a:srcRect r="47501"/>
            <a:stretch/>
          </p:blipFill>
          <p:spPr>
            <a:xfrm>
              <a:off x="1043608" y="4077073"/>
              <a:ext cx="2736304" cy="1440160"/>
            </a:xfrm>
            <a:prstGeom prst="rect">
              <a:avLst/>
            </a:prstGeom>
          </p:spPr>
        </p:pic>
        <p:pic>
          <p:nvPicPr>
            <p:cNvPr id="23" name="Grafik 22"/>
            <p:cNvPicPr>
              <a:picLocks noChangeAspect="1"/>
            </p:cNvPicPr>
            <p:nvPr/>
          </p:nvPicPr>
          <p:blipFill>
            <a:blip r:embed="rId3"/>
            <a:stretch>
              <a:fillRect/>
            </a:stretch>
          </p:blipFill>
          <p:spPr>
            <a:xfrm>
              <a:off x="4145765" y="4077073"/>
              <a:ext cx="2796992" cy="1477214"/>
            </a:xfrm>
            <a:prstGeom prst="rect">
              <a:avLst/>
            </a:prstGeom>
          </p:spPr>
        </p:pic>
      </p:grpSp>
      <p:grpSp>
        <p:nvGrpSpPr>
          <p:cNvPr id="28" name="Gruppieren 27"/>
          <p:cNvGrpSpPr/>
          <p:nvPr/>
        </p:nvGrpSpPr>
        <p:grpSpPr>
          <a:xfrm>
            <a:off x="722123" y="2001678"/>
            <a:ext cx="7954333" cy="1715354"/>
            <a:chOff x="323528" y="1751687"/>
            <a:chExt cx="7954333" cy="1715354"/>
          </a:xfrm>
        </p:grpSpPr>
        <p:pic>
          <p:nvPicPr>
            <p:cNvPr id="14" name="Grafik 13"/>
            <p:cNvPicPr/>
            <p:nvPr/>
          </p:nvPicPr>
          <p:blipFill rotWithShape="1">
            <a:blip r:embed="rId4"/>
            <a:srcRect r="47252"/>
            <a:stretch/>
          </p:blipFill>
          <p:spPr>
            <a:xfrm>
              <a:off x="5397541" y="1765699"/>
              <a:ext cx="2880320" cy="1701342"/>
            </a:xfrm>
            <a:prstGeom prst="rect">
              <a:avLst/>
            </a:prstGeom>
          </p:spPr>
        </p:pic>
        <p:pic>
          <p:nvPicPr>
            <p:cNvPr id="24" name="Grafik 23"/>
            <p:cNvPicPr>
              <a:picLocks noChangeAspect="1"/>
            </p:cNvPicPr>
            <p:nvPr/>
          </p:nvPicPr>
          <p:blipFill rotWithShape="1">
            <a:blip r:embed="rId5"/>
            <a:srcRect r="69471"/>
            <a:stretch/>
          </p:blipFill>
          <p:spPr>
            <a:xfrm>
              <a:off x="3433738" y="1765699"/>
              <a:ext cx="1678815" cy="1577281"/>
            </a:xfrm>
            <a:prstGeom prst="rect">
              <a:avLst/>
            </a:prstGeom>
          </p:spPr>
        </p:pic>
        <p:pic>
          <p:nvPicPr>
            <p:cNvPr id="25" name="Grafik 24"/>
            <p:cNvPicPr>
              <a:picLocks noChangeAspect="1"/>
            </p:cNvPicPr>
            <p:nvPr/>
          </p:nvPicPr>
          <p:blipFill rotWithShape="1">
            <a:blip r:embed="rId6"/>
            <a:srcRect r="74751"/>
            <a:stretch/>
          </p:blipFill>
          <p:spPr>
            <a:xfrm>
              <a:off x="323528" y="1751687"/>
              <a:ext cx="1255095" cy="1640252"/>
            </a:xfrm>
            <a:prstGeom prst="rect">
              <a:avLst/>
            </a:prstGeom>
          </p:spPr>
        </p:pic>
        <p:pic>
          <p:nvPicPr>
            <p:cNvPr id="26" name="Grafik 25"/>
            <p:cNvPicPr/>
            <p:nvPr/>
          </p:nvPicPr>
          <p:blipFill rotWithShape="1">
            <a:blip r:embed="rId7"/>
            <a:srcRect r="82646"/>
            <a:stretch/>
          </p:blipFill>
          <p:spPr>
            <a:xfrm>
              <a:off x="1982696" y="1773711"/>
              <a:ext cx="974541" cy="1636192"/>
            </a:xfrm>
            <a:prstGeom prst="rect">
              <a:avLst/>
            </a:prstGeom>
          </p:spPr>
        </p:pic>
      </p:grpSp>
    </p:spTree>
    <p:extLst>
      <p:ext uri="{BB962C8B-B14F-4D97-AF65-F5344CB8AC3E}">
        <p14:creationId xmlns:p14="http://schemas.microsoft.com/office/powerpoint/2010/main" val="37470579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lvl="0"/>
            <a:r>
              <a:rPr lang="en-US" dirty="0"/>
              <a:t>Q – </a:t>
            </a:r>
            <a:r>
              <a:rPr lang="en-GB" dirty="0"/>
              <a:t>Commander software - profiles</a:t>
            </a:r>
            <a:endParaRPr lang="de-DE" b="1" dirty="0">
              <a:latin typeface="Calibri" panose="020F0502020204030204" pitchFamily="34" charset="0"/>
            </a:endParaRPr>
          </a:p>
        </p:txBody>
      </p:sp>
      <p:pic>
        <p:nvPicPr>
          <p:cNvPr id="3" name="Grafik 2"/>
          <p:cNvPicPr>
            <a:picLocks noChangeAspect="1"/>
          </p:cNvPicPr>
          <p:nvPr/>
        </p:nvPicPr>
        <p:blipFill>
          <a:blip r:embed="rId2"/>
          <a:stretch>
            <a:fillRect/>
          </a:stretch>
        </p:blipFill>
        <p:spPr>
          <a:xfrm>
            <a:off x="0" y="1298097"/>
            <a:ext cx="9144000" cy="5083231"/>
          </a:xfrm>
          <a:prstGeom prst="rect">
            <a:avLst/>
          </a:prstGeom>
        </p:spPr>
      </p:pic>
    </p:spTree>
    <p:extLst>
      <p:ext uri="{BB962C8B-B14F-4D97-AF65-F5344CB8AC3E}">
        <p14:creationId xmlns:p14="http://schemas.microsoft.com/office/powerpoint/2010/main" val="19297750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360000" y="900000"/>
            <a:ext cx="3253154" cy="5073427"/>
          </a:xfrm>
        </p:spPr>
        <p:txBody>
          <a:bodyPr/>
          <a:lstStyle/>
          <a:p>
            <a:r>
              <a:rPr lang="en-US" sz="1600" b="1" dirty="0"/>
              <a:t>Rivers, streams and mountain torrents</a:t>
            </a:r>
          </a:p>
          <a:p>
            <a:pPr lvl="1"/>
            <a:r>
              <a:rPr lang="en-US" sz="1400" dirty="0"/>
              <a:t>Hydrographic services</a:t>
            </a:r>
          </a:p>
          <a:p>
            <a:pPr lvl="1"/>
            <a:r>
              <a:rPr lang="en-US" sz="1400" dirty="0"/>
              <a:t>Civil service and protection</a:t>
            </a:r>
          </a:p>
          <a:p>
            <a:pPr lvl="1"/>
            <a:r>
              <a:rPr lang="en-US" sz="1400" dirty="0"/>
              <a:t>Hydro power plants</a:t>
            </a:r>
          </a:p>
          <a:p>
            <a:r>
              <a:rPr lang="en-US" sz="1600" b="1" dirty="0"/>
              <a:t>Open channels, canals, drains</a:t>
            </a:r>
          </a:p>
          <a:p>
            <a:pPr lvl="1"/>
            <a:r>
              <a:rPr lang="en-US" sz="1400" dirty="0"/>
              <a:t>Hydro power plants</a:t>
            </a:r>
          </a:p>
          <a:p>
            <a:pPr lvl="1"/>
            <a:r>
              <a:rPr lang="en-US" sz="1400" dirty="0"/>
              <a:t>Waste water</a:t>
            </a:r>
          </a:p>
          <a:p>
            <a:pPr lvl="1"/>
            <a:r>
              <a:rPr lang="en-US" sz="1400" dirty="0"/>
              <a:t>Industry</a:t>
            </a:r>
          </a:p>
          <a:p>
            <a:pPr lvl="1"/>
            <a:r>
              <a:rPr lang="en-US" sz="1400" dirty="0"/>
              <a:t>Irrigation</a:t>
            </a:r>
          </a:p>
          <a:p>
            <a:pPr lvl="1"/>
            <a:r>
              <a:rPr lang="en-US" sz="1400" dirty="0"/>
              <a:t>Water management</a:t>
            </a:r>
            <a:endParaRPr lang="en-GB" sz="1400" dirty="0"/>
          </a:p>
          <a:p>
            <a:pPr marL="188913" indent="-188913">
              <a:spcBef>
                <a:spcPct val="20000"/>
              </a:spcBef>
              <a:buSzPct val="150000"/>
              <a:buFont typeface="Arial" charset="0"/>
              <a:buChar char="»"/>
            </a:pPr>
            <a:endParaRPr lang="en-US" sz="1600" b="1" dirty="0"/>
          </a:p>
        </p:txBody>
      </p:sp>
      <p:pic>
        <p:nvPicPr>
          <p:cNvPr id="7" name="Picture 19" descr="Voestalpin_Kanal_smal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10354" y="1754088"/>
            <a:ext cx="2527300" cy="1901825"/>
          </a:xfrm>
          <a:prstGeom prst="rect">
            <a:avLst/>
          </a:prstGeom>
          <a:noFill/>
          <a:ln w="12700">
            <a:solidFill>
              <a:srgbClr val="068D8D"/>
            </a:solidFill>
          </a:ln>
          <a:extLst>
            <a:ext uri="{909E8E84-426E-40DD-AFC4-6F175D3DCCD1}">
              <a14:hiddenFill xmlns:a14="http://schemas.microsoft.com/office/drawing/2010/main">
                <a:solidFill>
                  <a:srgbClr val="FFFFFF"/>
                </a:solidFill>
              </a14:hiddenFill>
            </a:ext>
          </a:extLst>
        </p:spPr>
      </p:pic>
      <p:pic>
        <p:nvPicPr>
          <p:cNvPr id="8" name="Picture 25" descr="TirolIschgl-Tannenhof_natuerliches Gerin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72200" y="1754087"/>
            <a:ext cx="2526404" cy="1895475"/>
          </a:xfrm>
          <a:prstGeom prst="rect">
            <a:avLst/>
          </a:prstGeom>
          <a:noFill/>
          <a:ln w="12700">
            <a:solidFill>
              <a:srgbClr val="068D8D"/>
            </a:solidFill>
          </a:ln>
          <a:extLst>
            <a:ext uri="{909E8E84-426E-40DD-AFC4-6F175D3DCCD1}">
              <a14:hiddenFill xmlns:a14="http://schemas.microsoft.com/office/drawing/2010/main">
                <a:solidFill>
                  <a:srgbClr val="FFFFFF"/>
                </a:solidFill>
              </a14:hiddenFill>
            </a:ext>
          </a:extLst>
        </p:spPr>
      </p:pic>
      <p:pic>
        <p:nvPicPr>
          <p:cNvPr id="9" name="Picture 17" descr="Schwanden_bruecke_small"/>
          <p:cNvPicPr>
            <a:picLocks noChangeAspect="1" noChangeArrowheads="1"/>
          </p:cNvPicPr>
          <p:nvPr/>
        </p:nvPicPr>
        <p:blipFill>
          <a:blip r:embed="rId4" cstate="print">
            <a:extLst>
              <a:ext uri="{28A0092B-C50C-407E-A947-70E740481C1C}">
                <a14:useLocalDpi xmlns:a14="http://schemas.microsoft.com/office/drawing/2010/main" val="0"/>
              </a:ext>
            </a:extLst>
          </a:blip>
          <a:srcRect l="30049" b="39925"/>
          <a:stretch>
            <a:fillRect/>
          </a:stretch>
        </p:blipFill>
        <p:spPr bwMode="auto">
          <a:xfrm>
            <a:off x="6372201" y="3861048"/>
            <a:ext cx="2526404" cy="1633546"/>
          </a:xfrm>
          <a:prstGeom prst="rect">
            <a:avLst/>
          </a:prstGeom>
          <a:noFill/>
          <a:ln w="12700">
            <a:solidFill>
              <a:srgbClr val="068D8D"/>
            </a:solidFill>
          </a:ln>
          <a:extLst>
            <a:ext uri="{909E8E84-426E-40DD-AFC4-6F175D3DCCD1}">
              <a14:hiddenFill xmlns:a14="http://schemas.microsoft.com/office/drawing/2010/main">
                <a:solidFill>
                  <a:srgbClr val="FFFFFF"/>
                </a:solidFill>
              </a14:hiddenFill>
            </a:ext>
          </a:extLst>
        </p:spPr>
      </p:pic>
      <p:pic>
        <p:nvPicPr>
          <p:cNvPr id="10" name="Picture 18" descr="Türkei_offener Kanal_smal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14473" y="3861047"/>
            <a:ext cx="2527300" cy="1911895"/>
          </a:xfrm>
          <a:prstGeom prst="rect">
            <a:avLst/>
          </a:prstGeom>
          <a:noFill/>
          <a:ln w="12700">
            <a:solidFill>
              <a:srgbClr val="068D8D"/>
            </a:solidFill>
          </a:ln>
          <a:extLst>
            <a:ext uri="{909E8E84-426E-40DD-AFC4-6F175D3DCCD1}">
              <a14:hiddenFill xmlns:a14="http://schemas.microsoft.com/office/drawing/2010/main">
                <a:solidFill>
                  <a:srgbClr val="FFFFFF"/>
                </a:solidFill>
              </a14:hiddenFill>
            </a:ext>
          </a:extLst>
        </p:spPr>
      </p:pic>
      <p:sp>
        <p:nvSpPr>
          <p:cNvPr id="11" name="Ellipse 10"/>
          <p:cNvSpPr/>
          <p:nvPr/>
        </p:nvSpPr>
        <p:spPr bwMode="auto">
          <a:xfrm>
            <a:off x="4978123" y="5157192"/>
            <a:ext cx="529981" cy="504056"/>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pPr>
            <a:endParaRPr kumimoji="0" lang="en-GB" sz="2400" b="0" i="0" u="none" strike="noStrike" cap="none" normalizeH="0" baseline="0">
              <a:ln>
                <a:noFill/>
              </a:ln>
              <a:solidFill>
                <a:schemeClr val="bg1"/>
              </a:solidFill>
              <a:effectLst/>
              <a:latin typeface="Times New Roman" pitchFamily="18" charset="0"/>
            </a:endParaRPr>
          </a:p>
        </p:txBody>
      </p:sp>
      <p:sp>
        <p:nvSpPr>
          <p:cNvPr id="12" name="Ellipse 11"/>
          <p:cNvSpPr/>
          <p:nvPr/>
        </p:nvSpPr>
        <p:spPr bwMode="auto">
          <a:xfrm>
            <a:off x="7370412" y="4173765"/>
            <a:ext cx="529981" cy="504056"/>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pPr>
            <a:endParaRPr kumimoji="0" lang="en-GB" sz="2400" b="0" i="0" u="none" strike="noStrike" cap="none" normalizeH="0" baseline="0">
              <a:ln>
                <a:noFill/>
              </a:ln>
              <a:solidFill>
                <a:schemeClr val="bg1"/>
              </a:solidFill>
              <a:effectLst/>
              <a:latin typeface="Times New Roman" pitchFamily="18" charset="0"/>
            </a:endParaRPr>
          </a:p>
        </p:txBody>
      </p:sp>
      <p:sp>
        <p:nvSpPr>
          <p:cNvPr id="13" name="Ellipse 12"/>
          <p:cNvSpPr/>
          <p:nvPr/>
        </p:nvSpPr>
        <p:spPr bwMode="auto">
          <a:xfrm>
            <a:off x="7635403" y="2449796"/>
            <a:ext cx="529981" cy="504056"/>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pPr>
            <a:endParaRPr kumimoji="0" lang="en-GB" sz="2400" b="0" i="0" u="none" strike="noStrike" cap="none" normalizeH="0" baseline="0">
              <a:ln>
                <a:noFill/>
              </a:ln>
              <a:solidFill>
                <a:schemeClr val="bg1"/>
              </a:solidFill>
              <a:effectLst/>
              <a:latin typeface="Times New Roman" pitchFamily="18" charset="0"/>
            </a:endParaRPr>
          </a:p>
        </p:txBody>
      </p:sp>
      <p:sp>
        <p:nvSpPr>
          <p:cNvPr id="14" name="Ellipse 13"/>
          <p:cNvSpPr/>
          <p:nvPr/>
        </p:nvSpPr>
        <p:spPr bwMode="auto">
          <a:xfrm>
            <a:off x="4788024" y="2276872"/>
            <a:ext cx="529981" cy="504056"/>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pPr>
            <a:endParaRPr kumimoji="0" lang="en-GB" sz="2400" b="0" i="0" u="none" strike="noStrike" cap="none" normalizeH="0" baseline="0">
              <a:ln>
                <a:noFill/>
              </a:ln>
              <a:solidFill>
                <a:schemeClr val="bg1"/>
              </a:solidFill>
              <a:effectLst/>
              <a:latin typeface="Times New Roman" pitchFamily="18" charset="0"/>
            </a:endParaRPr>
          </a:p>
        </p:txBody>
      </p:sp>
      <p:pic>
        <p:nvPicPr>
          <p:cNvPr id="15" name="Grafik 14"/>
          <p:cNvPicPr>
            <a:picLocks noChangeAspect="1"/>
          </p:cNvPicPr>
          <p:nvPr/>
        </p:nvPicPr>
        <p:blipFill>
          <a:blip r:embed="rId6"/>
          <a:stretch>
            <a:fillRect/>
          </a:stretch>
        </p:blipFill>
        <p:spPr>
          <a:xfrm>
            <a:off x="7620000" y="188640"/>
            <a:ext cx="1430165" cy="620993"/>
          </a:xfrm>
          <a:prstGeom prst="rect">
            <a:avLst/>
          </a:prstGeom>
        </p:spPr>
      </p:pic>
      <p:grpSp>
        <p:nvGrpSpPr>
          <p:cNvPr id="16" name="Gruppieren 15"/>
          <p:cNvGrpSpPr/>
          <p:nvPr/>
        </p:nvGrpSpPr>
        <p:grpSpPr>
          <a:xfrm>
            <a:off x="66312" y="203935"/>
            <a:ext cx="8404464" cy="632777"/>
            <a:chOff x="66312" y="203935"/>
            <a:chExt cx="8404464" cy="632777"/>
          </a:xfrm>
        </p:grpSpPr>
        <p:grpSp>
          <p:nvGrpSpPr>
            <p:cNvPr id="17" name="Gruppieren 16"/>
            <p:cNvGrpSpPr>
              <a:grpSpLocks noChangeAspect="1"/>
            </p:cNvGrpSpPr>
            <p:nvPr/>
          </p:nvGrpSpPr>
          <p:grpSpPr>
            <a:xfrm>
              <a:off x="66312" y="203935"/>
              <a:ext cx="656001" cy="590401"/>
              <a:chOff x="1881978" y="1385888"/>
              <a:chExt cx="360000" cy="324000"/>
            </a:xfrm>
          </p:grpSpPr>
          <p:sp>
            <p:nvSpPr>
              <p:cNvPr id="19" name="Diagonal liegende"/>
              <p:cNvSpPr/>
              <p:nvPr/>
            </p:nvSpPr>
            <p:spPr>
              <a:xfrm>
                <a:off x="1881978" y="1385888"/>
                <a:ext cx="360000" cy="324000"/>
              </a:xfrm>
              <a:prstGeom prst="round2DiagRect">
                <a:avLst/>
              </a:prstGeom>
              <a:solidFill>
                <a:schemeClr val="bg1"/>
              </a:solidFill>
              <a:ln>
                <a:solidFill>
                  <a:srgbClr val="068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Grafik 19"/>
              <p:cNvPicPr>
                <a:picLocks noChangeAspect="1"/>
              </p:cNvPicPr>
              <p:nvPr/>
            </p:nvPicPr>
            <p:blipFill rotWithShape="1">
              <a:blip r:embed="rId7">
                <a:extLst>
                  <a:ext uri="{28A0092B-C50C-407E-A947-70E740481C1C}">
                    <a14:useLocalDpi xmlns:a14="http://schemas.microsoft.com/office/drawing/2010/main" val="0"/>
                  </a:ext>
                </a:extLst>
              </a:blip>
              <a:srcRect t="11634"/>
              <a:stretch/>
            </p:blipFill>
            <p:spPr>
              <a:xfrm>
                <a:off x="1902611" y="1434742"/>
                <a:ext cx="315073" cy="243060"/>
              </a:xfrm>
              <a:prstGeom prst="rect">
                <a:avLst/>
              </a:prstGeom>
            </p:spPr>
          </p:pic>
        </p:grpSp>
        <p:sp>
          <p:nvSpPr>
            <p:cNvPr id="18" name="Titel 1"/>
            <p:cNvSpPr txBox="1">
              <a:spLocks/>
            </p:cNvSpPr>
            <p:nvPr/>
          </p:nvSpPr>
          <p:spPr>
            <a:xfrm>
              <a:off x="683568" y="274638"/>
              <a:ext cx="7787208" cy="562074"/>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chemeClr val="tx1"/>
                  </a:solidFill>
                  <a:latin typeface="Arial" panose="020B0604020202020204" pitchFamily="34" charset="0"/>
                  <a:ea typeface="+mj-ea"/>
                  <a:cs typeface="Arial" panose="020B0604020202020204" pitchFamily="34" charset="0"/>
                </a:defRPr>
              </a:lvl1pPr>
            </a:lstStyle>
            <a:p>
              <a:pPr fontAlgn="auto">
                <a:spcAft>
                  <a:spcPts val="0"/>
                </a:spcAft>
                <a:buClrTx/>
                <a:buSzTx/>
                <a:buFontTx/>
              </a:pPr>
              <a:r>
                <a:rPr lang="en-GB" sz="2800" dirty="0">
                  <a:latin typeface="+mj-lt"/>
                </a:rPr>
                <a:t>RQ-30 - Applications</a:t>
              </a:r>
            </a:p>
          </p:txBody>
        </p:sp>
      </p:grpSp>
    </p:spTree>
    <p:extLst>
      <p:ext uri="{BB962C8B-B14F-4D97-AF65-F5344CB8AC3E}">
        <p14:creationId xmlns:p14="http://schemas.microsoft.com/office/powerpoint/2010/main" val="4681457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nhaltsplatzhalter 8"/>
          <p:cNvSpPr>
            <a:spLocks noGrp="1"/>
          </p:cNvSpPr>
          <p:nvPr>
            <p:ph idx="1"/>
          </p:nvPr>
        </p:nvSpPr>
        <p:spPr>
          <a:xfrm>
            <a:off x="360000" y="900000"/>
            <a:ext cx="8229600" cy="5073427"/>
          </a:xfrm>
        </p:spPr>
        <p:txBody>
          <a:bodyPr/>
          <a:lstStyle/>
          <a:p>
            <a:r>
              <a:rPr lang="en-GB" sz="1600" b="1" dirty="0"/>
              <a:t>Easy and economic installation</a:t>
            </a:r>
          </a:p>
          <a:p>
            <a:pPr lvl="1"/>
            <a:r>
              <a:rPr lang="en-US" sz="1600" dirty="0"/>
              <a:t>No installation underwater</a:t>
            </a:r>
          </a:p>
          <a:p>
            <a:pPr lvl="1"/>
            <a:r>
              <a:rPr lang="en-US" sz="1600" dirty="0"/>
              <a:t>No construction in the river necessary</a:t>
            </a:r>
          </a:p>
          <a:p>
            <a:pPr lvl="1"/>
            <a:r>
              <a:rPr lang="en-US" sz="1600" dirty="0"/>
              <a:t>Installation all-the-year possible</a:t>
            </a:r>
          </a:p>
          <a:p>
            <a:pPr lvl="1"/>
            <a:r>
              <a:rPr lang="en-US" sz="1600" dirty="0"/>
              <a:t>Mounting height from 0.5 to 75m</a:t>
            </a:r>
          </a:p>
          <a:p>
            <a:pPr lvl="1"/>
            <a:r>
              <a:rPr lang="en-US" sz="1600" dirty="0"/>
              <a:t>Independent from flow direction</a:t>
            </a:r>
          </a:p>
          <a:p>
            <a:pPr lvl="1"/>
            <a:r>
              <a:rPr lang="en-US" sz="1600" dirty="0"/>
              <a:t>Mobile and fixed installation</a:t>
            </a:r>
          </a:p>
          <a:p>
            <a:pPr lvl="1"/>
            <a:r>
              <a:rPr lang="en-US" sz="1600" dirty="0"/>
              <a:t>Mounting at bridge without drilling</a:t>
            </a:r>
          </a:p>
          <a:p>
            <a:pPr lvl="1"/>
            <a:r>
              <a:rPr lang="en-US" sz="1600" dirty="0"/>
              <a:t>Safe from vandalism</a:t>
            </a:r>
          </a:p>
          <a:p>
            <a:endParaRPr lang="en-GB" dirty="0"/>
          </a:p>
        </p:txBody>
      </p:sp>
      <p:pic>
        <p:nvPicPr>
          <p:cNvPr id="7" name="Picture 6" descr="Einführung_Bild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84000" y="4452938"/>
            <a:ext cx="2304000" cy="1722708"/>
          </a:xfrm>
          <a:prstGeom prst="rect">
            <a:avLst/>
          </a:prstGeom>
          <a:noFill/>
          <a:ln w="19050">
            <a:solidFill>
              <a:srgbClr val="068D8D"/>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7" descr="Montage_Ohne_Borung"/>
          <p:cNvPicPr>
            <a:picLocks noChangeAspect="1" noChangeArrowheads="1"/>
          </p:cNvPicPr>
          <p:nvPr/>
        </p:nvPicPr>
        <p:blipFill>
          <a:blip r:embed="rId3" cstate="print">
            <a:extLst>
              <a:ext uri="{28A0092B-C50C-407E-A947-70E740481C1C}">
                <a14:useLocalDpi xmlns:a14="http://schemas.microsoft.com/office/drawing/2010/main" val="0"/>
              </a:ext>
            </a:extLst>
          </a:blip>
          <a:srcRect l="24222" r="6110"/>
          <a:stretch>
            <a:fillRect/>
          </a:stretch>
        </p:blipFill>
        <p:spPr bwMode="auto">
          <a:xfrm>
            <a:off x="6048000" y="1685729"/>
            <a:ext cx="2304000" cy="4489917"/>
          </a:xfrm>
          <a:prstGeom prst="rect">
            <a:avLst/>
          </a:prstGeom>
          <a:noFill/>
          <a:ln w="19050">
            <a:solidFill>
              <a:srgbClr val="068D8D"/>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9" descr="P1010005">
            <a:hlinkClick r:id="rId4" action="ppaction://hlinkfile"/>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0000" y="4440238"/>
            <a:ext cx="2304000" cy="1728706"/>
          </a:xfrm>
          <a:prstGeom prst="rect">
            <a:avLst/>
          </a:prstGeom>
          <a:noFill/>
          <a:ln w="19050">
            <a:solidFill>
              <a:srgbClr val="068D8D"/>
            </a:solidFill>
            <a:miter lim="800000"/>
            <a:headEnd/>
            <a:tailEnd/>
          </a:ln>
          <a:extLst>
            <a:ext uri="{909E8E84-426E-40DD-AFC4-6F175D3DCCD1}">
              <a14:hiddenFill xmlns:a14="http://schemas.microsoft.com/office/drawing/2010/main">
                <a:solidFill>
                  <a:srgbClr val="FFFFFF"/>
                </a:solidFill>
              </a14:hiddenFill>
            </a:ext>
          </a:extLst>
        </p:spPr>
      </p:pic>
      <p:pic>
        <p:nvPicPr>
          <p:cNvPr id="12" name="Grafik 11"/>
          <p:cNvPicPr>
            <a:picLocks noChangeAspect="1"/>
          </p:cNvPicPr>
          <p:nvPr/>
        </p:nvPicPr>
        <p:blipFill>
          <a:blip r:embed="rId6"/>
          <a:stretch>
            <a:fillRect/>
          </a:stretch>
        </p:blipFill>
        <p:spPr>
          <a:xfrm>
            <a:off x="7620000" y="188640"/>
            <a:ext cx="1430165" cy="620993"/>
          </a:xfrm>
          <a:prstGeom prst="rect">
            <a:avLst/>
          </a:prstGeom>
        </p:spPr>
      </p:pic>
      <p:grpSp>
        <p:nvGrpSpPr>
          <p:cNvPr id="13" name="Gruppieren 12"/>
          <p:cNvGrpSpPr/>
          <p:nvPr/>
        </p:nvGrpSpPr>
        <p:grpSpPr>
          <a:xfrm>
            <a:off x="66312" y="203935"/>
            <a:ext cx="8404464" cy="632777"/>
            <a:chOff x="66312" y="203935"/>
            <a:chExt cx="8404464" cy="632777"/>
          </a:xfrm>
        </p:grpSpPr>
        <p:grpSp>
          <p:nvGrpSpPr>
            <p:cNvPr id="14" name="Gruppieren 13"/>
            <p:cNvGrpSpPr>
              <a:grpSpLocks noChangeAspect="1"/>
            </p:cNvGrpSpPr>
            <p:nvPr/>
          </p:nvGrpSpPr>
          <p:grpSpPr>
            <a:xfrm>
              <a:off x="66312" y="203935"/>
              <a:ext cx="656001" cy="590401"/>
              <a:chOff x="1881978" y="1385888"/>
              <a:chExt cx="360000" cy="324000"/>
            </a:xfrm>
          </p:grpSpPr>
          <p:sp>
            <p:nvSpPr>
              <p:cNvPr id="16" name="Diagonal liegende"/>
              <p:cNvSpPr/>
              <p:nvPr/>
            </p:nvSpPr>
            <p:spPr>
              <a:xfrm>
                <a:off x="1881978" y="1385888"/>
                <a:ext cx="360000" cy="324000"/>
              </a:xfrm>
              <a:prstGeom prst="round2DiagRect">
                <a:avLst/>
              </a:prstGeom>
              <a:solidFill>
                <a:schemeClr val="bg1"/>
              </a:solidFill>
              <a:ln>
                <a:solidFill>
                  <a:srgbClr val="068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Grafik 16"/>
              <p:cNvPicPr>
                <a:picLocks noChangeAspect="1"/>
              </p:cNvPicPr>
              <p:nvPr/>
            </p:nvPicPr>
            <p:blipFill rotWithShape="1">
              <a:blip r:embed="rId7">
                <a:extLst>
                  <a:ext uri="{28A0092B-C50C-407E-A947-70E740481C1C}">
                    <a14:useLocalDpi xmlns:a14="http://schemas.microsoft.com/office/drawing/2010/main" val="0"/>
                  </a:ext>
                </a:extLst>
              </a:blip>
              <a:srcRect t="11634"/>
              <a:stretch/>
            </p:blipFill>
            <p:spPr>
              <a:xfrm>
                <a:off x="1902611" y="1434742"/>
                <a:ext cx="315073" cy="243060"/>
              </a:xfrm>
              <a:prstGeom prst="rect">
                <a:avLst/>
              </a:prstGeom>
            </p:spPr>
          </p:pic>
        </p:grpSp>
        <p:sp>
          <p:nvSpPr>
            <p:cNvPr id="15" name="Titel 1"/>
            <p:cNvSpPr txBox="1">
              <a:spLocks/>
            </p:cNvSpPr>
            <p:nvPr/>
          </p:nvSpPr>
          <p:spPr>
            <a:xfrm>
              <a:off x="683568" y="274638"/>
              <a:ext cx="7787208" cy="562074"/>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chemeClr val="tx1"/>
                  </a:solidFill>
                  <a:latin typeface="Arial" panose="020B0604020202020204" pitchFamily="34" charset="0"/>
                  <a:ea typeface="+mj-ea"/>
                  <a:cs typeface="Arial" panose="020B0604020202020204" pitchFamily="34" charset="0"/>
                </a:defRPr>
              </a:lvl1pPr>
            </a:lstStyle>
            <a:p>
              <a:pPr fontAlgn="auto">
                <a:spcAft>
                  <a:spcPts val="0"/>
                </a:spcAft>
                <a:buClrTx/>
                <a:buSzTx/>
                <a:buFontTx/>
              </a:pPr>
              <a:r>
                <a:rPr lang="en-GB" sz="2800" dirty="0">
                  <a:latin typeface="+mj-lt"/>
                </a:rPr>
                <a:t>RQ-30 - Installation</a:t>
              </a:r>
            </a:p>
          </p:txBody>
        </p:sp>
      </p:grpSp>
    </p:spTree>
    <p:extLst>
      <p:ext uri="{BB962C8B-B14F-4D97-AF65-F5344CB8AC3E}">
        <p14:creationId xmlns:p14="http://schemas.microsoft.com/office/powerpoint/2010/main" val="8580141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20000" y="4320000"/>
            <a:ext cx="7772400" cy="1362075"/>
          </a:xfrm>
        </p:spPr>
        <p:txBody>
          <a:bodyPr>
            <a:noAutofit/>
          </a:bodyPr>
          <a:lstStyle/>
          <a:p>
            <a:r>
              <a:rPr lang="en-US" sz="3600" dirty="0"/>
              <a:t>Multi sensor application RQ-30d</a:t>
            </a:r>
            <a:endParaRPr lang="en-GB" sz="3600" dirty="0"/>
          </a:p>
        </p:txBody>
      </p:sp>
      <p:pic>
        <p:nvPicPr>
          <p:cNvPr id="7" name="Grafik 6"/>
          <p:cNvPicPr>
            <a:picLocks noChangeAspect="1"/>
          </p:cNvPicPr>
          <p:nvPr/>
        </p:nvPicPr>
        <p:blipFill>
          <a:blip r:embed="rId2"/>
          <a:stretch>
            <a:fillRect/>
          </a:stretch>
        </p:blipFill>
        <p:spPr>
          <a:xfrm>
            <a:off x="7620000" y="188640"/>
            <a:ext cx="1430165" cy="620993"/>
          </a:xfrm>
          <a:prstGeom prst="rect">
            <a:avLst/>
          </a:prstGeom>
        </p:spPr>
      </p:pic>
      <p:grpSp>
        <p:nvGrpSpPr>
          <p:cNvPr id="4" name="Gruppieren 3"/>
          <p:cNvGrpSpPr/>
          <p:nvPr/>
        </p:nvGrpSpPr>
        <p:grpSpPr>
          <a:xfrm>
            <a:off x="66312" y="203935"/>
            <a:ext cx="8404464" cy="632777"/>
            <a:chOff x="66312" y="203935"/>
            <a:chExt cx="8404464" cy="632777"/>
          </a:xfrm>
        </p:grpSpPr>
        <p:grpSp>
          <p:nvGrpSpPr>
            <p:cNvPr id="5" name="Gruppieren 4"/>
            <p:cNvGrpSpPr>
              <a:grpSpLocks noChangeAspect="1"/>
            </p:cNvGrpSpPr>
            <p:nvPr/>
          </p:nvGrpSpPr>
          <p:grpSpPr>
            <a:xfrm>
              <a:off x="66312" y="203935"/>
              <a:ext cx="656001" cy="590401"/>
              <a:chOff x="1881978" y="1385888"/>
              <a:chExt cx="360000" cy="324000"/>
            </a:xfrm>
          </p:grpSpPr>
          <p:sp>
            <p:nvSpPr>
              <p:cNvPr id="8" name="Diagonal liegende Ecken des Rechtecks abrunden 7"/>
              <p:cNvSpPr/>
              <p:nvPr/>
            </p:nvSpPr>
            <p:spPr>
              <a:xfrm>
                <a:off x="1881978" y="1385888"/>
                <a:ext cx="360000" cy="324000"/>
              </a:xfrm>
              <a:prstGeom prst="round2DiagRect">
                <a:avLst/>
              </a:prstGeom>
              <a:solidFill>
                <a:schemeClr val="bg1"/>
              </a:solidFill>
              <a:ln>
                <a:solidFill>
                  <a:srgbClr val="068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fik 8"/>
              <p:cNvPicPr>
                <a:picLocks noChangeAspect="1"/>
              </p:cNvPicPr>
              <p:nvPr/>
            </p:nvPicPr>
            <p:blipFill rotWithShape="1">
              <a:blip r:embed="rId3">
                <a:extLst>
                  <a:ext uri="{28A0092B-C50C-407E-A947-70E740481C1C}">
                    <a14:useLocalDpi xmlns:a14="http://schemas.microsoft.com/office/drawing/2010/main" val="0"/>
                  </a:ext>
                </a:extLst>
              </a:blip>
              <a:srcRect t="11634"/>
              <a:stretch/>
            </p:blipFill>
            <p:spPr>
              <a:xfrm>
                <a:off x="1902611" y="1434742"/>
                <a:ext cx="315073" cy="243060"/>
              </a:xfrm>
              <a:prstGeom prst="rect">
                <a:avLst/>
              </a:prstGeom>
            </p:spPr>
          </p:pic>
        </p:grpSp>
        <p:sp>
          <p:nvSpPr>
            <p:cNvPr id="6" name="Titel 1"/>
            <p:cNvSpPr txBox="1">
              <a:spLocks/>
            </p:cNvSpPr>
            <p:nvPr/>
          </p:nvSpPr>
          <p:spPr>
            <a:xfrm>
              <a:off x="683568" y="274638"/>
              <a:ext cx="7787208" cy="562074"/>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chemeClr val="tx1"/>
                  </a:solidFill>
                  <a:latin typeface="Arial" panose="020B0604020202020204" pitchFamily="34" charset="0"/>
                  <a:ea typeface="+mj-ea"/>
                  <a:cs typeface="Arial" panose="020B0604020202020204" pitchFamily="34" charset="0"/>
                </a:defRPr>
              </a:lvl1pPr>
            </a:lstStyle>
            <a:p>
              <a:pPr fontAlgn="auto">
                <a:spcAft>
                  <a:spcPts val="0"/>
                </a:spcAft>
                <a:buClrTx/>
                <a:buSzTx/>
                <a:buFontTx/>
              </a:pPr>
              <a:r>
                <a:rPr lang="en-GB" sz="2800" dirty="0">
                  <a:latin typeface="+mj-lt"/>
                </a:rPr>
                <a:t>SO</a:t>
              </a:r>
              <a:r>
                <a:rPr lang="en-GB" sz="2800" dirty="0">
                  <a:solidFill>
                    <a:srgbClr val="068D8D"/>
                  </a:solidFill>
                  <a:latin typeface="+mj-lt"/>
                </a:rPr>
                <a:t>MM</a:t>
              </a:r>
              <a:r>
                <a:rPr lang="en-GB" sz="2800" dirty="0">
                  <a:latin typeface="+mj-lt"/>
                </a:rPr>
                <a:t>ER - Hydrology </a:t>
              </a:r>
            </a:p>
          </p:txBody>
        </p:sp>
      </p:grpSp>
    </p:spTree>
    <p:extLst>
      <p:ext uri="{BB962C8B-B14F-4D97-AF65-F5344CB8AC3E}">
        <p14:creationId xmlns:p14="http://schemas.microsoft.com/office/powerpoint/2010/main" val="42336655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Inhaltsplatzhalter 2"/>
          <p:cNvSpPr txBox="1">
            <a:spLocks/>
          </p:cNvSpPr>
          <p:nvPr/>
        </p:nvSpPr>
        <p:spPr bwMode="auto">
          <a:xfrm>
            <a:off x="4932040" y="908720"/>
            <a:ext cx="3996060" cy="29138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6800" rIns="90000" bIns="46800" numCol="1" anchor="t" anchorCtr="0" compatLnSpc="1">
            <a:prstTxWarp prst="textNoShape">
              <a:avLst/>
            </a:prstTxWarp>
          </a:bodyPr>
          <a:lstStyle>
            <a:lvl1pPr marL="342900" indent="-342900" algn="l" defTabSz="449263" rtl="0" eaLnBrk="1" fontAlgn="base" hangingPunct="1">
              <a:lnSpc>
                <a:spcPct val="150000"/>
              </a:lnSpc>
              <a:spcBef>
                <a:spcPts val="350"/>
              </a:spcBef>
              <a:spcAft>
                <a:spcPct val="0"/>
              </a:spcAft>
              <a:buClr>
                <a:srgbClr val="068D8D"/>
              </a:buClr>
              <a:buSzPct val="100000"/>
              <a:buFont typeface="Arial" pitchFamily="34" charset="0"/>
              <a:buChar char="»"/>
              <a:defRPr sz="1400">
                <a:solidFill>
                  <a:schemeClr val="tx1"/>
                </a:solidFill>
                <a:latin typeface="+mn-lt"/>
                <a:ea typeface="+mn-ea"/>
                <a:cs typeface="+mn-cs"/>
              </a:defRPr>
            </a:lvl1pPr>
            <a:lvl2pPr marL="742950" indent="-285750" algn="l" defTabSz="449263" rtl="0" eaLnBrk="1" fontAlgn="base" hangingPunct="1">
              <a:lnSpc>
                <a:spcPct val="150000"/>
              </a:lnSpc>
              <a:spcBef>
                <a:spcPts val="300"/>
              </a:spcBef>
              <a:spcAft>
                <a:spcPct val="0"/>
              </a:spcAft>
              <a:buClr>
                <a:srgbClr val="000000"/>
              </a:buClr>
              <a:buSzPct val="100000"/>
              <a:buFont typeface="Arial" pitchFamily="34" charset="0"/>
              <a:buChar char="»"/>
              <a:defRPr sz="1200">
                <a:solidFill>
                  <a:schemeClr val="tx1"/>
                </a:solidFill>
                <a:latin typeface="+mn-lt"/>
              </a:defRPr>
            </a:lvl2pPr>
            <a:lvl3pPr marL="1143000" indent="-228600" algn="l" defTabSz="449263" rtl="0" eaLnBrk="1" fontAlgn="base" hangingPunct="1">
              <a:lnSpc>
                <a:spcPct val="150000"/>
              </a:lnSpc>
              <a:spcBef>
                <a:spcPts val="300"/>
              </a:spcBef>
              <a:spcAft>
                <a:spcPct val="0"/>
              </a:spcAft>
              <a:buClr>
                <a:srgbClr val="000000"/>
              </a:buClr>
              <a:buSzPct val="100000"/>
              <a:buFont typeface="Times New Roman" pitchFamily="18" charset="0"/>
              <a:defRPr sz="1200">
                <a:solidFill>
                  <a:schemeClr val="tx1"/>
                </a:solidFill>
                <a:latin typeface="+mn-lt"/>
              </a:defRPr>
            </a:lvl3pPr>
            <a:lvl4pPr marL="1600200" indent="-228600" algn="l" defTabSz="449263" rtl="0" eaLnBrk="1" fontAlgn="base" hangingPunct="1">
              <a:lnSpc>
                <a:spcPct val="150000"/>
              </a:lnSpc>
              <a:spcBef>
                <a:spcPts val="300"/>
              </a:spcBef>
              <a:spcAft>
                <a:spcPct val="0"/>
              </a:spcAft>
              <a:buClr>
                <a:srgbClr val="000000"/>
              </a:buClr>
              <a:buSzPct val="100000"/>
              <a:buFont typeface="Times New Roman" pitchFamily="18" charset="0"/>
              <a:defRPr sz="1200">
                <a:solidFill>
                  <a:schemeClr val="tx1"/>
                </a:solidFill>
                <a:latin typeface="+mn-lt"/>
              </a:defRPr>
            </a:lvl4pPr>
            <a:lvl5pPr marL="2057400" indent="-228600" algn="l" defTabSz="449263" rtl="0" eaLnBrk="1" fontAlgn="base" hangingPunct="1">
              <a:lnSpc>
                <a:spcPct val="150000"/>
              </a:lnSpc>
              <a:spcBef>
                <a:spcPts val="250"/>
              </a:spcBef>
              <a:spcAft>
                <a:spcPct val="0"/>
              </a:spcAft>
              <a:buClr>
                <a:srgbClr val="000000"/>
              </a:buClr>
              <a:buSzPct val="100000"/>
              <a:buFont typeface="Times New Roman" pitchFamily="18" charset="0"/>
              <a:defRPr sz="1000">
                <a:solidFill>
                  <a:schemeClr val="tx1"/>
                </a:solidFill>
                <a:latin typeface="+mn-lt"/>
              </a:defRPr>
            </a:lvl5pPr>
            <a:lvl6pPr marL="2514600" indent="-228600" algn="l" defTabSz="449263" rtl="0" eaLnBrk="1" fontAlgn="base" hangingPunct="1">
              <a:spcBef>
                <a:spcPts val="250"/>
              </a:spcBef>
              <a:spcAft>
                <a:spcPct val="0"/>
              </a:spcAft>
              <a:buClr>
                <a:srgbClr val="000000"/>
              </a:buClr>
              <a:buSzPct val="100000"/>
              <a:buFont typeface="Times New Roman" pitchFamily="18" charset="0"/>
              <a:defRPr sz="1000">
                <a:solidFill>
                  <a:srgbClr val="000000"/>
                </a:solidFill>
                <a:latin typeface="+mn-lt"/>
              </a:defRPr>
            </a:lvl6pPr>
            <a:lvl7pPr marL="2971800" indent="-228600" algn="l" defTabSz="449263" rtl="0" eaLnBrk="1" fontAlgn="base" hangingPunct="1">
              <a:spcBef>
                <a:spcPts val="250"/>
              </a:spcBef>
              <a:spcAft>
                <a:spcPct val="0"/>
              </a:spcAft>
              <a:buClr>
                <a:srgbClr val="000000"/>
              </a:buClr>
              <a:buSzPct val="100000"/>
              <a:buFont typeface="Times New Roman" pitchFamily="18" charset="0"/>
              <a:defRPr sz="1000">
                <a:solidFill>
                  <a:srgbClr val="000000"/>
                </a:solidFill>
                <a:latin typeface="+mn-lt"/>
              </a:defRPr>
            </a:lvl7pPr>
            <a:lvl8pPr marL="3429000" indent="-228600" algn="l" defTabSz="449263" rtl="0" eaLnBrk="1" fontAlgn="base" hangingPunct="1">
              <a:spcBef>
                <a:spcPts val="250"/>
              </a:spcBef>
              <a:spcAft>
                <a:spcPct val="0"/>
              </a:spcAft>
              <a:buClr>
                <a:srgbClr val="000000"/>
              </a:buClr>
              <a:buSzPct val="100000"/>
              <a:buFont typeface="Times New Roman" pitchFamily="18" charset="0"/>
              <a:defRPr sz="1000">
                <a:solidFill>
                  <a:srgbClr val="000000"/>
                </a:solidFill>
                <a:latin typeface="+mn-lt"/>
              </a:defRPr>
            </a:lvl8pPr>
            <a:lvl9pPr marL="3886200" indent="-228600" algn="l" defTabSz="449263" rtl="0" eaLnBrk="1" fontAlgn="base" hangingPunct="1">
              <a:spcBef>
                <a:spcPts val="250"/>
              </a:spcBef>
              <a:spcAft>
                <a:spcPct val="0"/>
              </a:spcAft>
              <a:buClr>
                <a:srgbClr val="000000"/>
              </a:buClr>
              <a:buSzPct val="100000"/>
              <a:buFont typeface="Times New Roman" pitchFamily="18" charset="0"/>
              <a:defRPr sz="1000">
                <a:solidFill>
                  <a:srgbClr val="000000"/>
                </a:solidFill>
                <a:latin typeface="+mn-lt"/>
              </a:defRPr>
            </a:lvl9pPr>
          </a:lstStyle>
          <a:p>
            <a:pPr marL="0" indent="0">
              <a:spcBef>
                <a:spcPct val="20000"/>
              </a:spcBef>
              <a:buSzPct val="150000"/>
              <a:buNone/>
            </a:pPr>
            <a:endParaRPr lang="en-US" dirty="0"/>
          </a:p>
          <a:p>
            <a:pPr marL="188913" indent="-188913">
              <a:spcBef>
                <a:spcPct val="20000"/>
              </a:spcBef>
              <a:buSzPct val="150000"/>
              <a:buFont typeface="Arial" charset="0"/>
              <a:buChar char="»"/>
            </a:pPr>
            <a:endParaRPr lang="en-US" dirty="0"/>
          </a:p>
          <a:p>
            <a:pPr marL="188913" indent="-188913">
              <a:spcBef>
                <a:spcPct val="20000"/>
              </a:spcBef>
              <a:buSzPct val="150000"/>
              <a:buFont typeface="Arial" charset="0"/>
              <a:buChar char="»"/>
            </a:pPr>
            <a:endParaRPr lang="de-DE" kern="0" dirty="0"/>
          </a:p>
        </p:txBody>
      </p:sp>
      <p:sp>
        <p:nvSpPr>
          <p:cNvPr id="3" name="Inhaltsplatzhalter 2"/>
          <p:cNvSpPr>
            <a:spLocks noGrp="1"/>
          </p:cNvSpPr>
          <p:nvPr>
            <p:ph sz="half" idx="1"/>
          </p:nvPr>
        </p:nvSpPr>
        <p:spPr>
          <a:xfrm>
            <a:off x="628650" y="1556792"/>
            <a:ext cx="3867150" cy="4351338"/>
          </a:xfrm>
        </p:spPr>
        <p:txBody>
          <a:bodyPr/>
          <a:lstStyle/>
          <a:p>
            <a:r>
              <a:rPr lang="en-US" sz="1600" dirty="0"/>
              <a:t>on wide rivers</a:t>
            </a:r>
          </a:p>
          <a:p>
            <a:r>
              <a:rPr lang="en-US" sz="1600" dirty="0"/>
              <a:t>above gates</a:t>
            </a:r>
          </a:p>
          <a:p>
            <a:r>
              <a:rPr lang="en-GB" sz="1600" dirty="0"/>
              <a:t>on rivers with different flow characteristics across the surface</a:t>
            </a:r>
          </a:p>
          <a:p>
            <a:pPr marL="0" indent="0">
              <a:spcBef>
                <a:spcPct val="20000"/>
              </a:spcBef>
              <a:buSzPct val="150000"/>
              <a:buNone/>
            </a:pPr>
            <a:endParaRPr lang="en-US" sz="1600" dirty="0"/>
          </a:p>
        </p:txBody>
      </p:sp>
      <p:sp>
        <p:nvSpPr>
          <p:cNvPr id="10" name="Inhaltsplatzhalter 9"/>
          <p:cNvSpPr>
            <a:spLocks noGrp="1"/>
          </p:cNvSpPr>
          <p:nvPr>
            <p:ph sz="half" idx="2"/>
          </p:nvPr>
        </p:nvSpPr>
        <p:spPr>
          <a:xfrm>
            <a:off x="4648200" y="1556792"/>
            <a:ext cx="3867150" cy="4351338"/>
          </a:xfrm>
        </p:spPr>
        <p:txBody>
          <a:bodyPr>
            <a:normAutofit/>
          </a:bodyPr>
          <a:lstStyle/>
          <a:p>
            <a:r>
              <a:rPr lang="en-US" sz="1600" dirty="0"/>
              <a:t>Multiple RQ-30d and/or RG-30d on one cross section</a:t>
            </a:r>
          </a:p>
          <a:p>
            <a:r>
              <a:rPr lang="en-GB" sz="1600" dirty="0"/>
              <a:t>Divide the cross section in several vertical sections</a:t>
            </a:r>
          </a:p>
          <a:p>
            <a:r>
              <a:rPr lang="en-GB" sz="1600" dirty="0"/>
              <a:t>Up to 8 devices on one bus</a:t>
            </a:r>
          </a:p>
          <a:p>
            <a:endParaRPr lang="de-DE" sz="1600" dirty="0"/>
          </a:p>
        </p:txBody>
      </p:sp>
      <p:grpSp>
        <p:nvGrpSpPr>
          <p:cNvPr id="12" name="Gruppieren 11"/>
          <p:cNvGrpSpPr/>
          <p:nvPr/>
        </p:nvGrpSpPr>
        <p:grpSpPr>
          <a:xfrm>
            <a:off x="1187624" y="3183356"/>
            <a:ext cx="6696744" cy="3189134"/>
            <a:chOff x="1187624" y="3183356"/>
            <a:chExt cx="6696744" cy="3189134"/>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624" y="3645023"/>
              <a:ext cx="6696744" cy="27274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feld 5"/>
            <p:cNvSpPr txBox="1"/>
            <p:nvPr/>
          </p:nvSpPr>
          <p:spPr>
            <a:xfrm>
              <a:off x="4283968" y="3183358"/>
              <a:ext cx="792088" cy="461665"/>
            </a:xfrm>
            <a:prstGeom prst="rect">
              <a:avLst/>
            </a:prstGeom>
            <a:noFill/>
          </p:spPr>
          <p:txBody>
            <a:bodyPr wrap="square" rtlCol="0">
              <a:spAutoFit/>
            </a:bodyPr>
            <a:lstStyle/>
            <a:p>
              <a:pPr algn="ctr"/>
              <a:r>
                <a:rPr lang="de-DE" sz="1200" dirty="0">
                  <a:solidFill>
                    <a:schemeClr val="tx1"/>
                  </a:solidFill>
                  <a:latin typeface="+mj-lt"/>
                </a:rPr>
                <a:t>RQ-30d </a:t>
              </a:r>
              <a:r>
                <a:rPr lang="de-DE" sz="1200" dirty="0" err="1">
                  <a:solidFill>
                    <a:schemeClr val="tx1"/>
                  </a:solidFill>
                  <a:latin typeface="+mj-lt"/>
                </a:rPr>
                <a:t>master</a:t>
              </a:r>
              <a:endParaRPr lang="en-GB" sz="1200" dirty="0">
                <a:solidFill>
                  <a:schemeClr val="tx1"/>
                </a:solidFill>
                <a:latin typeface="+mj-lt"/>
              </a:endParaRPr>
            </a:p>
          </p:txBody>
        </p:sp>
        <p:sp>
          <p:nvSpPr>
            <p:cNvPr id="11" name="Gleichschenkliges Dreieck 10"/>
            <p:cNvSpPr/>
            <p:nvPr/>
          </p:nvSpPr>
          <p:spPr bwMode="auto">
            <a:xfrm>
              <a:off x="4427984" y="3645023"/>
              <a:ext cx="324036" cy="504057"/>
            </a:xfrm>
            <a:prstGeom prst="triangle">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pPr>
              <a:endParaRPr kumimoji="0" lang="en-GB" sz="2400" b="0" i="0" u="none" strike="noStrike" cap="none" normalizeH="0" baseline="0">
                <a:ln>
                  <a:noFill/>
                </a:ln>
                <a:solidFill>
                  <a:schemeClr val="bg1"/>
                </a:solidFill>
                <a:effectLst/>
                <a:latin typeface="Times New Roman" pitchFamily="18" charset="0"/>
              </a:endParaRPr>
            </a:p>
          </p:txBody>
        </p:sp>
        <p:sp>
          <p:nvSpPr>
            <p:cNvPr id="13" name="Gleichschenkliges Dreieck 12"/>
            <p:cNvSpPr/>
            <p:nvPr/>
          </p:nvSpPr>
          <p:spPr bwMode="auto">
            <a:xfrm>
              <a:off x="6012160" y="3645023"/>
              <a:ext cx="324036" cy="504057"/>
            </a:xfrm>
            <a:prstGeom prst="triangle">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pPr>
              <a:endParaRPr kumimoji="0" lang="en-GB" sz="2400" b="0" i="0" u="none" strike="noStrike" cap="none" normalizeH="0" baseline="0">
                <a:ln>
                  <a:noFill/>
                </a:ln>
                <a:solidFill>
                  <a:schemeClr val="bg1"/>
                </a:solidFill>
                <a:effectLst/>
                <a:latin typeface="Times New Roman" pitchFamily="18" charset="0"/>
              </a:endParaRPr>
            </a:p>
          </p:txBody>
        </p:sp>
        <p:sp>
          <p:nvSpPr>
            <p:cNvPr id="14" name="Gleichschenkliges Dreieck 13"/>
            <p:cNvSpPr/>
            <p:nvPr/>
          </p:nvSpPr>
          <p:spPr bwMode="auto">
            <a:xfrm>
              <a:off x="2843808" y="3645023"/>
              <a:ext cx="324036" cy="504057"/>
            </a:xfrm>
            <a:prstGeom prst="triangle">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pPr>
              <a:endParaRPr kumimoji="0" lang="en-GB" sz="2400" b="0" i="0" u="none" strike="noStrike" cap="none" normalizeH="0" baseline="0">
                <a:ln>
                  <a:noFill/>
                </a:ln>
                <a:solidFill>
                  <a:schemeClr val="bg1"/>
                </a:solidFill>
                <a:effectLst/>
                <a:latin typeface="Times New Roman" pitchFamily="18" charset="0"/>
              </a:endParaRPr>
            </a:p>
          </p:txBody>
        </p:sp>
        <p:sp>
          <p:nvSpPr>
            <p:cNvPr id="15" name="Textfeld 14"/>
            <p:cNvSpPr txBox="1"/>
            <p:nvPr/>
          </p:nvSpPr>
          <p:spPr>
            <a:xfrm>
              <a:off x="5706126" y="3183357"/>
              <a:ext cx="954106" cy="461665"/>
            </a:xfrm>
            <a:prstGeom prst="rect">
              <a:avLst/>
            </a:prstGeom>
            <a:noFill/>
          </p:spPr>
          <p:txBody>
            <a:bodyPr wrap="square" rtlCol="0">
              <a:spAutoFit/>
            </a:bodyPr>
            <a:lstStyle/>
            <a:p>
              <a:pPr algn="ctr"/>
              <a:r>
                <a:rPr lang="de-DE" sz="1200" dirty="0">
                  <a:solidFill>
                    <a:schemeClr val="tx1"/>
                  </a:solidFill>
                  <a:latin typeface="+mj-lt"/>
                </a:rPr>
                <a:t>RG/RQ-30d </a:t>
              </a:r>
              <a:r>
                <a:rPr lang="de-DE" sz="1200" dirty="0" err="1">
                  <a:solidFill>
                    <a:schemeClr val="tx1"/>
                  </a:solidFill>
                  <a:latin typeface="+mj-lt"/>
                </a:rPr>
                <a:t>slave</a:t>
              </a:r>
              <a:endParaRPr lang="en-GB" sz="1200" dirty="0">
                <a:solidFill>
                  <a:schemeClr val="tx1"/>
                </a:solidFill>
                <a:latin typeface="+mj-lt"/>
              </a:endParaRPr>
            </a:p>
          </p:txBody>
        </p:sp>
        <p:sp>
          <p:nvSpPr>
            <p:cNvPr id="16" name="Textfeld 15"/>
            <p:cNvSpPr txBox="1"/>
            <p:nvPr/>
          </p:nvSpPr>
          <p:spPr>
            <a:xfrm>
              <a:off x="2537774" y="3183356"/>
              <a:ext cx="954106" cy="461665"/>
            </a:xfrm>
            <a:prstGeom prst="rect">
              <a:avLst/>
            </a:prstGeom>
            <a:noFill/>
          </p:spPr>
          <p:txBody>
            <a:bodyPr wrap="square" rtlCol="0">
              <a:spAutoFit/>
            </a:bodyPr>
            <a:lstStyle/>
            <a:p>
              <a:pPr algn="ctr"/>
              <a:r>
                <a:rPr lang="de-DE" sz="1200" dirty="0">
                  <a:solidFill>
                    <a:schemeClr val="tx1"/>
                  </a:solidFill>
                  <a:latin typeface="+mj-lt"/>
                </a:rPr>
                <a:t>RG/RQ-30d </a:t>
              </a:r>
              <a:r>
                <a:rPr lang="de-DE" sz="1200" dirty="0" err="1">
                  <a:solidFill>
                    <a:schemeClr val="tx1"/>
                  </a:solidFill>
                  <a:latin typeface="+mj-lt"/>
                </a:rPr>
                <a:t>slave</a:t>
              </a:r>
              <a:endParaRPr lang="en-GB" sz="1200" dirty="0">
                <a:solidFill>
                  <a:schemeClr val="tx1"/>
                </a:solidFill>
                <a:latin typeface="+mj-lt"/>
              </a:endParaRPr>
            </a:p>
          </p:txBody>
        </p:sp>
      </p:grpSp>
      <p:sp>
        <p:nvSpPr>
          <p:cNvPr id="17" name="Rechteck 16"/>
          <p:cNvSpPr/>
          <p:nvPr/>
        </p:nvSpPr>
        <p:spPr>
          <a:xfrm>
            <a:off x="817928" y="1156717"/>
            <a:ext cx="1512850" cy="338554"/>
          </a:xfrm>
          <a:prstGeom prst="rect">
            <a:avLst/>
          </a:prstGeom>
        </p:spPr>
        <p:txBody>
          <a:bodyPr wrap="none">
            <a:spAutoFit/>
          </a:bodyPr>
          <a:lstStyle/>
          <a:p>
            <a:pPr marL="0" indent="0">
              <a:spcBef>
                <a:spcPct val="20000"/>
              </a:spcBef>
              <a:buSzPct val="150000"/>
              <a:buNone/>
            </a:pPr>
            <a:r>
              <a:rPr lang="en-US" sz="1600" b="1" u="sng" dirty="0">
                <a:solidFill>
                  <a:schemeClr val="tx1"/>
                </a:solidFill>
                <a:latin typeface="+mj-lt"/>
                <a:cs typeface="Arial" panose="020B0604020202020204" pitchFamily="34" charset="0"/>
              </a:rPr>
              <a:t>For installation:</a:t>
            </a:r>
          </a:p>
        </p:txBody>
      </p:sp>
      <p:pic>
        <p:nvPicPr>
          <p:cNvPr id="19" name="Grafik 18"/>
          <p:cNvPicPr>
            <a:picLocks noChangeAspect="1"/>
          </p:cNvPicPr>
          <p:nvPr/>
        </p:nvPicPr>
        <p:blipFill>
          <a:blip r:embed="rId3"/>
          <a:stretch>
            <a:fillRect/>
          </a:stretch>
        </p:blipFill>
        <p:spPr>
          <a:xfrm>
            <a:off x="7620000" y="188640"/>
            <a:ext cx="1430165" cy="620993"/>
          </a:xfrm>
          <a:prstGeom prst="rect">
            <a:avLst/>
          </a:prstGeom>
        </p:spPr>
      </p:pic>
      <p:grpSp>
        <p:nvGrpSpPr>
          <p:cNvPr id="20" name="Gruppieren 19"/>
          <p:cNvGrpSpPr/>
          <p:nvPr/>
        </p:nvGrpSpPr>
        <p:grpSpPr>
          <a:xfrm>
            <a:off x="66312" y="203935"/>
            <a:ext cx="8404464" cy="632777"/>
            <a:chOff x="66312" y="203935"/>
            <a:chExt cx="8404464" cy="632777"/>
          </a:xfrm>
        </p:grpSpPr>
        <p:grpSp>
          <p:nvGrpSpPr>
            <p:cNvPr id="21" name="Gruppieren 20"/>
            <p:cNvGrpSpPr>
              <a:grpSpLocks noChangeAspect="1"/>
            </p:cNvGrpSpPr>
            <p:nvPr/>
          </p:nvGrpSpPr>
          <p:grpSpPr>
            <a:xfrm>
              <a:off x="66312" y="203935"/>
              <a:ext cx="656001" cy="590401"/>
              <a:chOff x="1881978" y="1385888"/>
              <a:chExt cx="360000" cy="324000"/>
            </a:xfrm>
          </p:grpSpPr>
          <p:sp>
            <p:nvSpPr>
              <p:cNvPr id="23" name="Diagonal liegende"/>
              <p:cNvSpPr/>
              <p:nvPr/>
            </p:nvSpPr>
            <p:spPr>
              <a:xfrm>
                <a:off x="1881978" y="1385888"/>
                <a:ext cx="360000" cy="324000"/>
              </a:xfrm>
              <a:prstGeom prst="round2DiagRect">
                <a:avLst/>
              </a:prstGeom>
              <a:solidFill>
                <a:schemeClr val="bg1"/>
              </a:solidFill>
              <a:ln>
                <a:solidFill>
                  <a:srgbClr val="068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Grafik 23"/>
              <p:cNvPicPr>
                <a:picLocks noChangeAspect="1"/>
              </p:cNvPicPr>
              <p:nvPr/>
            </p:nvPicPr>
            <p:blipFill rotWithShape="1">
              <a:blip r:embed="rId4">
                <a:extLst>
                  <a:ext uri="{28A0092B-C50C-407E-A947-70E740481C1C}">
                    <a14:useLocalDpi xmlns:a14="http://schemas.microsoft.com/office/drawing/2010/main" val="0"/>
                  </a:ext>
                </a:extLst>
              </a:blip>
              <a:srcRect t="11634"/>
              <a:stretch/>
            </p:blipFill>
            <p:spPr>
              <a:xfrm>
                <a:off x="1902611" y="1434742"/>
                <a:ext cx="315073" cy="243060"/>
              </a:xfrm>
              <a:prstGeom prst="rect">
                <a:avLst/>
              </a:prstGeom>
            </p:spPr>
          </p:pic>
        </p:grpSp>
        <p:sp>
          <p:nvSpPr>
            <p:cNvPr id="22" name="Titel 1"/>
            <p:cNvSpPr txBox="1">
              <a:spLocks/>
            </p:cNvSpPr>
            <p:nvPr/>
          </p:nvSpPr>
          <p:spPr>
            <a:xfrm>
              <a:off x="683568" y="274638"/>
              <a:ext cx="7787208" cy="562074"/>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chemeClr val="tx1"/>
                  </a:solidFill>
                  <a:latin typeface="Arial" panose="020B0604020202020204" pitchFamily="34" charset="0"/>
                  <a:ea typeface="+mj-ea"/>
                  <a:cs typeface="Arial" panose="020B0604020202020204" pitchFamily="34" charset="0"/>
                </a:defRPr>
              </a:lvl1pPr>
            </a:lstStyle>
            <a:p>
              <a:pPr fontAlgn="auto">
                <a:spcAft>
                  <a:spcPts val="0"/>
                </a:spcAft>
                <a:buClrTx/>
                <a:buSzTx/>
                <a:buFontTx/>
              </a:pPr>
              <a:r>
                <a:rPr lang="en-GB" sz="2800" dirty="0">
                  <a:latin typeface="+mj-lt"/>
                </a:rPr>
                <a:t>RQ-30d</a:t>
              </a:r>
            </a:p>
          </p:txBody>
        </p:sp>
      </p:grpSp>
    </p:spTree>
    <p:extLst>
      <p:ext uri="{BB962C8B-B14F-4D97-AF65-F5344CB8AC3E}">
        <p14:creationId xmlns:p14="http://schemas.microsoft.com/office/powerpoint/2010/main" val="20527429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Inhaltsplatzhalter 2"/>
          <p:cNvSpPr>
            <a:spLocks noGrp="1"/>
          </p:cNvSpPr>
          <p:nvPr>
            <p:ph sz="half" idx="1"/>
          </p:nvPr>
        </p:nvSpPr>
        <p:spPr>
          <a:xfrm>
            <a:off x="628650" y="1196752"/>
            <a:ext cx="3867150" cy="4980211"/>
          </a:xfrm>
        </p:spPr>
        <p:txBody>
          <a:bodyPr/>
          <a:lstStyle/>
          <a:p>
            <a:r>
              <a:rPr lang="de-DE" dirty="0"/>
              <a:t>1x Master: RQ-30d</a:t>
            </a:r>
          </a:p>
          <a:p>
            <a:r>
              <a:rPr lang="de-DE" dirty="0"/>
              <a:t>Max. 7x </a:t>
            </a:r>
            <a:r>
              <a:rPr lang="de-DE" dirty="0" err="1"/>
              <a:t>Slaves</a:t>
            </a:r>
            <a:r>
              <a:rPr lang="de-DE" dirty="0"/>
              <a:t>: </a:t>
            </a:r>
          </a:p>
          <a:p>
            <a:pPr lvl="1"/>
            <a:r>
              <a:rPr lang="de-DE" dirty="0"/>
              <a:t>RG-30d  </a:t>
            </a:r>
            <a:r>
              <a:rPr lang="de-DE" dirty="0" err="1"/>
              <a:t>or</a:t>
            </a:r>
            <a:r>
              <a:rPr lang="de-DE" dirty="0"/>
              <a:t>  RQ-30d</a:t>
            </a:r>
          </a:p>
          <a:p>
            <a:endParaRPr lang="de-DE" dirty="0"/>
          </a:p>
          <a:p>
            <a:r>
              <a:rPr lang="en-US" dirty="0"/>
              <a:t>For extreme complex scenarios, flexibility is key</a:t>
            </a:r>
          </a:p>
          <a:p>
            <a:pPr lvl="1"/>
            <a:r>
              <a:rPr lang="de-DE" dirty="0"/>
              <a:t>RQ-30dL Master </a:t>
            </a:r>
            <a:r>
              <a:rPr lang="en-US" dirty="0"/>
              <a:t>without</a:t>
            </a:r>
            <a:r>
              <a:rPr lang="de-DE" dirty="0"/>
              <a:t> Level</a:t>
            </a:r>
          </a:p>
          <a:p>
            <a:pPr lvl="1"/>
            <a:r>
              <a:rPr lang="de-DE" dirty="0"/>
              <a:t>RG-30d </a:t>
            </a:r>
            <a:r>
              <a:rPr lang="en-US" dirty="0"/>
              <a:t>Slaves</a:t>
            </a:r>
            <a:r>
              <a:rPr lang="de-DE" dirty="0"/>
              <a:t> </a:t>
            </a:r>
          </a:p>
          <a:p>
            <a:pPr lvl="1"/>
            <a:r>
              <a:rPr lang="de-DE" dirty="0"/>
              <a:t>RL-15/35/75m Level </a:t>
            </a:r>
            <a:r>
              <a:rPr lang="en-US" dirty="0"/>
              <a:t>sensors</a:t>
            </a:r>
          </a:p>
        </p:txBody>
      </p:sp>
      <p:sp>
        <p:nvSpPr>
          <p:cNvPr id="4" name="Inhaltsplatzhalter 3"/>
          <p:cNvSpPr>
            <a:spLocks noGrp="1"/>
          </p:cNvSpPr>
          <p:nvPr>
            <p:ph sz="half" idx="2"/>
          </p:nvPr>
        </p:nvSpPr>
        <p:spPr>
          <a:xfrm>
            <a:off x="4648200" y="1196752"/>
            <a:ext cx="3867150" cy="4980211"/>
          </a:xfrm>
        </p:spPr>
        <p:txBody>
          <a:bodyPr/>
          <a:lstStyle/>
          <a:p>
            <a:r>
              <a:rPr lang="en-US" dirty="0"/>
              <a:t>Every partial discharge will be calculated</a:t>
            </a:r>
          </a:p>
          <a:p>
            <a:r>
              <a:rPr lang="en-US" dirty="0"/>
              <a:t>Total discharge sum will be outputted</a:t>
            </a:r>
          </a:p>
          <a:p>
            <a:r>
              <a:rPr lang="en-US" dirty="0"/>
              <a:t>Analog output of total discharge is possible</a:t>
            </a:r>
          </a:p>
          <a:p>
            <a:endParaRPr lang="en-US" dirty="0"/>
          </a:p>
          <a:p>
            <a:r>
              <a:rPr lang="en-US" dirty="0"/>
              <a:t>No averaging of velocity or level</a:t>
            </a:r>
          </a:p>
          <a:p>
            <a:r>
              <a:rPr lang="en-US" dirty="0"/>
              <a:t>No analog output of partial discharges</a:t>
            </a:r>
          </a:p>
        </p:txBody>
      </p:sp>
      <p:grpSp>
        <p:nvGrpSpPr>
          <p:cNvPr id="6" name="Gruppieren 5"/>
          <p:cNvGrpSpPr/>
          <p:nvPr/>
        </p:nvGrpSpPr>
        <p:grpSpPr>
          <a:xfrm>
            <a:off x="66312" y="203935"/>
            <a:ext cx="8404464" cy="632777"/>
            <a:chOff x="66312" y="203935"/>
            <a:chExt cx="8404464" cy="632777"/>
          </a:xfrm>
        </p:grpSpPr>
        <p:grpSp>
          <p:nvGrpSpPr>
            <p:cNvPr id="7" name="Gruppieren 6"/>
            <p:cNvGrpSpPr>
              <a:grpSpLocks noChangeAspect="1"/>
            </p:cNvGrpSpPr>
            <p:nvPr/>
          </p:nvGrpSpPr>
          <p:grpSpPr>
            <a:xfrm>
              <a:off x="66312" y="203935"/>
              <a:ext cx="656001" cy="590401"/>
              <a:chOff x="1881978" y="1385888"/>
              <a:chExt cx="360000" cy="324000"/>
            </a:xfrm>
          </p:grpSpPr>
          <p:sp>
            <p:nvSpPr>
              <p:cNvPr id="9" name="Diagonal liegende"/>
              <p:cNvSpPr/>
              <p:nvPr/>
            </p:nvSpPr>
            <p:spPr>
              <a:xfrm>
                <a:off x="1881978" y="1385888"/>
                <a:ext cx="360000" cy="324000"/>
              </a:xfrm>
              <a:prstGeom prst="round2DiagRect">
                <a:avLst/>
              </a:prstGeom>
              <a:solidFill>
                <a:schemeClr val="bg1"/>
              </a:solidFill>
              <a:ln>
                <a:solidFill>
                  <a:srgbClr val="068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fik 9"/>
              <p:cNvPicPr>
                <a:picLocks noChangeAspect="1"/>
              </p:cNvPicPr>
              <p:nvPr/>
            </p:nvPicPr>
            <p:blipFill rotWithShape="1">
              <a:blip r:embed="rId2">
                <a:extLst>
                  <a:ext uri="{28A0092B-C50C-407E-A947-70E740481C1C}">
                    <a14:useLocalDpi xmlns:a14="http://schemas.microsoft.com/office/drawing/2010/main" val="0"/>
                  </a:ext>
                </a:extLst>
              </a:blip>
              <a:srcRect t="11634"/>
              <a:stretch/>
            </p:blipFill>
            <p:spPr>
              <a:xfrm>
                <a:off x="1902611" y="1434742"/>
                <a:ext cx="315073" cy="243060"/>
              </a:xfrm>
              <a:prstGeom prst="rect">
                <a:avLst/>
              </a:prstGeom>
            </p:spPr>
          </p:pic>
        </p:grpSp>
        <p:sp>
          <p:nvSpPr>
            <p:cNvPr id="8" name="Titel 1"/>
            <p:cNvSpPr txBox="1">
              <a:spLocks/>
            </p:cNvSpPr>
            <p:nvPr/>
          </p:nvSpPr>
          <p:spPr>
            <a:xfrm>
              <a:off x="683568" y="274638"/>
              <a:ext cx="7787208" cy="562074"/>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chemeClr val="tx1"/>
                  </a:solidFill>
                  <a:latin typeface="Arial" panose="020B0604020202020204" pitchFamily="34" charset="0"/>
                  <a:ea typeface="+mj-ea"/>
                  <a:cs typeface="Arial" panose="020B0604020202020204" pitchFamily="34" charset="0"/>
                </a:defRPr>
              </a:lvl1pPr>
            </a:lstStyle>
            <a:p>
              <a:pPr fontAlgn="auto">
                <a:spcAft>
                  <a:spcPts val="0"/>
                </a:spcAft>
                <a:buClrTx/>
                <a:buSzTx/>
                <a:buFontTx/>
              </a:pPr>
              <a:r>
                <a:rPr lang="en-GB" sz="2800" dirty="0">
                  <a:latin typeface="+mj-lt"/>
                </a:rPr>
                <a:t>RQ-30d - Details</a:t>
              </a:r>
            </a:p>
          </p:txBody>
        </p:sp>
      </p:grpSp>
    </p:spTree>
    <p:extLst>
      <p:ext uri="{BB962C8B-B14F-4D97-AF65-F5344CB8AC3E}">
        <p14:creationId xmlns:p14="http://schemas.microsoft.com/office/powerpoint/2010/main" val="18658014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Bild 2" descr="P:\Global_Freig\Entwicklung-Projekte\AA Radar  RQ 30\RQ 30 D\RQ-30d\BILD3165.JPG"/>
          <p:cNvPicPr>
            <a:picLocks noChangeAspect="1"/>
          </p:cNvPicPr>
          <p:nvPr/>
        </p:nvPicPr>
        <p:blipFill rotWithShape="1">
          <a:blip r:embed="rId2" cstate="print"/>
          <a:srcRect b="12568"/>
          <a:stretch/>
        </p:blipFill>
        <p:spPr bwMode="auto">
          <a:xfrm>
            <a:off x="720000" y="900001"/>
            <a:ext cx="7704000" cy="5053328"/>
          </a:xfrm>
          <a:prstGeom prst="rect">
            <a:avLst/>
          </a:prstGeom>
          <a:noFill/>
          <a:ln w="9525">
            <a:noFill/>
            <a:miter lim="800000"/>
            <a:headEnd/>
            <a:tailEnd/>
          </a:ln>
        </p:spPr>
      </p:pic>
      <p:sp>
        <p:nvSpPr>
          <p:cNvPr id="3" name="Ellipse 2"/>
          <p:cNvSpPr/>
          <p:nvPr/>
        </p:nvSpPr>
        <p:spPr>
          <a:xfrm>
            <a:off x="3776005" y="3202211"/>
            <a:ext cx="144016" cy="144016"/>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Ellipse 6"/>
          <p:cNvSpPr/>
          <p:nvPr/>
        </p:nvSpPr>
        <p:spPr>
          <a:xfrm>
            <a:off x="4245868" y="3158778"/>
            <a:ext cx="144016" cy="144016"/>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Ellipse 7"/>
          <p:cNvSpPr/>
          <p:nvPr/>
        </p:nvSpPr>
        <p:spPr>
          <a:xfrm>
            <a:off x="5041578" y="3158778"/>
            <a:ext cx="144016" cy="144016"/>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fik 8"/>
          <p:cNvPicPr>
            <a:picLocks noChangeAspect="1"/>
          </p:cNvPicPr>
          <p:nvPr/>
        </p:nvPicPr>
        <p:blipFill>
          <a:blip r:embed="rId3"/>
          <a:stretch>
            <a:fillRect/>
          </a:stretch>
        </p:blipFill>
        <p:spPr>
          <a:xfrm>
            <a:off x="7620000" y="188640"/>
            <a:ext cx="1430165" cy="620993"/>
          </a:xfrm>
          <a:prstGeom prst="rect">
            <a:avLst/>
          </a:prstGeom>
        </p:spPr>
      </p:pic>
      <p:grpSp>
        <p:nvGrpSpPr>
          <p:cNvPr id="12" name="Gruppieren 11"/>
          <p:cNvGrpSpPr/>
          <p:nvPr/>
        </p:nvGrpSpPr>
        <p:grpSpPr>
          <a:xfrm>
            <a:off x="66312" y="203935"/>
            <a:ext cx="8404464" cy="632777"/>
            <a:chOff x="66312" y="203935"/>
            <a:chExt cx="8404464" cy="632777"/>
          </a:xfrm>
        </p:grpSpPr>
        <p:grpSp>
          <p:nvGrpSpPr>
            <p:cNvPr id="13" name="Gruppieren 12"/>
            <p:cNvGrpSpPr>
              <a:grpSpLocks noChangeAspect="1"/>
            </p:cNvGrpSpPr>
            <p:nvPr/>
          </p:nvGrpSpPr>
          <p:grpSpPr>
            <a:xfrm>
              <a:off x="66312" y="203935"/>
              <a:ext cx="656001" cy="590401"/>
              <a:chOff x="1881978" y="1385888"/>
              <a:chExt cx="360000" cy="324000"/>
            </a:xfrm>
          </p:grpSpPr>
          <p:sp>
            <p:nvSpPr>
              <p:cNvPr id="15" name="Diagonal liegende"/>
              <p:cNvSpPr/>
              <p:nvPr/>
            </p:nvSpPr>
            <p:spPr>
              <a:xfrm>
                <a:off x="1881978" y="1385888"/>
                <a:ext cx="360000" cy="324000"/>
              </a:xfrm>
              <a:prstGeom prst="round2DiagRect">
                <a:avLst/>
              </a:prstGeom>
              <a:solidFill>
                <a:schemeClr val="bg1"/>
              </a:solidFill>
              <a:ln>
                <a:solidFill>
                  <a:srgbClr val="068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Grafik 15"/>
              <p:cNvPicPr>
                <a:picLocks noChangeAspect="1"/>
              </p:cNvPicPr>
              <p:nvPr/>
            </p:nvPicPr>
            <p:blipFill rotWithShape="1">
              <a:blip r:embed="rId4">
                <a:extLst>
                  <a:ext uri="{28A0092B-C50C-407E-A947-70E740481C1C}">
                    <a14:useLocalDpi xmlns:a14="http://schemas.microsoft.com/office/drawing/2010/main" val="0"/>
                  </a:ext>
                </a:extLst>
              </a:blip>
              <a:srcRect t="11634"/>
              <a:stretch/>
            </p:blipFill>
            <p:spPr>
              <a:xfrm>
                <a:off x="1902611" y="1434742"/>
                <a:ext cx="315073" cy="243060"/>
              </a:xfrm>
              <a:prstGeom prst="rect">
                <a:avLst/>
              </a:prstGeom>
            </p:spPr>
          </p:pic>
        </p:grpSp>
        <p:sp>
          <p:nvSpPr>
            <p:cNvPr id="14" name="Titel 1"/>
            <p:cNvSpPr txBox="1">
              <a:spLocks/>
            </p:cNvSpPr>
            <p:nvPr/>
          </p:nvSpPr>
          <p:spPr>
            <a:xfrm>
              <a:off x="683568" y="274638"/>
              <a:ext cx="7787208" cy="562074"/>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chemeClr val="tx1"/>
                  </a:solidFill>
                  <a:latin typeface="Arial" panose="020B0604020202020204" pitchFamily="34" charset="0"/>
                  <a:ea typeface="+mj-ea"/>
                  <a:cs typeface="Arial" panose="020B0604020202020204" pitchFamily="34" charset="0"/>
                </a:defRPr>
              </a:lvl1pPr>
            </a:lstStyle>
            <a:p>
              <a:pPr fontAlgn="auto">
                <a:spcAft>
                  <a:spcPts val="0"/>
                </a:spcAft>
                <a:buClrTx/>
                <a:buSzTx/>
                <a:buFontTx/>
              </a:pPr>
              <a:r>
                <a:rPr lang="en-GB" sz="2800" dirty="0">
                  <a:latin typeface="+mj-lt"/>
                </a:rPr>
                <a:t>RQ-30d</a:t>
              </a:r>
            </a:p>
          </p:txBody>
        </p:sp>
      </p:grpSp>
    </p:spTree>
    <p:extLst>
      <p:ext uri="{BB962C8B-B14F-4D97-AF65-F5344CB8AC3E}">
        <p14:creationId xmlns:p14="http://schemas.microsoft.com/office/powerpoint/2010/main" val="5223276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Bild 6"/>
          <p:cNvPicPr>
            <a:picLocks noChangeAspect="1"/>
          </p:cNvPicPr>
          <p:nvPr/>
        </p:nvPicPr>
        <p:blipFill rotWithShape="1">
          <a:blip r:embed="rId3" cstate="print"/>
          <a:srcRect b="52555"/>
          <a:stretch/>
        </p:blipFill>
        <p:spPr bwMode="auto">
          <a:xfrm>
            <a:off x="593224" y="1268760"/>
            <a:ext cx="7892550" cy="2340000"/>
          </a:xfrm>
          <a:prstGeom prst="rect">
            <a:avLst/>
          </a:prstGeom>
          <a:noFill/>
          <a:ln>
            <a:noFill/>
          </a:ln>
          <a:extLst>
            <a:ext uri="{53640926-AAD7-44D8-BBD7-CCE9431645EC}">
              <a14:shadowObscured xmlns:a14="http://schemas.microsoft.com/office/drawing/2010/main"/>
            </a:ext>
          </a:extLst>
        </p:spPr>
      </p:pic>
      <p:grpSp>
        <p:nvGrpSpPr>
          <p:cNvPr id="3" name="Gruppieren 2"/>
          <p:cNvGrpSpPr/>
          <p:nvPr/>
        </p:nvGrpSpPr>
        <p:grpSpPr>
          <a:xfrm>
            <a:off x="12295" y="4697517"/>
            <a:ext cx="9080275" cy="891723"/>
            <a:chOff x="12295" y="3814316"/>
            <a:chExt cx="9080275" cy="891723"/>
          </a:xfrm>
        </p:grpSpPr>
        <p:pic>
          <p:nvPicPr>
            <p:cNvPr id="7" name="Bild 1"/>
            <p:cNvPicPr>
              <a:picLocks noChangeAspect="1"/>
            </p:cNvPicPr>
            <p:nvPr/>
          </p:nvPicPr>
          <p:blipFill rotWithShape="1">
            <a:blip r:embed="rId4" cstate="print"/>
            <a:srcRect l="12860" t="7720" b="49145"/>
            <a:stretch/>
          </p:blipFill>
          <p:spPr bwMode="auto">
            <a:xfrm>
              <a:off x="12295" y="3815238"/>
              <a:ext cx="2880000" cy="890800"/>
            </a:xfrm>
            <a:prstGeom prst="rect">
              <a:avLst/>
            </a:prstGeom>
            <a:noFill/>
            <a:ln>
              <a:noFill/>
            </a:ln>
            <a:extLst>
              <a:ext uri="{53640926-AAD7-44D8-BBD7-CCE9431645EC}">
                <a14:shadowObscured xmlns:a14="http://schemas.microsoft.com/office/drawing/2010/main"/>
              </a:ext>
            </a:extLst>
          </p:spPr>
        </p:pic>
        <p:pic>
          <p:nvPicPr>
            <p:cNvPr id="8" name="Bild 4"/>
            <p:cNvPicPr>
              <a:picLocks noChangeAspect="1"/>
            </p:cNvPicPr>
            <p:nvPr/>
          </p:nvPicPr>
          <p:blipFill rotWithShape="1">
            <a:blip r:embed="rId5" cstate="print"/>
            <a:srcRect l="12965" t="8040" b="48456"/>
            <a:stretch/>
          </p:blipFill>
          <p:spPr bwMode="auto">
            <a:xfrm>
              <a:off x="2942446" y="3814316"/>
              <a:ext cx="3240000" cy="891722"/>
            </a:xfrm>
            <a:prstGeom prst="rect">
              <a:avLst/>
            </a:prstGeom>
            <a:noFill/>
            <a:ln>
              <a:noFill/>
            </a:ln>
            <a:extLst>
              <a:ext uri="{53640926-AAD7-44D8-BBD7-CCE9431645EC}">
                <a14:shadowObscured xmlns:a14="http://schemas.microsoft.com/office/drawing/2010/main"/>
              </a:ext>
            </a:extLst>
          </p:spPr>
        </p:pic>
        <p:pic>
          <p:nvPicPr>
            <p:cNvPr id="9" name="Bild 7"/>
            <p:cNvPicPr>
              <a:picLocks noChangeAspect="1"/>
            </p:cNvPicPr>
            <p:nvPr/>
          </p:nvPicPr>
          <p:blipFill rotWithShape="1">
            <a:blip r:embed="rId6" cstate="print"/>
            <a:srcRect l="13367" t="8039" b="49078"/>
            <a:stretch/>
          </p:blipFill>
          <p:spPr bwMode="auto">
            <a:xfrm>
              <a:off x="6212570" y="3815239"/>
              <a:ext cx="2880000" cy="890800"/>
            </a:xfrm>
            <a:prstGeom prst="rect">
              <a:avLst/>
            </a:prstGeom>
            <a:noFill/>
            <a:ln>
              <a:noFill/>
            </a:ln>
            <a:extLst>
              <a:ext uri="{53640926-AAD7-44D8-BBD7-CCE9431645EC}">
                <a14:shadowObscured xmlns:a14="http://schemas.microsoft.com/office/drawing/2010/main"/>
              </a:ext>
            </a:extLst>
          </p:spPr>
        </p:pic>
      </p:grpSp>
      <p:sp>
        <p:nvSpPr>
          <p:cNvPr id="12" name="Textfeld 11"/>
          <p:cNvSpPr txBox="1"/>
          <p:nvPr/>
        </p:nvSpPr>
        <p:spPr>
          <a:xfrm>
            <a:off x="539552" y="4149080"/>
            <a:ext cx="7814640" cy="307777"/>
          </a:xfrm>
          <a:prstGeom prst="rect">
            <a:avLst/>
          </a:prstGeom>
          <a:noFill/>
        </p:spPr>
        <p:txBody>
          <a:bodyPr wrap="none" rtlCol="0">
            <a:spAutoFit/>
          </a:bodyPr>
          <a:lstStyle/>
          <a:p>
            <a:r>
              <a:rPr lang="en-US" sz="1400" dirty="0">
                <a:solidFill>
                  <a:schemeClr val="tx1"/>
                </a:solidFill>
                <a:latin typeface="+mj-lt"/>
              </a:rPr>
              <a:t>RQ-30d Slave 1		  			RQ-30d Master					RQ-30d Slave 2</a:t>
            </a:r>
          </a:p>
        </p:txBody>
      </p:sp>
      <p:pic>
        <p:nvPicPr>
          <p:cNvPr id="11" name="Grafik 10"/>
          <p:cNvPicPr>
            <a:picLocks noChangeAspect="1"/>
          </p:cNvPicPr>
          <p:nvPr/>
        </p:nvPicPr>
        <p:blipFill>
          <a:blip r:embed="rId7"/>
          <a:stretch>
            <a:fillRect/>
          </a:stretch>
        </p:blipFill>
        <p:spPr>
          <a:xfrm>
            <a:off x="7620000" y="188640"/>
            <a:ext cx="1430165" cy="620993"/>
          </a:xfrm>
          <a:prstGeom prst="rect">
            <a:avLst/>
          </a:prstGeom>
        </p:spPr>
      </p:pic>
      <p:grpSp>
        <p:nvGrpSpPr>
          <p:cNvPr id="13" name="Gruppieren 12"/>
          <p:cNvGrpSpPr/>
          <p:nvPr/>
        </p:nvGrpSpPr>
        <p:grpSpPr>
          <a:xfrm>
            <a:off x="66312" y="203935"/>
            <a:ext cx="8404464" cy="632777"/>
            <a:chOff x="66312" y="203935"/>
            <a:chExt cx="8404464" cy="632777"/>
          </a:xfrm>
        </p:grpSpPr>
        <p:grpSp>
          <p:nvGrpSpPr>
            <p:cNvPr id="14" name="Gruppieren 13"/>
            <p:cNvGrpSpPr>
              <a:grpSpLocks noChangeAspect="1"/>
            </p:cNvGrpSpPr>
            <p:nvPr/>
          </p:nvGrpSpPr>
          <p:grpSpPr>
            <a:xfrm>
              <a:off x="66312" y="203935"/>
              <a:ext cx="656001" cy="590401"/>
              <a:chOff x="1881978" y="1385888"/>
              <a:chExt cx="360000" cy="324000"/>
            </a:xfrm>
          </p:grpSpPr>
          <p:sp>
            <p:nvSpPr>
              <p:cNvPr id="16" name="Diagonal liegende"/>
              <p:cNvSpPr/>
              <p:nvPr/>
            </p:nvSpPr>
            <p:spPr>
              <a:xfrm>
                <a:off x="1881978" y="1385888"/>
                <a:ext cx="360000" cy="324000"/>
              </a:xfrm>
              <a:prstGeom prst="round2DiagRect">
                <a:avLst/>
              </a:prstGeom>
              <a:solidFill>
                <a:schemeClr val="bg1"/>
              </a:solidFill>
              <a:ln>
                <a:solidFill>
                  <a:srgbClr val="068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Grafik 16"/>
              <p:cNvPicPr>
                <a:picLocks noChangeAspect="1"/>
              </p:cNvPicPr>
              <p:nvPr/>
            </p:nvPicPr>
            <p:blipFill rotWithShape="1">
              <a:blip r:embed="rId8">
                <a:extLst>
                  <a:ext uri="{28A0092B-C50C-407E-A947-70E740481C1C}">
                    <a14:useLocalDpi xmlns:a14="http://schemas.microsoft.com/office/drawing/2010/main" val="0"/>
                  </a:ext>
                </a:extLst>
              </a:blip>
              <a:srcRect t="11634"/>
              <a:stretch/>
            </p:blipFill>
            <p:spPr>
              <a:xfrm>
                <a:off x="1902611" y="1434742"/>
                <a:ext cx="315073" cy="243060"/>
              </a:xfrm>
              <a:prstGeom prst="rect">
                <a:avLst/>
              </a:prstGeom>
            </p:spPr>
          </p:pic>
        </p:grpSp>
        <p:sp>
          <p:nvSpPr>
            <p:cNvPr id="15" name="Titel 1"/>
            <p:cNvSpPr txBox="1">
              <a:spLocks/>
            </p:cNvSpPr>
            <p:nvPr/>
          </p:nvSpPr>
          <p:spPr>
            <a:xfrm>
              <a:off x="683568" y="274638"/>
              <a:ext cx="7787208" cy="562074"/>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chemeClr val="tx1"/>
                  </a:solidFill>
                  <a:latin typeface="Arial" panose="020B0604020202020204" pitchFamily="34" charset="0"/>
                  <a:ea typeface="+mj-ea"/>
                  <a:cs typeface="Arial" panose="020B0604020202020204" pitchFamily="34" charset="0"/>
                </a:defRPr>
              </a:lvl1pPr>
            </a:lstStyle>
            <a:p>
              <a:pPr fontAlgn="auto">
                <a:spcAft>
                  <a:spcPts val="0"/>
                </a:spcAft>
                <a:buClrTx/>
                <a:buSzTx/>
                <a:buFontTx/>
              </a:pPr>
              <a:r>
                <a:rPr lang="en-GB" sz="2800" dirty="0">
                  <a:latin typeface="+mj-lt"/>
                </a:rPr>
                <a:t>RQ-30d</a:t>
              </a:r>
            </a:p>
          </p:txBody>
        </p:sp>
      </p:grpSp>
    </p:spTree>
    <p:extLst>
      <p:ext uri="{BB962C8B-B14F-4D97-AF65-F5344CB8AC3E}">
        <p14:creationId xmlns:p14="http://schemas.microsoft.com/office/powerpoint/2010/main" val="3721750728"/>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360000" y="900000"/>
            <a:ext cx="4906417" cy="2592288"/>
          </a:xfrm>
        </p:spPr>
        <p:txBody>
          <a:bodyPr>
            <a:normAutofit/>
          </a:bodyPr>
          <a:lstStyle/>
          <a:p>
            <a:r>
              <a:rPr lang="en-US" sz="1600" dirty="0"/>
              <a:t>River width about 240m</a:t>
            </a:r>
          </a:p>
          <a:p>
            <a:r>
              <a:rPr lang="en-US" sz="1600" dirty="0"/>
              <a:t>complex hydraulic situation:</a:t>
            </a:r>
          </a:p>
          <a:p>
            <a:pPr lvl="1"/>
            <a:r>
              <a:rPr lang="en-US" sz="1200" dirty="0"/>
              <a:t>Bridge pillar, curve, inflow of an additional river</a:t>
            </a:r>
          </a:p>
          <a:p>
            <a:r>
              <a:rPr lang="en-US" sz="1700" dirty="0"/>
              <a:t>Measurement with 2 RQ-30d systems and calculation of the complete discharge</a:t>
            </a:r>
          </a:p>
          <a:p>
            <a:r>
              <a:rPr lang="en-US" sz="1600" dirty="0"/>
              <a:t>Installation on bridge railing</a:t>
            </a:r>
          </a:p>
          <a:p>
            <a:r>
              <a:rPr lang="en-US" sz="1600" dirty="0"/>
              <a:t>Power supply by solar panel and data transfer per radio</a:t>
            </a:r>
          </a:p>
          <a:p>
            <a:endParaRPr lang="de-DE" sz="1600" dirty="0"/>
          </a:p>
        </p:txBody>
      </p:sp>
      <p:sp>
        <p:nvSpPr>
          <p:cNvPr id="5" name="Foliennummernplatzhalter 4"/>
          <p:cNvSpPr>
            <a:spLocks noGrp="1"/>
          </p:cNvSpPr>
          <p:nvPr>
            <p:ph type="sldNum" sz="quarter" idx="4"/>
          </p:nvPr>
        </p:nvSpPr>
        <p:spPr/>
        <p:txBody>
          <a:bodyPr/>
          <a:lstStyle/>
          <a:p>
            <a:fld id="{0A38BB86-678C-4850-AA58-8576BAB49250}" type="slidenum">
              <a:rPr lang="de-DE" smtClean="0"/>
              <a:pPr/>
              <a:t>49</a:t>
            </a:fld>
            <a:endParaRPr lang="de-DE" dirty="0"/>
          </a:p>
        </p:txBody>
      </p:sp>
      <p:pic>
        <p:nvPicPr>
          <p:cNvPr id="7" name="Picture 7" descr="PB08371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36096" y="1196752"/>
            <a:ext cx="3432045" cy="2575679"/>
          </a:xfrm>
          <a:prstGeom prst="rect">
            <a:avLst/>
          </a:prstGeom>
          <a:noFill/>
          <a:ln w="19050">
            <a:solidFill>
              <a:srgbClr val="068D8D"/>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8" descr="PB08371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4956" y="3849687"/>
            <a:ext cx="2299023" cy="2554288"/>
          </a:xfrm>
          <a:prstGeom prst="rect">
            <a:avLst/>
          </a:prstGeom>
          <a:noFill/>
          <a:ln w="19050">
            <a:solidFill>
              <a:srgbClr val="068D8D"/>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9" descr="Landkarte_Überblick_Text_V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99792" y="3849687"/>
            <a:ext cx="2663825" cy="2547938"/>
          </a:xfrm>
          <a:prstGeom prst="rect">
            <a:avLst/>
          </a:prstGeom>
          <a:noFill/>
          <a:ln w="19050">
            <a:solidFill>
              <a:srgbClr val="068D8D"/>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10" descr="ATT7538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36096" y="3841751"/>
            <a:ext cx="3432045" cy="2555874"/>
          </a:xfrm>
          <a:prstGeom prst="rect">
            <a:avLst/>
          </a:prstGeom>
          <a:noFill/>
          <a:ln w="19050">
            <a:solidFill>
              <a:srgbClr val="068D8D"/>
            </a:solidFill>
            <a:miter lim="800000"/>
            <a:headEnd/>
            <a:tailEnd/>
          </a:ln>
          <a:extLst>
            <a:ext uri="{909E8E84-426E-40DD-AFC4-6F175D3DCCD1}">
              <a14:hiddenFill xmlns:a14="http://schemas.microsoft.com/office/drawing/2010/main">
                <a:solidFill>
                  <a:srgbClr val="FFFFFF"/>
                </a:solidFill>
              </a14:hiddenFill>
            </a:ext>
          </a:extLst>
        </p:spPr>
      </p:pic>
      <p:pic>
        <p:nvPicPr>
          <p:cNvPr id="11" name="Grafik 10"/>
          <p:cNvPicPr>
            <a:picLocks noChangeAspect="1"/>
          </p:cNvPicPr>
          <p:nvPr/>
        </p:nvPicPr>
        <p:blipFill>
          <a:blip r:embed="rId6"/>
          <a:stretch>
            <a:fillRect/>
          </a:stretch>
        </p:blipFill>
        <p:spPr>
          <a:xfrm>
            <a:off x="7620000" y="188640"/>
            <a:ext cx="1430165" cy="620993"/>
          </a:xfrm>
          <a:prstGeom prst="rect">
            <a:avLst/>
          </a:prstGeom>
        </p:spPr>
      </p:pic>
      <p:grpSp>
        <p:nvGrpSpPr>
          <p:cNvPr id="17" name="Gruppieren 16"/>
          <p:cNvGrpSpPr/>
          <p:nvPr/>
        </p:nvGrpSpPr>
        <p:grpSpPr>
          <a:xfrm>
            <a:off x="66312" y="203935"/>
            <a:ext cx="8404464" cy="632777"/>
            <a:chOff x="66312" y="203935"/>
            <a:chExt cx="8404464" cy="632777"/>
          </a:xfrm>
        </p:grpSpPr>
        <p:grpSp>
          <p:nvGrpSpPr>
            <p:cNvPr id="18" name="Gruppieren 17"/>
            <p:cNvGrpSpPr>
              <a:grpSpLocks noChangeAspect="1"/>
            </p:cNvGrpSpPr>
            <p:nvPr/>
          </p:nvGrpSpPr>
          <p:grpSpPr>
            <a:xfrm>
              <a:off x="66312" y="203935"/>
              <a:ext cx="656001" cy="590401"/>
              <a:chOff x="1881978" y="1385888"/>
              <a:chExt cx="360000" cy="324000"/>
            </a:xfrm>
          </p:grpSpPr>
          <p:sp>
            <p:nvSpPr>
              <p:cNvPr id="20" name="Diagonal liegende"/>
              <p:cNvSpPr/>
              <p:nvPr/>
            </p:nvSpPr>
            <p:spPr>
              <a:xfrm>
                <a:off x="1881978" y="1385888"/>
                <a:ext cx="360000" cy="324000"/>
              </a:xfrm>
              <a:prstGeom prst="round2DiagRect">
                <a:avLst/>
              </a:prstGeom>
              <a:solidFill>
                <a:schemeClr val="bg1"/>
              </a:solidFill>
              <a:ln>
                <a:solidFill>
                  <a:srgbClr val="068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Grafik 20"/>
              <p:cNvPicPr>
                <a:picLocks noChangeAspect="1"/>
              </p:cNvPicPr>
              <p:nvPr/>
            </p:nvPicPr>
            <p:blipFill rotWithShape="1">
              <a:blip r:embed="rId7">
                <a:extLst>
                  <a:ext uri="{28A0092B-C50C-407E-A947-70E740481C1C}">
                    <a14:useLocalDpi xmlns:a14="http://schemas.microsoft.com/office/drawing/2010/main" val="0"/>
                  </a:ext>
                </a:extLst>
              </a:blip>
              <a:srcRect t="11634"/>
              <a:stretch/>
            </p:blipFill>
            <p:spPr>
              <a:xfrm>
                <a:off x="1902611" y="1434742"/>
                <a:ext cx="315073" cy="243060"/>
              </a:xfrm>
              <a:prstGeom prst="rect">
                <a:avLst/>
              </a:prstGeom>
            </p:spPr>
          </p:pic>
        </p:grpSp>
        <p:sp>
          <p:nvSpPr>
            <p:cNvPr id="19" name="Titel 1"/>
            <p:cNvSpPr txBox="1">
              <a:spLocks/>
            </p:cNvSpPr>
            <p:nvPr/>
          </p:nvSpPr>
          <p:spPr>
            <a:xfrm>
              <a:off x="683568" y="274638"/>
              <a:ext cx="7787208" cy="562074"/>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chemeClr val="tx1"/>
                  </a:solidFill>
                  <a:latin typeface="Arial" panose="020B0604020202020204" pitchFamily="34" charset="0"/>
                  <a:ea typeface="+mj-ea"/>
                  <a:cs typeface="Arial" panose="020B0604020202020204" pitchFamily="34" charset="0"/>
                </a:defRPr>
              </a:lvl1pPr>
            </a:lstStyle>
            <a:p>
              <a:pPr fontAlgn="auto">
                <a:spcAft>
                  <a:spcPts val="0"/>
                </a:spcAft>
                <a:buClrTx/>
                <a:buSzTx/>
                <a:buFontTx/>
              </a:pPr>
              <a:r>
                <a:rPr lang="en-GB" sz="2800" dirty="0">
                  <a:latin typeface="+mj-lt"/>
                </a:rPr>
                <a:t>RQ-30d – INN, </a:t>
              </a:r>
              <a:r>
                <a:rPr lang="en-GB" sz="2800" dirty="0" err="1">
                  <a:latin typeface="+mj-lt"/>
                </a:rPr>
                <a:t>schärding</a:t>
              </a:r>
              <a:r>
                <a:rPr lang="en-GB" sz="2800" dirty="0">
                  <a:latin typeface="+mj-lt"/>
                </a:rPr>
                <a:t>, Austria</a:t>
              </a:r>
            </a:p>
          </p:txBody>
        </p:sp>
      </p:grpSp>
    </p:spTree>
    <p:extLst>
      <p:ext uri="{BB962C8B-B14F-4D97-AF65-F5344CB8AC3E}">
        <p14:creationId xmlns:p14="http://schemas.microsoft.com/office/powerpoint/2010/main" val="76501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2" name="Grafik 31"/>
          <p:cNvPicPr>
            <a:picLocks noChangeAspect="1"/>
          </p:cNvPicPr>
          <p:nvPr/>
        </p:nvPicPr>
        <p:blipFill>
          <a:blip r:embed="rId3">
            <a:clrChange>
              <a:clrFrom>
                <a:srgbClr val="FFFFFD"/>
              </a:clrFrom>
              <a:clrTo>
                <a:srgbClr val="FFFFFD">
                  <a:alpha val="0"/>
                </a:srgbClr>
              </a:clrTo>
            </a:clrChange>
          </a:blip>
          <a:stretch>
            <a:fillRect/>
          </a:stretch>
        </p:blipFill>
        <p:spPr>
          <a:xfrm>
            <a:off x="791262" y="5806164"/>
            <a:ext cx="1023675" cy="372783"/>
          </a:xfrm>
          <a:prstGeom prst="rect">
            <a:avLst/>
          </a:prstGeom>
        </p:spPr>
      </p:pic>
      <p:pic>
        <p:nvPicPr>
          <p:cNvPr id="17" name="Grafik 16"/>
          <p:cNvPicPr>
            <a:picLocks noChangeAspect="1"/>
          </p:cNvPicPr>
          <p:nvPr/>
        </p:nvPicPr>
        <p:blipFill>
          <a:blip r:embed="rId3">
            <a:clrChange>
              <a:clrFrom>
                <a:srgbClr val="FFFFFD"/>
              </a:clrFrom>
              <a:clrTo>
                <a:srgbClr val="FFFFFD">
                  <a:alpha val="0"/>
                </a:srgbClr>
              </a:clrTo>
            </a:clrChange>
          </a:blip>
          <a:stretch>
            <a:fillRect/>
          </a:stretch>
        </p:blipFill>
        <p:spPr>
          <a:xfrm>
            <a:off x="4027076" y="4470758"/>
            <a:ext cx="1023675" cy="372783"/>
          </a:xfrm>
          <a:prstGeom prst="rect">
            <a:avLst/>
          </a:prstGeom>
        </p:spPr>
      </p:pic>
      <p:pic>
        <p:nvPicPr>
          <p:cNvPr id="15" name="Grafik 14"/>
          <p:cNvPicPr>
            <a:picLocks noChangeAspect="1"/>
          </p:cNvPicPr>
          <p:nvPr/>
        </p:nvPicPr>
        <p:blipFill>
          <a:blip r:embed="rId3">
            <a:clrChange>
              <a:clrFrom>
                <a:srgbClr val="FFFFFD"/>
              </a:clrFrom>
              <a:clrTo>
                <a:srgbClr val="FFFFFD">
                  <a:alpha val="0"/>
                </a:srgbClr>
              </a:clrTo>
            </a:clrChange>
          </a:blip>
          <a:stretch>
            <a:fillRect/>
          </a:stretch>
        </p:blipFill>
        <p:spPr>
          <a:xfrm>
            <a:off x="809734" y="1182366"/>
            <a:ext cx="1023675" cy="372783"/>
          </a:xfrm>
          <a:prstGeom prst="rect">
            <a:avLst/>
          </a:prstGeom>
        </p:spPr>
      </p:pic>
      <p:pic>
        <p:nvPicPr>
          <p:cNvPr id="14" name="Grafik 13"/>
          <p:cNvPicPr>
            <a:picLocks noChangeAspect="1"/>
          </p:cNvPicPr>
          <p:nvPr/>
        </p:nvPicPr>
        <p:blipFill>
          <a:blip r:embed="rId3">
            <a:clrChange>
              <a:clrFrom>
                <a:srgbClr val="FFFFFD"/>
              </a:clrFrom>
              <a:clrTo>
                <a:srgbClr val="FFFFFD">
                  <a:alpha val="0"/>
                </a:srgbClr>
              </a:clrTo>
            </a:clrChange>
          </a:blip>
          <a:stretch>
            <a:fillRect/>
          </a:stretch>
        </p:blipFill>
        <p:spPr>
          <a:xfrm>
            <a:off x="1676437" y="3431674"/>
            <a:ext cx="1023675" cy="372783"/>
          </a:xfrm>
          <a:prstGeom prst="rect">
            <a:avLst/>
          </a:prstGeom>
        </p:spPr>
      </p:pic>
      <p:sp>
        <p:nvSpPr>
          <p:cNvPr id="5" name="Inhaltsplatzhalter 4"/>
          <p:cNvSpPr>
            <a:spLocks noGrp="1"/>
          </p:cNvSpPr>
          <p:nvPr>
            <p:ph sz="half" idx="1"/>
          </p:nvPr>
        </p:nvSpPr>
        <p:spPr>
          <a:xfrm>
            <a:off x="723326" y="1216416"/>
            <a:ext cx="5081680" cy="5240510"/>
          </a:xfrm>
        </p:spPr>
        <p:txBody>
          <a:bodyPr>
            <a:noAutofit/>
          </a:bodyPr>
          <a:lstStyle/>
          <a:p>
            <a:pPr marL="0" indent="0">
              <a:buNone/>
            </a:pPr>
            <a:r>
              <a:rPr lang="en-US" sz="2000" dirty="0"/>
              <a:t>                  used it´s specialized knowledge of measuring discharge in rivers and streams  to develop a flow meter, for the </a:t>
            </a:r>
            <a:r>
              <a:rPr lang="en-US" sz="2000" b="1" dirty="0">
                <a:solidFill>
                  <a:srgbClr val="068D8D"/>
                </a:solidFill>
              </a:rPr>
              <a:t>non contact measurement of waste water, sewage systems and industrial waters</a:t>
            </a:r>
            <a:r>
              <a:rPr lang="en-US" sz="2000" dirty="0"/>
              <a:t>, the SQ.</a:t>
            </a:r>
          </a:p>
          <a:p>
            <a:pPr marL="0" indent="0">
              <a:buNone/>
            </a:pPr>
            <a:endParaRPr lang="en-US" sz="2000" dirty="0"/>
          </a:p>
          <a:p>
            <a:pPr marL="0" indent="0">
              <a:buNone/>
            </a:pPr>
            <a:r>
              <a:rPr lang="en-US" sz="2000" dirty="0"/>
              <a:t>Worldwide distributor network is continuously growing.                 has distributer in 60 counties of the world on all continents.</a:t>
            </a:r>
          </a:p>
          <a:p>
            <a:pPr marL="0" indent="0">
              <a:buNone/>
            </a:pPr>
            <a:endParaRPr lang="en-US" sz="2000" dirty="0"/>
          </a:p>
          <a:p>
            <a:pPr marL="0" indent="0">
              <a:buNone/>
            </a:pPr>
            <a:r>
              <a:rPr lang="en-US" sz="2000" dirty="0"/>
              <a:t>After several year of perfecting,                 start selling it´s unique ice detection system the IDS-20.</a:t>
            </a:r>
          </a:p>
          <a:p>
            <a:pPr marL="0" indent="0">
              <a:buNone/>
            </a:pPr>
            <a:endParaRPr lang="en-US" sz="2000" dirty="0"/>
          </a:p>
          <a:p>
            <a:pPr marL="0" indent="0">
              <a:buNone/>
            </a:pPr>
            <a:r>
              <a:rPr lang="en-US" sz="2000" dirty="0"/>
              <a:t>                 opened its first overseas office in </a:t>
            </a:r>
            <a:r>
              <a:rPr lang="en-US" sz="2000" b="1" dirty="0">
                <a:solidFill>
                  <a:srgbClr val="068D8D"/>
                </a:solidFill>
              </a:rPr>
              <a:t>Kula Lumpur, Malaysia</a:t>
            </a:r>
            <a:r>
              <a:rPr lang="en-US" sz="2000" dirty="0"/>
              <a:t>.</a:t>
            </a:r>
          </a:p>
          <a:p>
            <a:pPr marL="0" indent="0">
              <a:buNone/>
            </a:pPr>
            <a:endParaRPr lang="en-US" dirty="0"/>
          </a:p>
        </p:txBody>
      </p:sp>
      <p:sp>
        <p:nvSpPr>
          <p:cNvPr id="13" name="Textfeld 12"/>
          <p:cNvSpPr txBox="1"/>
          <p:nvPr/>
        </p:nvSpPr>
        <p:spPr>
          <a:xfrm>
            <a:off x="5938038" y="2261004"/>
            <a:ext cx="1710023" cy="276999"/>
          </a:xfrm>
          <a:prstGeom prst="rect">
            <a:avLst/>
          </a:prstGeom>
          <a:noFill/>
        </p:spPr>
        <p:txBody>
          <a:bodyPr wrap="square" rtlCol="0">
            <a:spAutoFit/>
          </a:bodyPr>
          <a:lstStyle/>
          <a:p>
            <a:r>
              <a:rPr lang="de-DE" sz="1200" dirty="0">
                <a:solidFill>
                  <a:schemeClr val="tx1"/>
                </a:solidFill>
                <a:latin typeface="+mn-lt"/>
              </a:rPr>
              <a:t>SO</a:t>
            </a:r>
            <a:r>
              <a:rPr lang="de-DE" sz="1200" dirty="0">
                <a:solidFill>
                  <a:srgbClr val="068D8D"/>
                </a:solidFill>
                <a:latin typeface="+mn-lt"/>
              </a:rPr>
              <a:t>MM</a:t>
            </a:r>
            <a:r>
              <a:rPr lang="de-DE" sz="1200" dirty="0">
                <a:solidFill>
                  <a:schemeClr val="tx1"/>
                </a:solidFill>
                <a:latin typeface="+mn-lt"/>
              </a:rPr>
              <a:t>ER </a:t>
            </a:r>
            <a:r>
              <a:rPr lang="en-GB" sz="1200" dirty="0">
                <a:solidFill>
                  <a:schemeClr val="tx1"/>
                </a:solidFill>
                <a:latin typeface="+mn-lt"/>
              </a:rPr>
              <a:t>SQ-flow meter</a:t>
            </a:r>
            <a:endParaRPr lang="en-US" sz="1200" dirty="0">
              <a:solidFill>
                <a:srgbClr val="068D8D"/>
              </a:solidFill>
              <a:latin typeface="+mn-lt"/>
            </a:endParaRPr>
          </a:p>
        </p:txBody>
      </p:sp>
      <p:sp>
        <p:nvSpPr>
          <p:cNvPr id="21" name="Textfeld 20"/>
          <p:cNvSpPr txBox="1"/>
          <p:nvPr/>
        </p:nvSpPr>
        <p:spPr>
          <a:xfrm>
            <a:off x="71641" y="994806"/>
            <a:ext cx="825693" cy="369332"/>
          </a:xfrm>
          <a:prstGeom prst="rect">
            <a:avLst/>
          </a:prstGeom>
          <a:noFill/>
        </p:spPr>
        <p:txBody>
          <a:bodyPr wrap="square" rtlCol="0">
            <a:spAutoFit/>
          </a:bodyPr>
          <a:lstStyle/>
          <a:p>
            <a:r>
              <a:rPr lang="en-GB" sz="1800" b="1" dirty="0">
                <a:solidFill>
                  <a:srgbClr val="068D8D"/>
                </a:solidFill>
                <a:latin typeface="+mn-lt"/>
              </a:rPr>
              <a:t>2015</a:t>
            </a:r>
            <a:endParaRPr lang="en-US" sz="1800" b="1" dirty="0">
              <a:solidFill>
                <a:srgbClr val="068D8D"/>
              </a:solidFill>
              <a:latin typeface="+mn-lt"/>
            </a:endParaRPr>
          </a:p>
        </p:txBody>
      </p:sp>
      <p:sp>
        <p:nvSpPr>
          <p:cNvPr id="23" name="Textfeld 22"/>
          <p:cNvSpPr txBox="1"/>
          <p:nvPr/>
        </p:nvSpPr>
        <p:spPr>
          <a:xfrm>
            <a:off x="71641" y="2918591"/>
            <a:ext cx="825693" cy="369332"/>
          </a:xfrm>
          <a:prstGeom prst="rect">
            <a:avLst/>
          </a:prstGeom>
          <a:noFill/>
        </p:spPr>
        <p:txBody>
          <a:bodyPr wrap="square" rtlCol="0">
            <a:spAutoFit/>
          </a:bodyPr>
          <a:lstStyle/>
          <a:p>
            <a:r>
              <a:rPr lang="en-GB" sz="1800" b="1" dirty="0">
                <a:solidFill>
                  <a:srgbClr val="068D8D"/>
                </a:solidFill>
                <a:latin typeface="+mn-lt"/>
              </a:rPr>
              <a:t>2016</a:t>
            </a:r>
            <a:endParaRPr lang="en-US" sz="1800" b="1" dirty="0">
              <a:solidFill>
                <a:srgbClr val="068D8D"/>
              </a:solidFill>
              <a:latin typeface="+mn-lt"/>
            </a:endParaRPr>
          </a:p>
        </p:txBody>
      </p:sp>
      <p:sp>
        <p:nvSpPr>
          <p:cNvPr id="24" name="Textfeld 23"/>
          <p:cNvSpPr txBox="1"/>
          <p:nvPr/>
        </p:nvSpPr>
        <p:spPr>
          <a:xfrm>
            <a:off x="62441" y="4281423"/>
            <a:ext cx="825693" cy="369332"/>
          </a:xfrm>
          <a:prstGeom prst="rect">
            <a:avLst/>
          </a:prstGeom>
          <a:noFill/>
        </p:spPr>
        <p:txBody>
          <a:bodyPr wrap="square" rtlCol="0">
            <a:spAutoFit/>
          </a:bodyPr>
          <a:lstStyle/>
          <a:p>
            <a:r>
              <a:rPr lang="en-GB" sz="1800" b="1" dirty="0">
                <a:solidFill>
                  <a:srgbClr val="068D8D"/>
                </a:solidFill>
                <a:latin typeface="+mn-lt"/>
              </a:rPr>
              <a:t>2017</a:t>
            </a:r>
            <a:endParaRPr lang="en-US" sz="1800" b="1" dirty="0">
              <a:solidFill>
                <a:srgbClr val="068D8D"/>
              </a:solidFill>
              <a:latin typeface="+mn-lt"/>
            </a:endParaRPr>
          </a:p>
        </p:txBody>
      </p:sp>
      <p:pic>
        <p:nvPicPr>
          <p:cNvPr id="22" name="Grafik 21"/>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287491" y="913284"/>
            <a:ext cx="1736068" cy="1382580"/>
          </a:xfrm>
          <a:prstGeom prst="rect">
            <a:avLst/>
          </a:prstGeom>
          <a:ln w="19050">
            <a:solidFill>
              <a:srgbClr val="068D8D"/>
            </a:solidFill>
          </a:ln>
        </p:spPr>
      </p:pic>
      <p:sp>
        <p:nvSpPr>
          <p:cNvPr id="25" name="Titel 1"/>
          <p:cNvSpPr>
            <a:spLocks noGrp="1"/>
          </p:cNvSpPr>
          <p:nvPr>
            <p:ph type="title"/>
          </p:nvPr>
        </p:nvSpPr>
        <p:spPr>
          <a:xfrm>
            <a:off x="683568" y="274638"/>
            <a:ext cx="7787208" cy="562074"/>
          </a:xfrm>
        </p:spPr>
        <p:txBody>
          <a:bodyPr/>
          <a:lstStyle/>
          <a:p>
            <a:r>
              <a:rPr lang="en-GB" b="1" dirty="0">
                <a:latin typeface="+mj-lt"/>
              </a:rPr>
              <a:t>SO</a:t>
            </a:r>
            <a:r>
              <a:rPr lang="en-GB" b="1" dirty="0">
                <a:solidFill>
                  <a:srgbClr val="068D8D"/>
                </a:solidFill>
                <a:latin typeface="+mj-lt"/>
              </a:rPr>
              <a:t>MM</a:t>
            </a:r>
            <a:r>
              <a:rPr lang="en-GB" b="1" dirty="0">
                <a:latin typeface="+mj-lt"/>
              </a:rPr>
              <a:t>ER - History </a:t>
            </a:r>
          </a:p>
        </p:txBody>
      </p:sp>
      <p:pic>
        <p:nvPicPr>
          <p:cNvPr id="8" name="Grafik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42304" y="2506648"/>
            <a:ext cx="2981256" cy="1478983"/>
          </a:xfrm>
          <a:prstGeom prst="rect">
            <a:avLst/>
          </a:prstGeom>
          <a:ln w="19050">
            <a:solidFill>
              <a:srgbClr val="068D8D"/>
            </a:solidFill>
          </a:ln>
        </p:spPr>
      </p:pic>
      <p:pic>
        <p:nvPicPr>
          <p:cNvPr id="26" name="Grafik 25"/>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l="16448" t="9804"/>
          <a:stretch/>
        </p:blipFill>
        <p:spPr>
          <a:xfrm>
            <a:off x="7610173" y="4197978"/>
            <a:ext cx="1413385" cy="1144331"/>
          </a:xfrm>
          <a:prstGeom prst="rect">
            <a:avLst/>
          </a:prstGeom>
          <a:ln w="19050">
            <a:solidFill>
              <a:srgbClr val="068D8D"/>
            </a:solidFill>
          </a:ln>
        </p:spPr>
      </p:pic>
      <p:sp>
        <p:nvSpPr>
          <p:cNvPr id="27" name="Textfeld 26"/>
          <p:cNvSpPr txBox="1"/>
          <p:nvPr/>
        </p:nvSpPr>
        <p:spPr>
          <a:xfrm>
            <a:off x="5942286" y="3962295"/>
            <a:ext cx="2231898" cy="276999"/>
          </a:xfrm>
          <a:prstGeom prst="rect">
            <a:avLst/>
          </a:prstGeom>
          <a:noFill/>
        </p:spPr>
        <p:txBody>
          <a:bodyPr wrap="square" rtlCol="0">
            <a:spAutoFit/>
          </a:bodyPr>
          <a:lstStyle/>
          <a:p>
            <a:r>
              <a:rPr lang="de-DE" sz="1200" dirty="0">
                <a:solidFill>
                  <a:schemeClr val="tx1"/>
                </a:solidFill>
                <a:latin typeface="+mn-lt"/>
              </a:rPr>
              <a:t>SO</a:t>
            </a:r>
            <a:r>
              <a:rPr lang="de-DE" sz="1200" dirty="0">
                <a:solidFill>
                  <a:srgbClr val="068D8D"/>
                </a:solidFill>
                <a:latin typeface="+mn-lt"/>
              </a:rPr>
              <a:t>MM</a:t>
            </a:r>
            <a:r>
              <a:rPr lang="de-DE" sz="1200" dirty="0">
                <a:solidFill>
                  <a:schemeClr val="tx1"/>
                </a:solidFill>
                <a:latin typeface="+mn-lt"/>
              </a:rPr>
              <a:t>ER </a:t>
            </a:r>
            <a:r>
              <a:rPr lang="en-GB" sz="1200" dirty="0">
                <a:solidFill>
                  <a:schemeClr val="tx1"/>
                </a:solidFill>
                <a:latin typeface="+mn-lt"/>
              </a:rPr>
              <a:t>distributer Network</a:t>
            </a:r>
            <a:endParaRPr lang="en-US" sz="1200" dirty="0">
              <a:solidFill>
                <a:srgbClr val="068D8D"/>
              </a:solidFill>
              <a:latin typeface="+mn-lt"/>
            </a:endParaRPr>
          </a:p>
        </p:txBody>
      </p:sp>
      <p:pic>
        <p:nvPicPr>
          <p:cNvPr id="28" name="Grafik 27"/>
          <p:cNvPicPr>
            <a:picLocks noChangeAspect="1"/>
          </p:cNvPicPr>
          <p:nvPr/>
        </p:nvPicPr>
        <p:blipFill rotWithShape="1">
          <a:blip r:embed="rId8" cstate="print">
            <a:extLst>
              <a:ext uri="{28A0092B-C50C-407E-A947-70E740481C1C}">
                <a14:useLocalDpi xmlns:a14="http://schemas.microsoft.com/office/drawing/2010/main" val="0"/>
              </a:ext>
            </a:extLst>
          </a:blip>
          <a:srcRect l="10978" r="8582"/>
          <a:stretch/>
        </p:blipFill>
        <p:spPr>
          <a:xfrm>
            <a:off x="6042303" y="913284"/>
            <a:ext cx="1112156" cy="1382580"/>
          </a:xfrm>
          <a:prstGeom prst="rect">
            <a:avLst/>
          </a:prstGeom>
          <a:ln w="19050">
            <a:solidFill>
              <a:srgbClr val="068D8D"/>
            </a:solidFill>
          </a:ln>
        </p:spPr>
      </p:pic>
      <p:sp>
        <p:nvSpPr>
          <p:cNvPr id="29" name="Textfeld 28"/>
          <p:cNvSpPr txBox="1"/>
          <p:nvPr/>
        </p:nvSpPr>
        <p:spPr>
          <a:xfrm>
            <a:off x="5938039" y="5340407"/>
            <a:ext cx="3085520" cy="461665"/>
          </a:xfrm>
          <a:prstGeom prst="rect">
            <a:avLst/>
          </a:prstGeom>
          <a:noFill/>
        </p:spPr>
        <p:txBody>
          <a:bodyPr wrap="square" rtlCol="0">
            <a:spAutoFit/>
          </a:bodyPr>
          <a:lstStyle/>
          <a:p>
            <a:r>
              <a:rPr lang="en-GB" sz="1200" dirty="0">
                <a:solidFill>
                  <a:schemeClr val="tx1"/>
                </a:solidFill>
                <a:latin typeface="+mn-lt"/>
              </a:rPr>
              <a:t>SO</a:t>
            </a:r>
            <a:r>
              <a:rPr lang="en-GB" sz="1200" dirty="0">
                <a:solidFill>
                  <a:srgbClr val="068D8D"/>
                </a:solidFill>
                <a:latin typeface="+mn-lt"/>
              </a:rPr>
              <a:t>MM</a:t>
            </a:r>
            <a:r>
              <a:rPr lang="en-GB" sz="1200" dirty="0">
                <a:solidFill>
                  <a:schemeClr val="tx1"/>
                </a:solidFill>
                <a:latin typeface="+mn-lt"/>
              </a:rPr>
              <a:t>ER IDS-20 Installed on Wind turbine and at Vienna Airport</a:t>
            </a:r>
            <a:endParaRPr lang="en-US" sz="1200" dirty="0">
              <a:solidFill>
                <a:schemeClr val="tx1"/>
              </a:solidFill>
              <a:latin typeface="+mn-lt"/>
            </a:endParaRPr>
          </a:p>
        </p:txBody>
      </p:sp>
      <p:pic>
        <p:nvPicPr>
          <p:cNvPr id="30" name="Grafik 29"/>
          <p:cNvPicPr>
            <a:picLocks noChangeAspect="1"/>
          </p:cNvPicPr>
          <p:nvPr/>
        </p:nvPicPr>
        <p:blipFill rotWithShape="1">
          <a:blip r:embed="rId9" cstate="print">
            <a:extLst>
              <a:ext uri="{28A0092B-C50C-407E-A947-70E740481C1C}">
                <a14:useLocalDpi xmlns:a14="http://schemas.microsoft.com/office/drawing/2010/main" val="0"/>
              </a:ext>
            </a:extLst>
          </a:blip>
          <a:srcRect l="12958" t="9837" r="28556" b="29060"/>
          <a:stretch/>
        </p:blipFill>
        <p:spPr>
          <a:xfrm>
            <a:off x="6042303" y="4208775"/>
            <a:ext cx="1482028" cy="1161242"/>
          </a:xfrm>
          <a:prstGeom prst="rect">
            <a:avLst/>
          </a:prstGeom>
          <a:ln w="19050">
            <a:solidFill>
              <a:srgbClr val="068D8D"/>
            </a:solidFill>
          </a:ln>
        </p:spPr>
      </p:pic>
      <p:sp>
        <p:nvSpPr>
          <p:cNvPr id="31" name="Textfeld 30"/>
          <p:cNvSpPr txBox="1"/>
          <p:nvPr/>
        </p:nvSpPr>
        <p:spPr>
          <a:xfrm>
            <a:off x="71640" y="5683205"/>
            <a:ext cx="825693" cy="369332"/>
          </a:xfrm>
          <a:prstGeom prst="rect">
            <a:avLst/>
          </a:prstGeom>
          <a:noFill/>
        </p:spPr>
        <p:txBody>
          <a:bodyPr wrap="square" rtlCol="0">
            <a:spAutoFit/>
          </a:bodyPr>
          <a:lstStyle/>
          <a:p>
            <a:r>
              <a:rPr lang="en-GB" sz="1800" b="1" dirty="0">
                <a:solidFill>
                  <a:srgbClr val="068D8D"/>
                </a:solidFill>
                <a:latin typeface="+mn-lt"/>
              </a:rPr>
              <a:t>2018</a:t>
            </a:r>
            <a:endParaRPr lang="en-US" sz="1800" b="1" dirty="0">
              <a:solidFill>
                <a:srgbClr val="068D8D"/>
              </a:solidFill>
              <a:latin typeface="+mn-lt"/>
            </a:endParaRPr>
          </a:p>
        </p:txBody>
      </p:sp>
      <p:pic>
        <p:nvPicPr>
          <p:cNvPr id="10" name="Grafik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38998" y="5786316"/>
            <a:ext cx="1923201" cy="961601"/>
          </a:xfrm>
          <a:prstGeom prst="rect">
            <a:avLst/>
          </a:prstGeom>
          <a:ln w="19050">
            <a:solidFill>
              <a:srgbClr val="068D8D"/>
            </a:solidFill>
          </a:ln>
        </p:spPr>
      </p:pic>
      <p:pic>
        <p:nvPicPr>
          <p:cNvPr id="11" name="Grafik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041187" y="5785228"/>
            <a:ext cx="972524" cy="486262"/>
          </a:xfrm>
          <a:prstGeom prst="rect">
            <a:avLst/>
          </a:prstGeom>
          <a:ln w="19050">
            <a:solidFill>
              <a:srgbClr val="068D8D"/>
            </a:solidFill>
          </a:ln>
        </p:spPr>
      </p:pic>
      <p:grpSp>
        <p:nvGrpSpPr>
          <p:cNvPr id="33" name="Gruppieren 32"/>
          <p:cNvGrpSpPr/>
          <p:nvPr/>
        </p:nvGrpSpPr>
        <p:grpSpPr>
          <a:xfrm>
            <a:off x="64800" y="205200"/>
            <a:ext cx="656001" cy="590401"/>
            <a:chOff x="1680800" y="1932787"/>
            <a:chExt cx="656001" cy="590401"/>
          </a:xfrm>
        </p:grpSpPr>
        <p:sp>
          <p:nvSpPr>
            <p:cNvPr id="34" name="Diagonal liegende Ecken des Rechtecks abrunden 33"/>
            <p:cNvSpPr/>
            <p:nvPr/>
          </p:nvSpPr>
          <p:spPr>
            <a:xfrm>
              <a:off x="1680800" y="1932787"/>
              <a:ext cx="656001" cy="590401"/>
            </a:xfrm>
            <a:prstGeom prst="round2DiagRect">
              <a:avLst/>
            </a:prstGeom>
            <a:solidFill>
              <a:schemeClr val="bg1"/>
            </a:solidFill>
            <a:ln>
              <a:solidFill>
                <a:srgbClr val="068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5" name="Grafik 34"/>
            <p:cNvPicPr>
              <a:picLocks noChangeAspect="1"/>
            </p:cNvPicPr>
            <p:nvPr/>
          </p:nvPicPr>
          <p:blipFill>
            <a:blip r:embed="rId12"/>
            <a:stretch>
              <a:fillRect/>
            </a:stretch>
          </p:blipFill>
          <p:spPr>
            <a:xfrm>
              <a:off x="1720179" y="2041912"/>
              <a:ext cx="568656" cy="397556"/>
            </a:xfrm>
            <a:prstGeom prst="rect">
              <a:avLst/>
            </a:prstGeom>
          </p:spPr>
        </p:pic>
      </p:grpSp>
    </p:spTree>
    <p:extLst>
      <p:ext uri="{BB962C8B-B14F-4D97-AF65-F5344CB8AC3E}">
        <p14:creationId xmlns:p14="http://schemas.microsoft.com/office/powerpoint/2010/main" val="2909545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xEl>
                                              <p:pRg st="4" end="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
                                            <p:txEl>
                                              <p:pRg st="6" end="6"/>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13" grpId="0"/>
      <p:bldP spid="27" grpId="0"/>
      <p:bldP spid="2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descr="PB08371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36096" y="1196752"/>
            <a:ext cx="3432045" cy="2575679"/>
          </a:xfrm>
          <a:prstGeom prst="rect">
            <a:avLst/>
          </a:prstGeom>
          <a:noFill/>
          <a:ln w="19050">
            <a:solidFill>
              <a:srgbClr val="068D8D"/>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8" descr="PB08371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4956" y="3849687"/>
            <a:ext cx="2299023" cy="2554288"/>
          </a:xfrm>
          <a:prstGeom prst="rect">
            <a:avLst/>
          </a:prstGeom>
          <a:noFill/>
          <a:ln w="12700">
            <a:solidFill>
              <a:srgbClr val="068D8D"/>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9" descr="Landkarte_Überblick_Text_V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2140" y="1518082"/>
            <a:ext cx="5101478" cy="4879543"/>
          </a:xfrm>
          <a:prstGeom prst="rect">
            <a:avLst/>
          </a:prstGeom>
          <a:noFill/>
          <a:ln w="19050">
            <a:solidFill>
              <a:srgbClr val="068D8D"/>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10" descr="ATT7538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36096" y="3841751"/>
            <a:ext cx="3432045" cy="2555874"/>
          </a:xfrm>
          <a:prstGeom prst="rect">
            <a:avLst/>
          </a:prstGeom>
          <a:noFill/>
          <a:ln w="19050">
            <a:solidFill>
              <a:srgbClr val="068D8D"/>
            </a:solidFill>
            <a:miter lim="800000"/>
            <a:headEnd/>
            <a:tailEnd/>
          </a:ln>
          <a:extLst>
            <a:ext uri="{909E8E84-426E-40DD-AFC4-6F175D3DCCD1}">
              <a14:hiddenFill xmlns:a14="http://schemas.microsoft.com/office/drawing/2010/main">
                <a:solidFill>
                  <a:srgbClr val="FFFFFF"/>
                </a:solidFill>
              </a14:hiddenFill>
            </a:ext>
          </a:extLst>
        </p:spPr>
      </p:pic>
      <p:sp>
        <p:nvSpPr>
          <p:cNvPr id="6" name="Ellipse 5"/>
          <p:cNvSpPr/>
          <p:nvPr/>
        </p:nvSpPr>
        <p:spPr>
          <a:xfrm>
            <a:off x="7524328" y="5229200"/>
            <a:ext cx="72008" cy="72008"/>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Ellipse 10"/>
          <p:cNvSpPr/>
          <p:nvPr/>
        </p:nvSpPr>
        <p:spPr>
          <a:xfrm>
            <a:off x="6804248" y="5063047"/>
            <a:ext cx="72008" cy="72008"/>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2" name="Gruppieren 11"/>
          <p:cNvGrpSpPr/>
          <p:nvPr/>
        </p:nvGrpSpPr>
        <p:grpSpPr>
          <a:xfrm>
            <a:off x="66312" y="203935"/>
            <a:ext cx="8404464" cy="632777"/>
            <a:chOff x="66312" y="203935"/>
            <a:chExt cx="8404464" cy="632777"/>
          </a:xfrm>
        </p:grpSpPr>
        <p:grpSp>
          <p:nvGrpSpPr>
            <p:cNvPr id="13" name="Gruppieren 12"/>
            <p:cNvGrpSpPr>
              <a:grpSpLocks noChangeAspect="1"/>
            </p:cNvGrpSpPr>
            <p:nvPr/>
          </p:nvGrpSpPr>
          <p:grpSpPr>
            <a:xfrm>
              <a:off x="66312" y="203935"/>
              <a:ext cx="656001" cy="590401"/>
              <a:chOff x="1881978" y="1385888"/>
              <a:chExt cx="360000" cy="324000"/>
            </a:xfrm>
          </p:grpSpPr>
          <p:sp>
            <p:nvSpPr>
              <p:cNvPr id="15" name="Diagonal liegende"/>
              <p:cNvSpPr/>
              <p:nvPr/>
            </p:nvSpPr>
            <p:spPr>
              <a:xfrm>
                <a:off x="1881978" y="1385888"/>
                <a:ext cx="360000" cy="324000"/>
              </a:xfrm>
              <a:prstGeom prst="round2DiagRect">
                <a:avLst/>
              </a:prstGeom>
              <a:solidFill>
                <a:schemeClr val="bg1"/>
              </a:solidFill>
              <a:ln>
                <a:solidFill>
                  <a:srgbClr val="068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Grafik 15"/>
              <p:cNvPicPr>
                <a:picLocks noChangeAspect="1"/>
              </p:cNvPicPr>
              <p:nvPr/>
            </p:nvPicPr>
            <p:blipFill rotWithShape="1">
              <a:blip r:embed="rId7">
                <a:extLst>
                  <a:ext uri="{28A0092B-C50C-407E-A947-70E740481C1C}">
                    <a14:useLocalDpi xmlns:a14="http://schemas.microsoft.com/office/drawing/2010/main" val="0"/>
                  </a:ext>
                </a:extLst>
              </a:blip>
              <a:srcRect t="11634"/>
              <a:stretch/>
            </p:blipFill>
            <p:spPr>
              <a:xfrm>
                <a:off x="1902611" y="1434742"/>
                <a:ext cx="315073" cy="243060"/>
              </a:xfrm>
              <a:prstGeom prst="rect">
                <a:avLst/>
              </a:prstGeom>
            </p:spPr>
          </p:pic>
        </p:grpSp>
        <p:sp>
          <p:nvSpPr>
            <p:cNvPr id="14" name="Titel 1"/>
            <p:cNvSpPr txBox="1">
              <a:spLocks/>
            </p:cNvSpPr>
            <p:nvPr/>
          </p:nvSpPr>
          <p:spPr>
            <a:xfrm>
              <a:off x="683568" y="274638"/>
              <a:ext cx="7787208" cy="562074"/>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chemeClr val="tx1"/>
                  </a:solidFill>
                  <a:latin typeface="Arial" panose="020B0604020202020204" pitchFamily="34" charset="0"/>
                  <a:ea typeface="+mj-ea"/>
                  <a:cs typeface="Arial" panose="020B0604020202020204" pitchFamily="34" charset="0"/>
                </a:defRPr>
              </a:lvl1pPr>
            </a:lstStyle>
            <a:p>
              <a:pPr fontAlgn="auto">
                <a:spcAft>
                  <a:spcPts val="0"/>
                </a:spcAft>
                <a:buClrTx/>
                <a:buSzTx/>
                <a:buFontTx/>
              </a:pPr>
              <a:r>
                <a:rPr lang="en-GB" sz="2800" dirty="0">
                  <a:latin typeface="+mj-lt"/>
                </a:rPr>
                <a:t>RQ-30d – INN, </a:t>
              </a:r>
              <a:r>
                <a:rPr lang="en-GB" sz="2800" dirty="0" err="1">
                  <a:latin typeface="+mj-lt"/>
                </a:rPr>
                <a:t>schärding</a:t>
              </a:r>
              <a:r>
                <a:rPr lang="en-GB" sz="2800" dirty="0">
                  <a:latin typeface="+mj-lt"/>
                </a:rPr>
                <a:t>, Austria</a:t>
              </a:r>
            </a:p>
          </p:txBody>
        </p:sp>
      </p:grpSp>
    </p:spTree>
    <p:extLst>
      <p:ext uri="{BB962C8B-B14F-4D97-AF65-F5344CB8AC3E}">
        <p14:creationId xmlns:p14="http://schemas.microsoft.com/office/powerpoint/2010/main" val="495194699"/>
      </p:ext>
    </p:extLst>
  </p:cSld>
  <p:clrMapOvr>
    <a:masterClrMapping/>
  </p:clrMapOvr>
  <p:transition spd="slow">
    <p:strips/>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360000" y="900000"/>
            <a:ext cx="4906417" cy="2592288"/>
          </a:xfrm>
        </p:spPr>
        <p:txBody>
          <a:bodyPr>
            <a:normAutofit/>
          </a:bodyPr>
          <a:lstStyle/>
          <a:p>
            <a:r>
              <a:rPr lang="en-US" sz="1600" dirty="0"/>
              <a:t>River width about 240m</a:t>
            </a:r>
          </a:p>
          <a:p>
            <a:r>
              <a:rPr lang="en-US" sz="1600" dirty="0"/>
              <a:t>complex hydraulic situation:</a:t>
            </a:r>
          </a:p>
          <a:p>
            <a:pPr lvl="1"/>
            <a:r>
              <a:rPr lang="en-US" sz="1200" dirty="0"/>
              <a:t>Bridge pillar, curve, inflow of an additional river</a:t>
            </a:r>
          </a:p>
          <a:p>
            <a:r>
              <a:rPr lang="en-US" sz="1700" dirty="0"/>
              <a:t>Measurement with 2 RQ-30d systems and calculation of the complete discharge</a:t>
            </a:r>
          </a:p>
          <a:p>
            <a:r>
              <a:rPr lang="en-US" sz="1600" dirty="0"/>
              <a:t>Installation on bridge railing</a:t>
            </a:r>
          </a:p>
          <a:p>
            <a:r>
              <a:rPr lang="en-US" sz="1600" dirty="0"/>
              <a:t>Power supply by solar panel and data transfer per radio</a:t>
            </a:r>
          </a:p>
          <a:p>
            <a:endParaRPr lang="de-DE" sz="1600" dirty="0"/>
          </a:p>
        </p:txBody>
      </p:sp>
      <p:sp>
        <p:nvSpPr>
          <p:cNvPr id="5" name="Foliennummernplatzhalter 4"/>
          <p:cNvSpPr>
            <a:spLocks noGrp="1"/>
          </p:cNvSpPr>
          <p:nvPr>
            <p:ph type="sldNum" sz="quarter" idx="4"/>
          </p:nvPr>
        </p:nvSpPr>
        <p:spPr/>
        <p:txBody>
          <a:bodyPr/>
          <a:lstStyle/>
          <a:p>
            <a:fld id="{0A38BB86-678C-4850-AA58-8576BAB49250}" type="slidenum">
              <a:rPr lang="de-DE" smtClean="0"/>
              <a:pPr/>
              <a:t>51</a:t>
            </a:fld>
            <a:endParaRPr lang="de-DE" dirty="0"/>
          </a:p>
        </p:txBody>
      </p:sp>
      <p:pic>
        <p:nvPicPr>
          <p:cNvPr id="7" name="Picture 7" descr="PB08371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36096" y="1196752"/>
            <a:ext cx="3432045" cy="2575679"/>
          </a:xfrm>
          <a:prstGeom prst="rect">
            <a:avLst/>
          </a:prstGeom>
          <a:noFill/>
          <a:ln w="19050">
            <a:solidFill>
              <a:srgbClr val="068D8D"/>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8" descr="PB08371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4956" y="3849687"/>
            <a:ext cx="2299023" cy="2554288"/>
          </a:xfrm>
          <a:prstGeom prst="rect">
            <a:avLst/>
          </a:prstGeom>
          <a:noFill/>
          <a:ln w="19050">
            <a:solidFill>
              <a:srgbClr val="068D8D"/>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9" descr="Landkarte_Überblick_Text_V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99792" y="3849687"/>
            <a:ext cx="2663825" cy="2547938"/>
          </a:xfrm>
          <a:prstGeom prst="rect">
            <a:avLst/>
          </a:prstGeom>
          <a:noFill/>
          <a:ln w="19050">
            <a:solidFill>
              <a:srgbClr val="068D8D"/>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10" descr="ATT7538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36096" y="3841751"/>
            <a:ext cx="3432045" cy="2555874"/>
          </a:xfrm>
          <a:prstGeom prst="rect">
            <a:avLst/>
          </a:prstGeom>
          <a:noFill/>
          <a:ln w="19050">
            <a:solidFill>
              <a:srgbClr val="068D8D"/>
            </a:solidFill>
            <a:miter lim="800000"/>
            <a:headEnd/>
            <a:tailEnd/>
          </a:ln>
          <a:extLst>
            <a:ext uri="{909E8E84-426E-40DD-AFC4-6F175D3DCCD1}">
              <a14:hiddenFill xmlns:a14="http://schemas.microsoft.com/office/drawing/2010/main">
                <a:solidFill>
                  <a:srgbClr val="FFFFFF"/>
                </a:solidFill>
              </a14:hiddenFill>
            </a:ext>
          </a:extLst>
        </p:spPr>
      </p:pic>
      <p:pic>
        <p:nvPicPr>
          <p:cNvPr id="11" name="Grafik 10"/>
          <p:cNvPicPr>
            <a:picLocks noChangeAspect="1"/>
          </p:cNvPicPr>
          <p:nvPr/>
        </p:nvPicPr>
        <p:blipFill>
          <a:blip r:embed="rId6"/>
          <a:stretch>
            <a:fillRect/>
          </a:stretch>
        </p:blipFill>
        <p:spPr>
          <a:xfrm>
            <a:off x="7620000" y="188640"/>
            <a:ext cx="1430165" cy="620993"/>
          </a:xfrm>
          <a:prstGeom prst="rect">
            <a:avLst/>
          </a:prstGeom>
        </p:spPr>
      </p:pic>
      <p:grpSp>
        <p:nvGrpSpPr>
          <p:cNvPr id="12" name="Gruppieren 11"/>
          <p:cNvGrpSpPr/>
          <p:nvPr/>
        </p:nvGrpSpPr>
        <p:grpSpPr>
          <a:xfrm>
            <a:off x="66312" y="203935"/>
            <a:ext cx="8404464" cy="632777"/>
            <a:chOff x="66312" y="203935"/>
            <a:chExt cx="8404464" cy="632777"/>
          </a:xfrm>
        </p:grpSpPr>
        <p:grpSp>
          <p:nvGrpSpPr>
            <p:cNvPr id="13" name="Gruppieren 12"/>
            <p:cNvGrpSpPr>
              <a:grpSpLocks noChangeAspect="1"/>
            </p:cNvGrpSpPr>
            <p:nvPr/>
          </p:nvGrpSpPr>
          <p:grpSpPr>
            <a:xfrm>
              <a:off x="66312" y="203935"/>
              <a:ext cx="656001" cy="590401"/>
              <a:chOff x="1881978" y="1385888"/>
              <a:chExt cx="360000" cy="324000"/>
            </a:xfrm>
          </p:grpSpPr>
          <p:sp>
            <p:nvSpPr>
              <p:cNvPr id="15" name="Diagonal liegende"/>
              <p:cNvSpPr/>
              <p:nvPr/>
            </p:nvSpPr>
            <p:spPr>
              <a:xfrm>
                <a:off x="1881978" y="1385888"/>
                <a:ext cx="360000" cy="324000"/>
              </a:xfrm>
              <a:prstGeom prst="round2DiagRect">
                <a:avLst/>
              </a:prstGeom>
              <a:solidFill>
                <a:schemeClr val="bg1"/>
              </a:solidFill>
              <a:ln>
                <a:solidFill>
                  <a:srgbClr val="068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Grafik 15"/>
              <p:cNvPicPr>
                <a:picLocks noChangeAspect="1"/>
              </p:cNvPicPr>
              <p:nvPr/>
            </p:nvPicPr>
            <p:blipFill rotWithShape="1">
              <a:blip r:embed="rId7">
                <a:extLst>
                  <a:ext uri="{28A0092B-C50C-407E-A947-70E740481C1C}">
                    <a14:useLocalDpi xmlns:a14="http://schemas.microsoft.com/office/drawing/2010/main" val="0"/>
                  </a:ext>
                </a:extLst>
              </a:blip>
              <a:srcRect t="11634"/>
              <a:stretch/>
            </p:blipFill>
            <p:spPr>
              <a:xfrm>
                <a:off x="1902611" y="1434742"/>
                <a:ext cx="315073" cy="243060"/>
              </a:xfrm>
              <a:prstGeom prst="rect">
                <a:avLst/>
              </a:prstGeom>
            </p:spPr>
          </p:pic>
        </p:grpSp>
        <p:sp>
          <p:nvSpPr>
            <p:cNvPr id="14" name="Titel 1"/>
            <p:cNvSpPr txBox="1">
              <a:spLocks/>
            </p:cNvSpPr>
            <p:nvPr/>
          </p:nvSpPr>
          <p:spPr>
            <a:xfrm>
              <a:off x="683568" y="274638"/>
              <a:ext cx="7787208" cy="562074"/>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chemeClr val="tx1"/>
                  </a:solidFill>
                  <a:latin typeface="Arial" panose="020B0604020202020204" pitchFamily="34" charset="0"/>
                  <a:ea typeface="+mj-ea"/>
                  <a:cs typeface="Arial" panose="020B0604020202020204" pitchFamily="34" charset="0"/>
                </a:defRPr>
              </a:lvl1pPr>
            </a:lstStyle>
            <a:p>
              <a:pPr fontAlgn="auto">
                <a:spcAft>
                  <a:spcPts val="0"/>
                </a:spcAft>
                <a:buClrTx/>
                <a:buSzTx/>
                <a:buFontTx/>
              </a:pPr>
              <a:r>
                <a:rPr lang="en-GB" sz="2800" dirty="0">
                  <a:latin typeface="+mj-lt"/>
                </a:rPr>
                <a:t>RQ-30d – INN, </a:t>
              </a:r>
              <a:r>
                <a:rPr lang="en-GB" sz="2800" dirty="0" err="1">
                  <a:latin typeface="+mj-lt"/>
                </a:rPr>
                <a:t>schärding</a:t>
              </a:r>
              <a:r>
                <a:rPr lang="en-GB" sz="2800" dirty="0">
                  <a:latin typeface="+mj-lt"/>
                </a:rPr>
                <a:t>, Austria</a:t>
              </a:r>
            </a:p>
          </p:txBody>
        </p:sp>
      </p:grpSp>
    </p:spTree>
    <p:extLst>
      <p:ext uri="{BB962C8B-B14F-4D97-AF65-F5344CB8AC3E}">
        <p14:creationId xmlns:p14="http://schemas.microsoft.com/office/powerpoint/2010/main" val="1827341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normAutofit fontScale="92500" lnSpcReduction="10000"/>
          </a:bodyPr>
          <a:lstStyle/>
          <a:p>
            <a:r>
              <a:rPr lang="en-US" dirty="0"/>
              <a:t>Comparison of the results</a:t>
            </a:r>
          </a:p>
          <a:p>
            <a:endParaRPr lang="en-US" dirty="0"/>
          </a:p>
          <a:p>
            <a:pPr lvl="1"/>
            <a:r>
              <a:rPr lang="en-US" dirty="0"/>
              <a:t>Measurement 1 (2014)</a:t>
            </a:r>
          </a:p>
          <a:p>
            <a:pPr lvl="1"/>
            <a:r>
              <a:rPr lang="en-US" dirty="0"/>
              <a:t>RP-30: 		912,9 m³/s</a:t>
            </a:r>
          </a:p>
          <a:p>
            <a:pPr lvl="1"/>
            <a:r>
              <a:rPr lang="en-US" dirty="0"/>
              <a:t>RQ-30d: 		911,5 m³/s</a:t>
            </a:r>
          </a:p>
          <a:p>
            <a:pPr lvl="1"/>
            <a:endParaRPr lang="en-US" dirty="0"/>
          </a:p>
          <a:p>
            <a:pPr lvl="1"/>
            <a:r>
              <a:rPr lang="en-US" dirty="0"/>
              <a:t>Measurement 2 (2016)</a:t>
            </a:r>
          </a:p>
          <a:p>
            <a:pPr lvl="1"/>
            <a:r>
              <a:rPr lang="en-US" dirty="0"/>
              <a:t>ADCP-Boat: 	684 m³/s</a:t>
            </a:r>
          </a:p>
          <a:p>
            <a:pPr lvl="1"/>
            <a:r>
              <a:rPr lang="en-US" dirty="0"/>
              <a:t>RP-30: 		671 m³/s</a:t>
            </a:r>
          </a:p>
          <a:p>
            <a:pPr lvl="1"/>
            <a:r>
              <a:rPr lang="en-US" dirty="0"/>
              <a:t>RQ-30d: 		680 m³/s</a:t>
            </a:r>
          </a:p>
          <a:p>
            <a:pPr lvl="1"/>
            <a:endParaRPr lang="en-US" dirty="0"/>
          </a:p>
          <a:p>
            <a:pPr lvl="1"/>
            <a:endParaRPr lang="en-US" dirty="0"/>
          </a:p>
          <a:p>
            <a:r>
              <a:rPr lang="en-US" dirty="0"/>
              <a:t>Difference between the measurement results:</a:t>
            </a:r>
          </a:p>
          <a:p>
            <a:pPr lvl="1"/>
            <a:r>
              <a:rPr lang="en-US" dirty="0"/>
              <a:t>Measurement 1: + 0,15%</a:t>
            </a:r>
          </a:p>
          <a:p>
            <a:pPr lvl="1"/>
            <a:r>
              <a:rPr lang="en-US" dirty="0"/>
              <a:t>Measurement 2: +0,6% and -1,3%</a:t>
            </a:r>
          </a:p>
          <a:p>
            <a:pPr lvl="1"/>
            <a:endParaRPr lang="en-US" dirty="0"/>
          </a:p>
        </p:txBody>
      </p:sp>
      <p:grpSp>
        <p:nvGrpSpPr>
          <p:cNvPr id="5" name="Gruppieren 4"/>
          <p:cNvGrpSpPr/>
          <p:nvPr/>
        </p:nvGrpSpPr>
        <p:grpSpPr>
          <a:xfrm>
            <a:off x="66312" y="203935"/>
            <a:ext cx="8404464" cy="632777"/>
            <a:chOff x="66312" y="203935"/>
            <a:chExt cx="8404464" cy="632777"/>
          </a:xfrm>
        </p:grpSpPr>
        <p:grpSp>
          <p:nvGrpSpPr>
            <p:cNvPr id="6" name="Gruppieren 5"/>
            <p:cNvGrpSpPr>
              <a:grpSpLocks noChangeAspect="1"/>
            </p:cNvGrpSpPr>
            <p:nvPr/>
          </p:nvGrpSpPr>
          <p:grpSpPr>
            <a:xfrm>
              <a:off x="66312" y="203935"/>
              <a:ext cx="656001" cy="590401"/>
              <a:chOff x="1881978" y="1385888"/>
              <a:chExt cx="360000" cy="324000"/>
            </a:xfrm>
          </p:grpSpPr>
          <p:sp>
            <p:nvSpPr>
              <p:cNvPr id="8" name="Diagonal liegende"/>
              <p:cNvSpPr/>
              <p:nvPr/>
            </p:nvSpPr>
            <p:spPr>
              <a:xfrm>
                <a:off x="1881978" y="1385888"/>
                <a:ext cx="360000" cy="324000"/>
              </a:xfrm>
              <a:prstGeom prst="round2DiagRect">
                <a:avLst/>
              </a:prstGeom>
              <a:solidFill>
                <a:schemeClr val="bg1"/>
              </a:solidFill>
              <a:ln>
                <a:solidFill>
                  <a:srgbClr val="068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fik 8"/>
              <p:cNvPicPr>
                <a:picLocks noChangeAspect="1"/>
              </p:cNvPicPr>
              <p:nvPr/>
            </p:nvPicPr>
            <p:blipFill rotWithShape="1">
              <a:blip r:embed="rId2">
                <a:extLst>
                  <a:ext uri="{28A0092B-C50C-407E-A947-70E740481C1C}">
                    <a14:useLocalDpi xmlns:a14="http://schemas.microsoft.com/office/drawing/2010/main" val="0"/>
                  </a:ext>
                </a:extLst>
              </a:blip>
              <a:srcRect t="11634"/>
              <a:stretch/>
            </p:blipFill>
            <p:spPr>
              <a:xfrm>
                <a:off x="1902611" y="1434742"/>
                <a:ext cx="315073" cy="243060"/>
              </a:xfrm>
              <a:prstGeom prst="rect">
                <a:avLst/>
              </a:prstGeom>
            </p:spPr>
          </p:pic>
        </p:grpSp>
        <p:sp>
          <p:nvSpPr>
            <p:cNvPr id="7" name="Titel 1"/>
            <p:cNvSpPr txBox="1">
              <a:spLocks/>
            </p:cNvSpPr>
            <p:nvPr/>
          </p:nvSpPr>
          <p:spPr>
            <a:xfrm>
              <a:off x="683568" y="274638"/>
              <a:ext cx="7787208" cy="562074"/>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chemeClr val="tx1"/>
                  </a:solidFill>
                  <a:latin typeface="Arial" panose="020B0604020202020204" pitchFamily="34" charset="0"/>
                  <a:ea typeface="+mj-ea"/>
                  <a:cs typeface="Arial" panose="020B0604020202020204" pitchFamily="34" charset="0"/>
                </a:defRPr>
              </a:lvl1pPr>
            </a:lstStyle>
            <a:p>
              <a:pPr fontAlgn="auto">
                <a:spcAft>
                  <a:spcPts val="0"/>
                </a:spcAft>
                <a:buClrTx/>
                <a:buSzTx/>
                <a:buFontTx/>
              </a:pPr>
              <a:r>
                <a:rPr lang="en-GB" sz="2800" dirty="0">
                  <a:latin typeface="+mj-lt"/>
                </a:rPr>
                <a:t>RQ-30d – INN, </a:t>
              </a:r>
              <a:r>
                <a:rPr lang="en-GB" sz="2800" dirty="0" err="1">
                  <a:latin typeface="+mj-lt"/>
                </a:rPr>
                <a:t>schärding</a:t>
              </a:r>
              <a:r>
                <a:rPr lang="en-GB" sz="2800" dirty="0">
                  <a:latin typeface="+mj-lt"/>
                </a:rPr>
                <a:t>, Austria</a:t>
              </a:r>
            </a:p>
          </p:txBody>
        </p:sp>
      </p:grpSp>
    </p:spTree>
    <p:extLst>
      <p:ext uri="{BB962C8B-B14F-4D97-AF65-F5344CB8AC3E}">
        <p14:creationId xmlns:p14="http://schemas.microsoft.com/office/powerpoint/2010/main" val="8333188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4"/>
          </p:nvPr>
        </p:nvSpPr>
        <p:spPr/>
        <p:txBody>
          <a:bodyPr/>
          <a:lstStyle/>
          <a:p>
            <a:fld id="{0A38BB86-678C-4850-AA58-8576BAB49250}" type="slidenum">
              <a:rPr lang="de-DE" smtClean="0"/>
              <a:pPr/>
              <a:t>53</a:t>
            </a:fld>
            <a:endParaRPr lang="de-DE" dirty="0"/>
          </a:p>
        </p:txBody>
      </p:sp>
      <p:pic>
        <p:nvPicPr>
          <p:cNvPr id="1026" name="Picture 2" descr="C:\Sommer\Produkte\RQ-30 Abflussmesssystem\Bilder\Anwendung\Taiwan_RQ24_lin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6127" y="892248"/>
            <a:ext cx="4270673" cy="5693844"/>
          </a:xfrm>
          <a:prstGeom prst="rect">
            <a:avLst/>
          </a:prstGeom>
          <a:noFill/>
          <a:ln w="19050">
            <a:solidFill>
              <a:srgbClr val="068D8D"/>
            </a:solidFill>
          </a:ln>
          <a:extLst>
            <a:ext uri="{909E8E84-426E-40DD-AFC4-6F175D3DCCD1}">
              <a14:hiddenFill xmlns:a14="http://schemas.microsoft.com/office/drawing/2010/main">
                <a:solidFill>
                  <a:srgbClr val="FFFFFF"/>
                </a:solidFill>
              </a14:hiddenFill>
            </a:ext>
          </a:extLst>
        </p:spPr>
      </p:pic>
      <p:pic>
        <p:nvPicPr>
          <p:cNvPr id="6" name="Picture 10" descr="Taiwan_Flussverlauf_sm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383" y="3779084"/>
            <a:ext cx="3665538" cy="2759828"/>
          </a:xfrm>
          <a:prstGeom prst="rect">
            <a:avLst/>
          </a:prstGeom>
          <a:noFill/>
          <a:ln w="19050">
            <a:solidFill>
              <a:srgbClr val="008080"/>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12" descr="Taiwan_gauge board_smal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6382" y="908720"/>
            <a:ext cx="3665539" cy="2757960"/>
          </a:xfrm>
          <a:prstGeom prst="rect">
            <a:avLst/>
          </a:prstGeom>
          <a:noFill/>
          <a:ln w="19050">
            <a:solidFill>
              <a:srgbClr val="008080"/>
            </a:solidFill>
            <a:miter lim="800000"/>
            <a:headEnd/>
            <a:tailEnd/>
          </a:ln>
          <a:extLst>
            <a:ext uri="{909E8E84-426E-40DD-AFC4-6F175D3DCCD1}">
              <a14:hiddenFill xmlns:a14="http://schemas.microsoft.com/office/drawing/2010/main">
                <a:solidFill>
                  <a:srgbClr val="FFFFFF"/>
                </a:solidFill>
              </a14:hiddenFill>
            </a:ext>
          </a:extLst>
        </p:spPr>
      </p:pic>
      <p:grpSp>
        <p:nvGrpSpPr>
          <p:cNvPr id="8" name="Gruppieren 7"/>
          <p:cNvGrpSpPr/>
          <p:nvPr/>
        </p:nvGrpSpPr>
        <p:grpSpPr>
          <a:xfrm>
            <a:off x="66312" y="203935"/>
            <a:ext cx="8404464" cy="632777"/>
            <a:chOff x="66312" y="203935"/>
            <a:chExt cx="8404464" cy="632777"/>
          </a:xfrm>
        </p:grpSpPr>
        <p:grpSp>
          <p:nvGrpSpPr>
            <p:cNvPr id="9" name="Gruppieren 8"/>
            <p:cNvGrpSpPr>
              <a:grpSpLocks noChangeAspect="1"/>
            </p:cNvGrpSpPr>
            <p:nvPr/>
          </p:nvGrpSpPr>
          <p:grpSpPr>
            <a:xfrm>
              <a:off x="66312" y="203935"/>
              <a:ext cx="656001" cy="590401"/>
              <a:chOff x="1881978" y="1385888"/>
              <a:chExt cx="360000" cy="324000"/>
            </a:xfrm>
          </p:grpSpPr>
          <p:sp>
            <p:nvSpPr>
              <p:cNvPr id="11" name="Diagonal liegende"/>
              <p:cNvSpPr/>
              <p:nvPr/>
            </p:nvSpPr>
            <p:spPr>
              <a:xfrm>
                <a:off x="1881978" y="1385888"/>
                <a:ext cx="360000" cy="324000"/>
              </a:xfrm>
              <a:prstGeom prst="round2DiagRect">
                <a:avLst/>
              </a:prstGeom>
              <a:solidFill>
                <a:schemeClr val="bg1"/>
              </a:solidFill>
              <a:ln>
                <a:solidFill>
                  <a:srgbClr val="068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Grafik 11"/>
              <p:cNvPicPr>
                <a:picLocks noChangeAspect="1"/>
              </p:cNvPicPr>
              <p:nvPr/>
            </p:nvPicPr>
            <p:blipFill rotWithShape="1">
              <a:blip r:embed="rId6">
                <a:extLst>
                  <a:ext uri="{28A0092B-C50C-407E-A947-70E740481C1C}">
                    <a14:useLocalDpi xmlns:a14="http://schemas.microsoft.com/office/drawing/2010/main" val="0"/>
                  </a:ext>
                </a:extLst>
              </a:blip>
              <a:srcRect t="11634"/>
              <a:stretch/>
            </p:blipFill>
            <p:spPr>
              <a:xfrm>
                <a:off x="1902611" y="1434742"/>
                <a:ext cx="315073" cy="243060"/>
              </a:xfrm>
              <a:prstGeom prst="rect">
                <a:avLst/>
              </a:prstGeom>
            </p:spPr>
          </p:pic>
        </p:grpSp>
        <p:sp>
          <p:nvSpPr>
            <p:cNvPr id="10" name="Titel 1"/>
            <p:cNvSpPr txBox="1">
              <a:spLocks/>
            </p:cNvSpPr>
            <p:nvPr/>
          </p:nvSpPr>
          <p:spPr>
            <a:xfrm>
              <a:off x="683568" y="274638"/>
              <a:ext cx="7787208" cy="562074"/>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chemeClr val="tx1"/>
                  </a:solidFill>
                  <a:latin typeface="Arial" panose="020B0604020202020204" pitchFamily="34" charset="0"/>
                  <a:ea typeface="+mj-ea"/>
                  <a:cs typeface="Arial" panose="020B0604020202020204" pitchFamily="34" charset="0"/>
                </a:defRPr>
              </a:lvl1pPr>
            </a:lstStyle>
            <a:p>
              <a:pPr fontAlgn="auto">
                <a:spcAft>
                  <a:spcPts val="0"/>
                </a:spcAft>
                <a:buClrTx/>
                <a:buSzTx/>
                <a:buFontTx/>
              </a:pPr>
              <a:r>
                <a:rPr lang="en-GB" sz="2800" dirty="0">
                  <a:latin typeface="+mj-lt"/>
                </a:rPr>
                <a:t>RQ-30d – Tainan, Taiwan</a:t>
              </a:r>
            </a:p>
          </p:txBody>
        </p:sp>
      </p:grpSp>
    </p:spTree>
    <p:extLst>
      <p:ext uri="{BB962C8B-B14F-4D97-AF65-F5344CB8AC3E}">
        <p14:creationId xmlns:p14="http://schemas.microsoft.com/office/powerpoint/2010/main" val="1874726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p:cNvPicPr>
            <a:picLocks noChangeAspect="1"/>
          </p:cNvPicPr>
          <p:nvPr/>
        </p:nvPicPr>
        <p:blipFill>
          <a:blip r:embed="rId2"/>
          <a:stretch>
            <a:fillRect/>
          </a:stretch>
        </p:blipFill>
        <p:spPr>
          <a:xfrm>
            <a:off x="7620000" y="188640"/>
            <a:ext cx="1430165" cy="620993"/>
          </a:xfrm>
          <a:prstGeom prst="rect">
            <a:avLst/>
          </a:prstGeom>
        </p:spPr>
      </p:pic>
      <p:sp>
        <p:nvSpPr>
          <p:cNvPr id="9" name="Titel 1"/>
          <p:cNvSpPr txBox="1">
            <a:spLocks/>
          </p:cNvSpPr>
          <p:nvPr/>
        </p:nvSpPr>
        <p:spPr>
          <a:xfrm>
            <a:off x="720000" y="4320000"/>
            <a:ext cx="7772400" cy="1362075"/>
          </a:xfrm>
          <a:prstGeom prst="rect">
            <a:avLst/>
          </a:prstGeom>
        </p:spPr>
        <p:txBody>
          <a:bodyPr vert="horz" lIns="91440" tIns="45720" rIns="91440" bIns="45720" rtlCol="0" anchor="t" anchorCtr="0">
            <a:noAutofit/>
          </a:bodyPr>
          <a:lstStyle>
            <a:lvl1pPr algn="l" defTabSz="914400" rtl="0" eaLnBrk="1" latinLnBrk="0" hangingPunct="1">
              <a:spcBef>
                <a:spcPct val="0"/>
              </a:spcBef>
              <a:buNone/>
              <a:defRPr sz="2800" kern="1200">
                <a:solidFill>
                  <a:schemeClr val="tx1"/>
                </a:solidFill>
                <a:latin typeface="Arial" panose="020B0604020202020204" pitchFamily="34" charset="0"/>
                <a:ea typeface="+mj-ea"/>
                <a:cs typeface="Arial" panose="020B0604020202020204" pitchFamily="34" charset="0"/>
              </a:defRPr>
            </a:lvl1pPr>
          </a:lstStyle>
          <a:p>
            <a:pPr fontAlgn="auto">
              <a:spcAft>
                <a:spcPts val="0"/>
              </a:spcAft>
              <a:buClrTx/>
              <a:buSzTx/>
              <a:buFontTx/>
            </a:pPr>
            <a:r>
              <a:rPr lang="en-US" sz="3600" b="1" dirty="0"/>
              <a:t>Options</a:t>
            </a:r>
          </a:p>
        </p:txBody>
      </p:sp>
      <p:grpSp>
        <p:nvGrpSpPr>
          <p:cNvPr id="4" name="Gruppieren 3"/>
          <p:cNvGrpSpPr/>
          <p:nvPr/>
        </p:nvGrpSpPr>
        <p:grpSpPr>
          <a:xfrm>
            <a:off x="66312" y="203935"/>
            <a:ext cx="8404464" cy="632777"/>
            <a:chOff x="66312" y="203935"/>
            <a:chExt cx="8404464" cy="632777"/>
          </a:xfrm>
        </p:grpSpPr>
        <p:grpSp>
          <p:nvGrpSpPr>
            <p:cNvPr id="5" name="Gruppieren 4"/>
            <p:cNvGrpSpPr>
              <a:grpSpLocks noChangeAspect="1"/>
            </p:cNvGrpSpPr>
            <p:nvPr/>
          </p:nvGrpSpPr>
          <p:grpSpPr>
            <a:xfrm>
              <a:off x="66312" y="203935"/>
              <a:ext cx="656001" cy="590401"/>
              <a:chOff x="1881978" y="1385888"/>
              <a:chExt cx="360000" cy="324000"/>
            </a:xfrm>
          </p:grpSpPr>
          <p:sp>
            <p:nvSpPr>
              <p:cNvPr id="7" name="Diagonal liegende Ecken des Rechtecks abrunden 6"/>
              <p:cNvSpPr/>
              <p:nvPr/>
            </p:nvSpPr>
            <p:spPr>
              <a:xfrm>
                <a:off x="1881978" y="1385888"/>
                <a:ext cx="360000" cy="324000"/>
              </a:xfrm>
              <a:prstGeom prst="round2DiagRect">
                <a:avLst/>
              </a:prstGeom>
              <a:solidFill>
                <a:schemeClr val="bg1"/>
              </a:solidFill>
              <a:ln>
                <a:solidFill>
                  <a:srgbClr val="068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fik 9"/>
              <p:cNvPicPr>
                <a:picLocks noChangeAspect="1"/>
              </p:cNvPicPr>
              <p:nvPr/>
            </p:nvPicPr>
            <p:blipFill rotWithShape="1">
              <a:blip r:embed="rId3">
                <a:extLst>
                  <a:ext uri="{28A0092B-C50C-407E-A947-70E740481C1C}">
                    <a14:useLocalDpi xmlns:a14="http://schemas.microsoft.com/office/drawing/2010/main" val="0"/>
                  </a:ext>
                </a:extLst>
              </a:blip>
              <a:srcRect t="11634"/>
              <a:stretch/>
            </p:blipFill>
            <p:spPr>
              <a:xfrm>
                <a:off x="1902611" y="1434742"/>
                <a:ext cx="315073" cy="243060"/>
              </a:xfrm>
              <a:prstGeom prst="rect">
                <a:avLst/>
              </a:prstGeom>
            </p:spPr>
          </p:pic>
        </p:grpSp>
        <p:sp>
          <p:nvSpPr>
            <p:cNvPr id="6" name="Titel 1"/>
            <p:cNvSpPr txBox="1">
              <a:spLocks/>
            </p:cNvSpPr>
            <p:nvPr/>
          </p:nvSpPr>
          <p:spPr>
            <a:xfrm>
              <a:off x="683568" y="274638"/>
              <a:ext cx="7787208" cy="562074"/>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chemeClr val="tx1"/>
                  </a:solidFill>
                  <a:latin typeface="Arial" panose="020B0604020202020204" pitchFamily="34" charset="0"/>
                  <a:ea typeface="+mj-ea"/>
                  <a:cs typeface="Arial" panose="020B0604020202020204" pitchFamily="34" charset="0"/>
                </a:defRPr>
              </a:lvl1pPr>
            </a:lstStyle>
            <a:p>
              <a:pPr fontAlgn="auto">
                <a:spcAft>
                  <a:spcPts val="0"/>
                </a:spcAft>
                <a:buClrTx/>
                <a:buSzTx/>
                <a:buFontTx/>
              </a:pPr>
              <a:r>
                <a:rPr lang="en-GB" sz="2800" dirty="0">
                  <a:latin typeface="+mj-lt"/>
                </a:rPr>
                <a:t>SO</a:t>
              </a:r>
              <a:r>
                <a:rPr lang="en-GB" sz="2800" dirty="0">
                  <a:solidFill>
                    <a:srgbClr val="068D8D"/>
                  </a:solidFill>
                  <a:latin typeface="+mj-lt"/>
                </a:rPr>
                <a:t>MM</a:t>
              </a:r>
              <a:r>
                <a:rPr lang="en-GB" sz="2800" dirty="0">
                  <a:latin typeface="+mj-lt"/>
                </a:rPr>
                <a:t>ER - Hydrology </a:t>
              </a:r>
            </a:p>
          </p:txBody>
        </p:sp>
      </p:grpSp>
    </p:spTree>
    <p:extLst>
      <p:ext uri="{BB962C8B-B14F-4D97-AF65-F5344CB8AC3E}">
        <p14:creationId xmlns:p14="http://schemas.microsoft.com/office/powerpoint/2010/main" val="2839498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p:cNvPicPr>
            <a:picLocks noChangeAspect="1"/>
          </p:cNvPicPr>
          <p:nvPr/>
        </p:nvPicPr>
        <p:blipFill>
          <a:blip r:embed="rId2"/>
          <a:stretch>
            <a:fillRect/>
          </a:stretch>
        </p:blipFill>
        <p:spPr>
          <a:xfrm>
            <a:off x="7620000" y="188640"/>
            <a:ext cx="1430165" cy="620993"/>
          </a:xfrm>
          <a:prstGeom prst="rect">
            <a:avLst/>
          </a:prstGeom>
        </p:spPr>
      </p:pic>
      <p:sp>
        <p:nvSpPr>
          <p:cNvPr id="11" name="Inhaltsplatzhalter 2"/>
          <p:cNvSpPr>
            <a:spLocks noGrp="1"/>
          </p:cNvSpPr>
          <p:nvPr>
            <p:ph idx="1"/>
          </p:nvPr>
        </p:nvSpPr>
        <p:spPr>
          <a:xfrm>
            <a:off x="360000" y="900000"/>
            <a:ext cx="6193200" cy="5073427"/>
          </a:xfrm>
        </p:spPr>
        <p:txBody>
          <a:bodyPr>
            <a:normAutofit/>
          </a:bodyPr>
          <a:lstStyle/>
          <a:p>
            <a:r>
              <a:rPr lang="en-US" sz="1600" b="1" dirty="0"/>
              <a:t>RQ-30 – ADMS </a:t>
            </a:r>
            <a:r>
              <a:rPr lang="en-US" sz="1200" dirty="0"/>
              <a:t>(Automatic discharge measurement station)</a:t>
            </a:r>
          </a:p>
          <a:p>
            <a:pPr lvl="1"/>
            <a:r>
              <a:rPr lang="de-DE" sz="1600" dirty="0"/>
              <a:t>All in </a:t>
            </a:r>
            <a:r>
              <a:rPr lang="en-US" sz="1600" dirty="0"/>
              <a:t>one </a:t>
            </a:r>
            <a:r>
              <a:rPr lang="de-DE" sz="1600" dirty="0"/>
              <a:t>Solution</a:t>
            </a:r>
          </a:p>
          <a:p>
            <a:pPr lvl="1"/>
            <a:r>
              <a:rPr lang="de-DE" sz="1600" dirty="0"/>
              <a:t>RQ-30</a:t>
            </a:r>
            <a:br>
              <a:rPr lang="de-DE" sz="1600" dirty="0"/>
            </a:br>
            <a:r>
              <a:rPr lang="de-DE" sz="1600" dirty="0"/>
              <a:t> + </a:t>
            </a:r>
            <a:r>
              <a:rPr lang="en-US" sz="1600" dirty="0"/>
              <a:t>data logger</a:t>
            </a:r>
            <a:br>
              <a:rPr lang="en-US" sz="1600" dirty="0"/>
            </a:br>
            <a:r>
              <a:rPr lang="en-US" sz="1600" dirty="0"/>
              <a:t> + modem for remote access and read out of data</a:t>
            </a:r>
            <a:br>
              <a:rPr lang="en-US" sz="1600" dirty="0"/>
            </a:br>
            <a:r>
              <a:rPr lang="en-US" sz="1600" dirty="0"/>
              <a:t> + battery for independent power supply </a:t>
            </a:r>
            <a:br>
              <a:rPr lang="en-US" sz="1600" dirty="0"/>
            </a:br>
            <a:r>
              <a:rPr lang="en-US" sz="1600" dirty="0"/>
              <a:t>all in one housing</a:t>
            </a:r>
          </a:p>
          <a:p>
            <a:pPr lvl="1"/>
            <a:r>
              <a:rPr lang="en-US" sz="1600" dirty="0"/>
              <a:t>optional solar panel</a:t>
            </a:r>
          </a:p>
          <a:p>
            <a:endParaRPr lang="de-DE" dirty="0"/>
          </a:p>
        </p:txBody>
      </p:sp>
      <p:pic>
        <p:nvPicPr>
          <p:cNvPr id="9" name="Grafik 8"/>
          <p:cNvPicPr>
            <a:picLocks noChangeAspect="1"/>
          </p:cNvPicPr>
          <p:nvPr/>
        </p:nvPicPr>
        <p:blipFill>
          <a:blip r:embed="rId3"/>
          <a:stretch>
            <a:fillRect/>
          </a:stretch>
        </p:blipFill>
        <p:spPr>
          <a:xfrm>
            <a:off x="6414206" y="979954"/>
            <a:ext cx="2408358" cy="2068046"/>
          </a:xfrm>
          <a:prstGeom prst="rect">
            <a:avLst/>
          </a:prstGeom>
          <a:ln w="19050">
            <a:noFill/>
          </a:ln>
        </p:spPr>
      </p:pic>
      <p:pic>
        <p:nvPicPr>
          <p:cNvPr id="3" name="Grafik 2"/>
          <p:cNvPicPr>
            <a:picLocks noChangeAspect="1"/>
          </p:cNvPicPr>
          <p:nvPr/>
        </p:nvPicPr>
        <p:blipFill rotWithShape="1">
          <a:blip r:embed="rId4" cstate="print">
            <a:extLst>
              <a:ext uri="{28A0092B-C50C-407E-A947-70E740481C1C}">
                <a14:useLocalDpi xmlns:a14="http://schemas.microsoft.com/office/drawing/2010/main" val="0"/>
              </a:ext>
            </a:extLst>
          </a:blip>
          <a:srcRect t="10622" r="34898" b="13262"/>
          <a:stretch/>
        </p:blipFill>
        <p:spPr>
          <a:xfrm>
            <a:off x="4591050" y="3548450"/>
            <a:ext cx="4231514" cy="2782887"/>
          </a:xfrm>
          <a:prstGeom prst="rect">
            <a:avLst/>
          </a:prstGeom>
          <a:ln w="19050">
            <a:solidFill>
              <a:srgbClr val="068D8D"/>
            </a:solidFill>
          </a:ln>
        </p:spPr>
      </p:pic>
      <p:grpSp>
        <p:nvGrpSpPr>
          <p:cNvPr id="10" name="Gruppieren 9"/>
          <p:cNvGrpSpPr/>
          <p:nvPr/>
        </p:nvGrpSpPr>
        <p:grpSpPr>
          <a:xfrm>
            <a:off x="66312" y="203935"/>
            <a:ext cx="8404464" cy="632777"/>
            <a:chOff x="66312" y="203935"/>
            <a:chExt cx="8404464" cy="632777"/>
          </a:xfrm>
        </p:grpSpPr>
        <p:grpSp>
          <p:nvGrpSpPr>
            <p:cNvPr id="12" name="Gruppieren 11"/>
            <p:cNvGrpSpPr>
              <a:grpSpLocks noChangeAspect="1"/>
            </p:cNvGrpSpPr>
            <p:nvPr/>
          </p:nvGrpSpPr>
          <p:grpSpPr>
            <a:xfrm>
              <a:off x="66312" y="203935"/>
              <a:ext cx="656001" cy="590401"/>
              <a:chOff x="1881978" y="1385888"/>
              <a:chExt cx="360000" cy="324000"/>
            </a:xfrm>
          </p:grpSpPr>
          <p:sp>
            <p:nvSpPr>
              <p:cNvPr id="14" name="Diagonal liegende"/>
              <p:cNvSpPr/>
              <p:nvPr/>
            </p:nvSpPr>
            <p:spPr>
              <a:xfrm>
                <a:off x="1881978" y="1385888"/>
                <a:ext cx="360000" cy="324000"/>
              </a:xfrm>
              <a:prstGeom prst="round2DiagRect">
                <a:avLst/>
              </a:prstGeom>
              <a:solidFill>
                <a:schemeClr val="bg1"/>
              </a:solidFill>
              <a:ln>
                <a:solidFill>
                  <a:srgbClr val="068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Grafik 14"/>
              <p:cNvPicPr>
                <a:picLocks noChangeAspect="1"/>
              </p:cNvPicPr>
              <p:nvPr/>
            </p:nvPicPr>
            <p:blipFill rotWithShape="1">
              <a:blip r:embed="rId5">
                <a:extLst>
                  <a:ext uri="{28A0092B-C50C-407E-A947-70E740481C1C}">
                    <a14:useLocalDpi xmlns:a14="http://schemas.microsoft.com/office/drawing/2010/main" val="0"/>
                  </a:ext>
                </a:extLst>
              </a:blip>
              <a:srcRect t="11634"/>
              <a:stretch/>
            </p:blipFill>
            <p:spPr>
              <a:xfrm>
                <a:off x="1902611" y="1434742"/>
                <a:ext cx="315073" cy="243060"/>
              </a:xfrm>
              <a:prstGeom prst="rect">
                <a:avLst/>
              </a:prstGeom>
            </p:spPr>
          </p:pic>
        </p:grpSp>
        <p:sp>
          <p:nvSpPr>
            <p:cNvPr id="13" name="Titel 1"/>
            <p:cNvSpPr txBox="1">
              <a:spLocks/>
            </p:cNvSpPr>
            <p:nvPr/>
          </p:nvSpPr>
          <p:spPr>
            <a:xfrm>
              <a:off x="683568" y="274638"/>
              <a:ext cx="7787208" cy="562074"/>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chemeClr val="tx1"/>
                  </a:solidFill>
                  <a:latin typeface="Arial" panose="020B0604020202020204" pitchFamily="34" charset="0"/>
                  <a:ea typeface="+mj-ea"/>
                  <a:cs typeface="Arial" panose="020B0604020202020204" pitchFamily="34" charset="0"/>
                </a:defRPr>
              </a:lvl1pPr>
            </a:lstStyle>
            <a:p>
              <a:pPr fontAlgn="auto">
                <a:spcAft>
                  <a:spcPts val="0"/>
                </a:spcAft>
                <a:buClrTx/>
                <a:buSzTx/>
                <a:buFontTx/>
              </a:pPr>
              <a:r>
                <a:rPr lang="en-GB" sz="2800" dirty="0">
                  <a:latin typeface="+mj-lt"/>
                </a:rPr>
                <a:t>RQ-30 - options</a:t>
              </a:r>
            </a:p>
          </p:txBody>
        </p:sp>
      </p:grpSp>
      <p:pic>
        <p:nvPicPr>
          <p:cNvPr id="16" name="Grafik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9210" y="3552945"/>
            <a:ext cx="3506065" cy="2778392"/>
          </a:xfrm>
          <a:prstGeom prst="rect">
            <a:avLst/>
          </a:prstGeom>
          <a:ln w="19050">
            <a:solidFill>
              <a:srgbClr val="068D8D"/>
            </a:solidFill>
          </a:ln>
        </p:spPr>
      </p:pic>
    </p:spTree>
    <p:extLst>
      <p:ext uri="{BB962C8B-B14F-4D97-AF65-F5344CB8AC3E}">
        <p14:creationId xmlns:p14="http://schemas.microsoft.com/office/powerpoint/2010/main" val="41317637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RP-30 Radar Profiler</a:t>
            </a:r>
            <a:endParaRPr lang="de-DE" dirty="0"/>
          </a:p>
        </p:txBody>
      </p:sp>
      <p:sp>
        <p:nvSpPr>
          <p:cNvPr id="3" name="Rechteck 2"/>
          <p:cNvSpPr/>
          <p:nvPr/>
        </p:nvSpPr>
        <p:spPr>
          <a:xfrm>
            <a:off x="611560" y="4924096"/>
            <a:ext cx="7883153" cy="369332"/>
          </a:xfrm>
          <a:prstGeom prst="rect">
            <a:avLst/>
          </a:prstGeom>
        </p:spPr>
        <p:txBody>
          <a:bodyPr wrap="square">
            <a:spAutoFit/>
          </a:bodyPr>
          <a:lstStyle/>
          <a:p>
            <a:pPr algn="ctr"/>
            <a:r>
              <a:rPr lang="en-GB" dirty="0"/>
              <a:t>Mobile discharge measurement form low flow conditions up to  flood situations     </a:t>
            </a:r>
          </a:p>
        </p:txBody>
      </p:sp>
      <p:sp>
        <p:nvSpPr>
          <p:cNvPr id="4" name="Symbol hydrology">
            <a:extLst>
              <a:ext uri="{FF2B5EF4-FFF2-40B4-BE49-F238E27FC236}">
                <a16:creationId xmlns:a16="http://schemas.microsoft.com/office/drawing/2014/main" id="{503D7E94-FCDE-47D0-BC2F-4C0138267ADE}"/>
              </a:ext>
            </a:extLst>
          </p:cNvPr>
          <p:cNvSpPr/>
          <p:nvPr/>
        </p:nvSpPr>
        <p:spPr>
          <a:xfrm>
            <a:off x="-101532" y="33308"/>
            <a:ext cx="937488" cy="737819"/>
          </a:xfrm>
          <a:prstGeom prst="roundRect">
            <a:avLst>
              <a:gd name="adj" fmla="val 10000"/>
            </a:avLst>
          </a:prstGeom>
          <a:blipFill rotWithShape="1">
            <a:blip r:embed="rId2"/>
            <a:stretch>
              <a:fillRect/>
            </a:stretch>
          </a:blipFill>
        </p:spPr>
        <p:style>
          <a:lnRef idx="2">
            <a:schemeClr val="lt1">
              <a:hueOff val="0"/>
              <a:satOff val="0"/>
              <a:lumOff val="0"/>
              <a:alphaOff val="0"/>
            </a:schemeClr>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sp>
      <p:pic>
        <p:nvPicPr>
          <p:cNvPr id="5" name="Sommer logo">
            <a:extLst>
              <a:ext uri="{FF2B5EF4-FFF2-40B4-BE49-F238E27FC236}">
                <a16:creationId xmlns:a16="http://schemas.microsoft.com/office/drawing/2014/main" id="{98DAC657-8F1B-4E42-90D5-AFB3BAA29A6F}"/>
              </a:ext>
            </a:extLst>
          </p:cNvPr>
          <p:cNvPicPr>
            <a:picLocks noChangeAspect="1"/>
          </p:cNvPicPr>
          <p:nvPr/>
        </p:nvPicPr>
        <p:blipFill>
          <a:blip r:embed="rId3"/>
          <a:stretch>
            <a:fillRect/>
          </a:stretch>
        </p:blipFill>
        <p:spPr>
          <a:xfrm>
            <a:off x="719572" y="80628"/>
            <a:ext cx="1331272" cy="484798"/>
          </a:xfrm>
          <a:prstGeom prst="rect">
            <a:avLst/>
          </a:prstGeom>
        </p:spPr>
      </p:pic>
      <p:sp>
        <p:nvSpPr>
          <p:cNvPr id="6" name="Tesx: Hydrologie">
            <a:extLst>
              <a:ext uri="{FF2B5EF4-FFF2-40B4-BE49-F238E27FC236}">
                <a16:creationId xmlns:a16="http://schemas.microsoft.com/office/drawing/2014/main" id="{5D312297-5E09-49EA-B857-27E89E8AAC0F}"/>
              </a:ext>
            </a:extLst>
          </p:cNvPr>
          <p:cNvSpPr txBox="1">
            <a:spLocks/>
          </p:cNvSpPr>
          <p:nvPr/>
        </p:nvSpPr>
        <p:spPr>
          <a:xfrm>
            <a:off x="1979712" y="117754"/>
            <a:ext cx="5390352" cy="57494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68D8D"/>
              </a:buClr>
              <a:buFont typeface="Wingdings" panose="05000000000000000000" pitchFamily="2" charset="2"/>
              <a:buChar char="ü"/>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Wingdings" panose="05000000000000000000" pitchFamily="2" charset="2"/>
              <a:buNone/>
            </a:pPr>
            <a:r>
              <a:rPr lang="en-US" sz="2800" b="1"/>
              <a:t>Hydrology</a:t>
            </a:r>
            <a:endParaRPr lang="en-US" sz="2800" b="1" dirty="0"/>
          </a:p>
        </p:txBody>
      </p:sp>
    </p:spTree>
    <p:extLst>
      <p:ext uri="{BB962C8B-B14F-4D97-AF65-F5344CB8AC3E}">
        <p14:creationId xmlns:p14="http://schemas.microsoft.com/office/powerpoint/2010/main" val="23719421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RP-30 Features</a:t>
            </a:r>
          </a:p>
        </p:txBody>
      </p:sp>
      <p:sp>
        <p:nvSpPr>
          <p:cNvPr id="6" name="Inhaltsplatzhalter 2"/>
          <p:cNvSpPr>
            <a:spLocks noGrp="1"/>
          </p:cNvSpPr>
          <p:nvPr>
            <p:ph idx="1"/>
          </p:nvPr>
        </p:nvSpPr>
        <p:spPr>
          <a:xfrm>
            <a:off x="467544" y="1268760"/>
            <a:ext cx="5904656" cy="4968552"/>
          </a:xfrm>
        </p:spPr>
        <p:txBody>
          <a:bodyPr/>
          <a:lstStyle/>
          <a:p>
            <a:pPr>
              <a:spcBef>
                <a:spcPct val="20000"/>
              </a:spcBef>
              <a:buSzPct val="150000"/>
              <a:buFont typeface="Wingdings 2" panose="05020102010507070707" pitchFamily="18" charset="2"/>
              <a:buChar char="P"/>
            </a:pPr>
            <a:r>
              <a:rPr lang="en-US" sz="1600" b="1" dirty="0"/>
              <a:t>Measurement of surface velocity profile</a:t>
            </a:r>
          </a:p>
          <a:p>
            <a:pPr>
              <a:spcBef>
                <a:spcPct val="20000"/>
              </a:spcBef>
              <a:buSzPct val="150000"/>
              <a:buFont typeface="Wingdings 2" panose="05020102010507070707" pitchFamily="18" charset="2"/>
              <a:buChar char="P"/>
            </a:pPr>
            <a:r>
              <a:rPr lang="en-US" sz="1600" b="1" dirty="0"/>
              <a:t>Calculation of discharge </a:t>
            </a:r>
          </a:p>
          <a:p>
            <a:pPr marL="665162" lvl="1">
              <a:spcBef>
                <a:spcPct val="20000"/>
              </a:spcBef>
              <a:buClr>
                <a:srgbClr val="068D8D"/>
              </a:buClr>
              <a:buSzPct val="125000"/>
              <a:buFont typeface="Arial" panose="020B0604020202020204" pitchFamily="34" charset="0"/>
              <a:buChar char="-"/>
            </a:pPr>
            <a:r>
              <a:rPr lang="en-US" sz="1600" dirty="0"/>
              <a:t>With water level and cross section profile</a:t>
            </a:r>
            <a:endParaRPr lang="en-US" sz="1600" b="1" dirty="0"/>
          </a:p>
          <a:p>
            <a:pPr>
              <a:spcBef>
                <a:spcPct val="20000"/>
              </a:spcBef>
              <a:buSzPct val="150000"/>
              <a:buFont typeface="Wingdings 2" panose="05020102010507070707" pitchFamily="18" charset="2"/>
              <a:buChar char="P"/>
            </a:pPr>
            <a:r>
              <a:rPr lang="en-US" sz="1600" b="1" dirty="0"/>
              <a:t>Portable mobile measurement system</a:t>
            </a:r>
          </a:p>
          <a:p>
            <a:pPr marL="665162" lvl="1">
              <a:spcBef>
                <a:spcPct val="20000"/>
              </a:spcBef>
              <a:buClr>
                <a:srgbClr val="068D8D"/>
              </a:buClr>
              <a:buSzPct val="125000"/>
              <a:buFont typeface="Arial" panose="020B0604020202020204" pitchFamily="34" charset="0"/>
              <a:buChar char="-"/>
            </a:pPr>
            <a:r>
              <a:rPr lang="en-US" sz="1600" dirty="0"/>
              <a:t>Wireless data transmission via Bluetooth</a:t>
            </a:r>
          </a:p>
          <a:p>
            <a:pPr marL="665162" lvl="1">
              <a:spcBef>
                <a:spcPct val="20000"/>
              </a:spcBef>
              <a:buClr>
                <a:srgbClr val="068D8D"/>
              </a:buClr>
              <a:buSzPct val="125000"/>
              <a:buFont typeface="Arial" panose="020B0604020202020204" pitchFamily="34" charset="0"/>
              <a:buChar char="-"/>
            </a:pPr>
            <a:r>
              <a:rPr lang="en-US" sz="1600" dirty="0"/>
              <a:t>Easy user interface and handling</a:t>
            </a:r>
            <a:endParaRPr lang="en-US" sz="1600" b="1" dirty="0"/>
          </a:p>
          <a:p>
            <a:pPr>
              <a:spcBef>
                <a:spcPct val="20000"/>
              </a:spcBef>
              <a:buSzPct val="150000"/>
              <a:buFont typeface="Wingdings 2" panose="05020102010507070707" pitchFamily="18" charset="2"/>
              <a:buChar char="P"/>
            </a:pPr>
            <a:r>
              <a:rPr lang="en-US" sz="1600" b="1" dirty="0"/>
              <a:t>Application on cable ways, bridge railings and tripods</a:t>
            </a:r>
            <a:endParaRPr lang="en-US" sz="1600" dirty="0"/>
          </a:p>
          <a:p>
            <a:pPr>
              <a:spcBef>
                <a:spcPct val="20000"/>
              </a:spcBef>
              <a:buSzPct val="150000"/>
              <a:buFont typeface="Wingdings 2" panose="05020102010507070707" pitchFamily="18" charset="2"/>
              <a:buChar char="P"/>
            </a:pPr>
            <a:r>
              <a:rPr lang="en-US" sz="1600" b="1" dirty="0"/>
              <a:t>Contact free discharge measurement</a:t>
            </a:r>
          </a:p>
          <a:p>
            <a:pPr marL="665162" lvl="1">
              <a:spcBef>
                <a:spcPct val="20000"/>
              </a:spcBef>
              <a:buClr>
                <a:srgbClr val="068D8D"/>
              </a:buClr>
              <a:buSzPct val="125000"/>
              <a:buFont typeface="Arial" panose="020B0604020202020204" pitchFamily="34" charset="0"/>
              <a:buChar char="-"/>
            </a:pPr>
            <a:r>
              <a:rPr lang="en-US" sz="1600" dirty="0"/>
              <a:t>No danger from flotsam and debris</a:t>
            </a:r>
          </a:p>
          <a:p>
            <a:pPr marL="665162" lvl="1">
              <a:spcBef>
                <a:spcPct val="20000"/>
              </a:spcBef>
              <a:buClr>
                <a:srgbClr val="068D8D"/>
              </a:buClr>
              <a:buSzPct val="125000"/>
              <a:buFont typeface="Arial" panose="020B0604020202020204" pitchFamily="34" charset="0"/>
              <a:buChar char="-"/>
            </a:pPr>
            <a:r>
              <a:rPr lang="en-US" sz="1600" dirty="0"/>
              <a:t>Under flood conditions and for high flow velocities</a:t>
            </a:r>
          </a:p>
          <a:p>
            <a:pPr marL="574675" lvl="1" indent="-195263">
              <a:spcBef>
                <a:spcPct val="20000"/>
              </a:spcBef>
              <a:buClr>
                <a:srgbClr val="068D8D"/>
              </a:buClr>
              <a:buSzPct val="150000"/>
              <a:buFont typeface="Arial" charset="0"/>
              <a:buChar char="»"/>
            </a:pPr>
            <a:endParaRPr lang="en-US" sz="1600" dirty="0"/>
          </a:p>
          <a:p>
            <a:pPr marL="174625" indent="-195263">
              <a:spcBef>
                <a:spcPct val="20000"/>
              </a:spcBef>
              <a:buSzPct val="150000"/>
              <a:buFont typeface="Arial" charset="0"/>
              <a:buChar char="»"/>
            </a:pPr>
            <a:endParaRPr lang="en-US" sz="2000" dirty="0"/>
          </a:p>
        </p:txBody>
      </p:sp>
      <p:pic>
        <p:nvPicPr>
          <p:cNvPr id="3" name="Grafik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012160" y="1700808"/>
            <a:ext cx="2806606" cy="2181581"/>
          </a:xfrm>
          <a:prstGeom prst="rect">
            <a:avLst/>
          </a:prstGeom>
        </p:spPr>
      </p:pic>
    </p:spTree>
    <p:extLst>
      <p:ext uri="{BB962C8B-B14F-4D97-AF65-F5344CB8AC3E}">
        <p14:creationId xmlns:p14="http://schemas.microsoft.com/office/powerpoint/2010/main" val="743766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Application possibilities</a:t>
            </a:r>
          </a:p>
        </p:txBody>
      </p:sp>
      <p:pic>
        <p:nvPicPr>
          <p:cNvPr id="8" name="Grafik 7"/>
          <p:cNvPicPr>
            <a:picLocks noChangeAspect="1"/>
          </p:cNvPicPr>
          <p:nvPr/>
        </p:nvPicPr>
        <p:blipFill rotWithShape="1">
          <a:blip r:embed="rId2" cstate="print">
            <a:extLst>
              <a:ext uri="{28A0092B-C50C-407E-A947-70E740481C1C}">
                <a14:useLocalDpi xmlns:a14="http://schemas.microsoft.com/office/drawing/2010/main" val="0"/>
              </a:ext>
            </a:extLst>
          </a:blip>
          <a:srcRect l="16980" r="21856"/>
          <a:stretch/>
        </p:blipFill>
        <p:spPr>
          <a:xfrm>
            <a:off x="3131840" y="1052736"/>
            <a:ext cx="2841550" cy="4262400"/>
          </a:xfrm>
          <a:prstGeom prst="rect">
            <a:avLst/>
          </a:prstGeom>
          <a:ln>
            <a:solidFill>
              <a:srgbClr val="068D8D"/>
            </a:solidFill>
          </a:ln>
        </p:spPr>
      </p:pic>
      <p:pic>
        <p:nvPicPr>
          <p:cNvPr id="9" name="Grafik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1052736"/>
            <a:ext cx="2840776" cy="4261164"/>
          </a:xfrm>
          <a:prstGeom prst="rect">
            <a:avLst/>
          </a:prstGeom>
          <a:ln>
            <a:solidFill>
              <a:srgbClr val="068D8D"/>
            </a:solidFill>
          </a:ln>
        </p:spPr>
      </p:pic>
      <p:pic>
        <p:nvPicPr>
          <p:cNvPr id="10" name="Grafik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84168" y="1052736"/>
            <a:ext cx="2841600" cy="4262400"/>
          </a:xfrm>
          <a:prstGeom prst="rect">
            <a:avLst/>
          </a:prstGeom>
          <a:ln>
            <a:solidFill>
              <a:srgbClr val="068D8D"/>
            </a:solidFill>
          </a:ln>
        </p:spPr>
      </p:pic>
      <p:sp>
        <p:nvSpPr>
          <p:cNvPr id="11" name="Textfeld 10"/>
          <p:cNvSpPr txBox="1"/>
          <p:nvPr/>
        </p:nvSpPr>
        <p:spPr>
          <a:xfrm>
            <a:off x="179512" y="5315136"/>
            <a:ext cx="2840776" cy="338554"/>
          </a:xfrm>
          <a:prstGeom prst="rect">
            <a:avLst/>
          </a:prstGeom>
          <a:noFill/>
        </p:spPr>
        <p:txBody>
          <a:bodyPr wrap="square" rtlCol="0">
            <a:spAutoFit/>
          </a:bodyPr>
          <a:lstStyle/>
          <a:p>
            <a:pPr algn="ctr"/>
            <a:r>
              <a:rPr lang="en-US" sz="1600" dirty="0">
                <a:solidFill>
                  <a:schemeClr val="tx1"/>
                </a:solidFill>
                <a:latin typeface="+mn-lt"/>
              </a:rPr>
              <a:t>Carriage on handrail</a:t>
            </a:r>
          </a:p>
        </p:txBody>
      </p:sp>
      <p:sp>
        <p:nvSpPr>
          <p:cNvPr id="12" name="Textfeld 11"/>
          <p:cNvSpPr txBox="1"/>
          <p:nvPr/>
        </p:nvSpPr>
        <p:spPr>
          <a:xfrm>
            <a:off x="3122050" y="5321616"/>
            <a:ext cx="2851339" cy="338554"/>
          </a:xfrm>
          <a:prstGeom prst="rect">
            <a:avLst/>
          </a:prstGeom>
          <a:noFill/>
        </p:spPr>
        <p:txBody>
          <a:bodyPr wrap="square" rtlCol="0">
            <a:spAutoFit/>
          </a:bodyPr>
          <a:lstStyle/>
          <a:p>
            <a:pPr algn="ctr"/>
            <a:r>
              <a:rPr lang="en-US" sz="1600" dirty="0">
                <a:solidFill>
                  <a:schemeClr val="tx1"/>
                </a:solidFill>
                <a:latin typeface="+mn-lt"/>
              </a:rPr>
              <a:t>On cable way</a:t>
            </a:r>
          </a:p>
        </p:txBody>
      </p:sp>
      <p:sp>
        <p:nvSpPr>
          <p:cNvPr id="13" name="Textfeld 12"/>
          <p:cNvSpPr txBox="1"/>
          <p:nvPr/>
        </p:nvSpPr>
        <p:spPr>
          <a:xfrm>
            <a:off x="6084992" y="5315136"/>
            <a:ext cx="2840776" cy="338554"/>
          </a:xfrm>
          <a:prstGeom prst="rect">
            <a:avLst/>
          </a:prstGeom>
          <a:noFill/>
        </p:spPr>
        <p:txBody>
          <a:bodyPr wrap="square" rtlCol="0">
            <a:spAutoFit/>
          </a:bodyPr>
          <a:lstStyle/>
          <a:p>
            <a:pPr algn="ctr"/>
            <a:r>
              <a:rPr lang="en-US" sz="1600" dirty="0">
                <a:solidFill>
                  <a:schemeClr val="tx1"/>
                </a:solidFill>
                <a:latin typeface="+mn-lt"/>
              </a:rPr>
              <a:t>Tripod</a:t>
            </a:r>
          </a:p>
        </p:txBody>
      </p:sp>
    </p:spTree>
    <p:extLst>
      <p:ext uri="{BB962C8B-B14F-4D97-AF65-F5344CB8AC3E}">
        <p14:creationId xmlns:p14="http://schemas.microsoft.com/office/powerpoint/2010/main" val="2017390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Rhine - Bangs (Swiss)</a:t>
            </a:r>
          </a:p>
        </p:txBody>
      </p:sp>
      <p:pic>
        <p:nvPicPr>
          <p:cNvPr id="5" name="Grafi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3792" y="932721"/>
            <a:ext cx="8316416" cy="5544277"/>
          </a:xfrm>
          <a:prstGeom prst="rect">
            <a:avLst/>
          </a:prstGeom>
          <a:ln>
            <a:solidFill>
              <a:srgbClr val="068D8D"/>
            </a:solidFill>
          </a:ln>
        </p:spPr>
      </p:pic>
    </p:spTree>
    <p:extLst>
      <p:ext uri="{BB962C8B-B14F-4D97-AF65-F5344CB8AC3E}">
        <p14:creationId xmlns:p14="http://schemas.microsoft.com/office/powerpoint/2010/main" val="40012006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uppieren 19"/>
          <p:cNvGrpSpPr/>
          <p:nvPr/>
        </p:nvGrpSpPr>
        <p:grpSpPr>
          <a:xfrm>
            <a:off x="-6674" y="855377"/>
            <a:ext cx="9150674" cy="6002623"/>
            <a:chOff x="-6674" y="489244"/>
            <a:chExt cx="9150674" cy="6002623"/>
          </a:xfrm>
        </p:grpSpPr>
        <p:pic>
          <p:nvPicPr>
            <p:cNvPr id="15" name="Grafik 14"/>
            <p:cNvPicPr>
              <a:picLocks noChangeAspect="1"/>
            </p:cNvPicPr>
            <p:nvPr/>
          </p:nvPicPr>
          <p:blipFill rotWithShape="1">
            <a:blip r:embed="rId2" cstate="print">
              <a:extLst>
                <a:ext uri="{28A0092B-C50C-407E-A947-70E740481C1C}">
                  <a14:useLocalDpi xmlns:a14="http://schemas.microsoft.com/office/drawing/2010/main" val="0"/>
                </a:ext>
              </a:extLst>
            </a:blip>
            <a:srcRect l="7637" r="8449" b="7747"/>
            <a:stretch/>
          </p:blipFill>
          <p:spPr>
            <a:xfrm>
              <a:off x="-5220" y="1187694"/>
              <a:ext cx="9149220" cy="5304173"/>
            </a:xfrm>
            <a:prstGeom prst="rect">
              <a:avLst/>
            </a:prstGeom>
          </p:spPr>
        </p:pic>
        <p:pic>
          <p:nvPicPr>
            <p:cNvPr id="19" name="Grafik 18"/>
            <p:cNvPicPr>
              <a:picLocks noChangeAspect="1"/>
            </p:cNvPicPr>
            <p:nvPr/>
          </p:nvPicPr>
          <p:blipFill rotWithShape="1">
            <a:blip r:embed="rId3" cstate="print">
              <a:extLst>
                <a:ext uri="{28A0092B-C50C-407E-A947-70E740481C1C}">
                  <a14:useLocalDpi xmlns:a14="http://schemas.microsoft.com/office/drawing/2010/main" val="0"/>
                </a:ext>
              </a:extLst>
            </a:blip>
            <a:srcRect l="7637" r="8449" b="94874"/>
            <a:stretch/>
          </p:blipFill>
          <p:spPr>
            <a:xfrm rot="10800000">
              <a:off x="-6674" y="489244"/>
              <a:ext cx="9149220" cy="716922"/>
            </a:xfrm>
            <a:prstGeom prst="rect">
              <a:avLst/>
            </a:prstGeom>
          </p:spPr>
        </p:pic>
      </p:grpSp>
      <p:sp>
        <p:nvSpPr>
          <p:cNvPr id="14" name="Titel 1"/>
          <p:cNvSpPr>
            <a:spLocks noGrp="1"/>
          </p:cNvSpPr>
          <p:nvPr>
            <p:ph type="title"/>
          </p:nvPr>
        </p:nvSpPr>
        <p:spPr>
          <a:xfrm>
            <a:off x="683568" y="274638"/>
            <a:ext cx="7787208" cy="562074"/>
          </a:xfrm>
        </p:spPr>
        <p:txBody>
          <a:bodyPr/>
          <a:lstStyle/>
          <a:p>
            <a:r>
              <a:rPr lang="en-GB" b="1" dirty="0">
                <a:latin typeface="+mj-lt"/>
              </a:rPr>
              <a:t>SO</a:t>
            </a:r>
            <a:r>
              <a:rPr lang="en-GB" b="1" dirty="0">
                <a:solidFill>
                  <a:srgbClr val="068D8D"/>
                </a:solidFill>
                <a:latin typeface="+mj-lt"/>
              </a:rPr>
              <a:t>MM</a:t>
            </a:r>
            <a:r>
              <a:rPr lang="en-GB" b="1" dirty="0">
                <a:latin typeface="+mj-lt"/>
              </a:rPr>
              <a:t>ER – Area of activity</a:t>
            </a:r>
          </a:p>
        </p:txBody>
      </p:sp>
      <p:grpSp>
        <p:nvGrpSpPr>
          <p:cNvPr id="32" name="Gruppieren 31"/>
          <p:cNvGrpSpPr/>
          <p:nvPr/>
        </p:nvGrpSpPr>
        <p:grpSpPr>
          <a:xfrm>
            <a:off x="360000" y="1620000"/>
            <a:ext cx="360000" cy="324000"/>
            <a:chOff x="1881978" y="1385888"/>
            <a:chExt cx="360000" cy="324000"/>
          </a:xfrm>
        </p:grpSpPr>
        <p:sp>
          <p:nvSpPr>
            <p:cNvPr id="28" name="Diagonal liegende Ecken des Rechtecks abrunden 27"/>
            <p:cNvSpPr/>
            <p:nvPr/>
          </p:nvSpPr>
          <p:spPr>
            <a:xfrm>
              <a:off x="1881978" y="1385888"/>
              <a:ext cx="360000" cy="324000"/>
            </a:xfrm>
            <a:prstGeom prst="round2DiagRect">
              <a:avLst/>
            </a:prstGeom>
            <a:solidFill>
              <a:schemeClr val="bg1"/>
            </a:solidFill>
            <a:ln>
              <a:solidFill>
                <a:srgbClr val="068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Grafik 22"/>
            <p:cNvPicPr>
              <a:picLocks noChangeAspect="1"/>
            </p:cNvPicPr>
            <p:nvPr/>
          </p:nvPicPr>
          <p:blipFill rotWithShape="1">
            <a:blip r:embed="rId4">
              <a:extLst>
                <a:ext uri="{28A0092B-C50C-407E-A947-70E740481C1C}">
                  <a14:useLocalDpi xmlns:a14="http://schemas.microsoft.com/office/drawing/2010/main" val="0"/>
                </a:ext>
              </a:extLst>
            </a:blip>
            <a:srcRect t="11634"/>
            <a:stretch/>
          </p:blipFill>
          <p:spPr>
            <a:xfrm>
              <a:off x="1902611" y="1434742"/>
              <a:ext cx="315073" cy="243060"/>
            </a:xfrm>
            <a:prstGeom prst="rect">
              <a:avLst/>
            </a:prstGeom>
          </p:spPr>
        </p:pic>
      </p:grpSp>
      <p:grpSp>
        <p:nvGrpSpPr>
          <p:cNvPr id="33" name="Gruppieren 32"/>
          <p:cNvGrpSpPr/>
          <p:nvPr/>
        </p:nvGrpSpPr>
        <p:grpSpPr>
          <a:xfrm>
            <a:off x="360000" y="2160000"/>
            <a:ext cx="360000" cy="324000"/>
            <a:chOff x="2396328" y="1945077"/>
            <a:chExt cx="360000" cy="324000"/>
          </a:xfrm>
        </p:grpSpPr>
        <p:sp>
          <p:nvSpPr>
            <p:cNvPr id="30" name="Diagonal liegende Ecken des Rechtecks abrunden 29"/>
            <p:cNvSpPr/>
            <p:nvPr/>
          </p:nvSpPr>
          <p:spPr>
            <a:xfrm>
              <a:off x="2396328" y="1945077"/>
              <a:ext cx="360000" cy="324000"/>
            </a:xfrm>
            <a:prstGeom prst="round2DiagRect">
              <a:avLst/>
            </a:prstGeom>
            <a:solidFill>
              <a:schemeClr val="bg1"/>
            </a:solidFill>
            <a:ln>
              <a:solidFill>
                <a:srgbClr val="068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Grafik 25"/>
            <p:cNvPicPr>
              <a:picLocks noChangeAspect="1"/>
            </p:cNvPicPr>
            <p:nvPr/>
          </p:nvPicPr>
          <p:blipFill rotWithShape="1">
            <a:blip r:embed="rId5">
              <a:extLst>
                <a:ext uri="{BEBA8EAE-BF5A-486C-A8C5-ECC9F3942E4B}">
                  <a14:imgProps xmlns:a14="http://schemas.microsoft.com/office/drawing/2010/main">
                    <a14:imgLayer r:embed="rId6">
                      <a14:imgEffect>
                        <a14:sharpenSoften amount="56000"/>
                      </a14:imgEffect>
                    </a14:imgLayer>
                  </a14:imgProps>
                </a:ext>
                <a:ext uri="{28A0092B-C50C-407E-A947-70E740481C1C}">
                  <a14:useLocalDpi xmlns:a14="http://schemas.microsoft.com/office/drawing/2010/main" val="0"/>
                </a:ext>
              </a:extLst>
            </a:blip>
            <a:srcRect b="6798"/>
            <a:stretch/>
          </p:blipFill>
          <p:spPr>
            <a:xfrm>
              <a:off x="2429527" y="1977124"/>
              <a:ext cx="302550" cy="254107"/>
            </a:xfrm>
            <a:prstGeom prst="rect">
              <a:avLst/>
            </a:prstGeom>
          </p:spPr>
        </p:pic>
      </p:grpSp>
      <p:grpSp>
        <p:nvGrpSpPr>
          <p:cNvPr id="34" name="Gruppieren 33"/>
          <p:cNvGrpSpPr/>
          <p:nvPr/>
        </p:nvGrpSpPr>
        <p:grpSpPr>
          <a:xfrm>
            <a:off x="360000" y="1080000"/>
            <a:ext cx="360000" cy="324000"/>
            <a:chOff x="1858658" y="1815124"/>
            <a:chExt cx="360000" cy="324000"/>
          </a:xfrm>
        </p:grpSpPr>
        <p:sp>
          <p:nvSpPr>
            <p:cNvPr id="31" name="Diagonal liegende Ecken des Rechtecks abrunden 30"/>
            <p:cNvSpPr/>
            <p:nvPr/>
          </p:nvSpPr>
          <p:spPr>
            <a:xfrm>
              <a:off x="1858658" y="1815124"/>
              <a:ext cx="360000" cy="324000"/>
            </a:xfrm>
            <a:prstGeom prst="round2DiagRect">
              <a:avLst/>
            </a:prstGeom>
            <a:solidFill>
              <a:schemeClr val="bg1"/>
            </a:solidFill>
            <a:ln>
              <a:solidFill>
                <a:srgbClr val="068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Grafik 24"/>
            <p:cNvPicPr>
              <a:picLocks noChangeAspect="1"/>
            </p:cNvPicPr>
            <p:nvPr/>
          </p:nvPicPr>
          <p:blipFill rotWithShape="1">
            <a:blip r:embed="rId7">
              <a:extLst>
                <a:ext uri="{28A0092B-C50C-407E-A947-70E740481C1C}">
                  <a14:useLocalDpi xmlns:a14="http://schemas.microsoft.com/office/drawing/2010/main" val="0"/>
                </a:ext>
              </a:extLst>
            </a:blip>
            <a:srcRect l="8185" t="5041" r="4345" b="9243"/>
            <a:stretch/>
          </p:blipFill>
          <p:spPr>
            <a:xfrm>
              <a:off x="1892071" y="1842586"/>
              <a:ext cx="300731" cy="269075"/>
            </a:xfrm>
            <a:prstGeom prst="rect">
              <a:avLst/>
            </a:prstGeom>
          </p:spPr>
        </p:pic>
      </p:grpSp>
      <p:grpSp>
        <p:nvGrpSpPr>
          <p:cNvPr id="38" name="Gruppieren 37"/>
          <p:cNvGrpSpPr/>
          <p:nvPr/>
        </p:nvGrpSpPr>
        <p:grpSpPr>
          <a:xfrm>
            <a:off x="360000" y="2700000"/>
            <a:ext cx="360000" cy="324000"/>
            <a:chOff x="1300953" y="1394598"/>
            <a:chExt cx="360000" cy="324000"/>
          </a:xfrm>
        </p:grpSpPr>
        <p:sp>
          <p:nvSpPr>
            <p:cNvPr id="35" name="Diagonal liegende Ecken des Rechtecks abrunden 34"/>
            <p:cNvSpPr/>
            <p:nvPr/>
          </p:nvSpPr>
          <p:spPr>
            <a:xfrm>
              <a:off x="1300953" y="1394598"/>
              <a:ext cx="360000" cy="324000"/>
            </a:xfrm>
            <a:prstGeom prst="round2DiagRect">
              <a:avLst/>
            </a:prstGeom>
            <a:solidFill>
              <a:schemeClr val="bg1"/>
            </a:solidFill>
            <a:ln>
              <a:solidFill>
                <a:srgbClr val="068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Grafik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43025" y="1421480"/>
              <a:ext cx="293398" cy="264058"/>
            </a:xfrm>
            <a:prstGeom prst="rect">
              <a:avLst/>
            </a:prstGeom>
          </p:spPr>
        </p:pic>
      </p:grpSp>
      <p:grpSp>
        <p:nvGrpSpPr>
          <p:cNvPr id="37" name="Gruppieren 36"/>
          <p:cNvGrpSpPr/>
          <p:nvPr/>
        </p:nvGrpSpPr>
        <p:grpSpPr>
          <a:xfrm>
            <a:off x="360000" y="3240000"/>
            <a:ext cx="360000" cy="324000"/>
            <a:chOff x="1300953" y="1815123"/>
            <a:chExt cx="360000" cy="324000"/>
          </a:xfrm>
        </p:grpSpPr>
        <p:sp>
          <p:nvSpPr>
            <p:cNvPr id="36" name="Diagonal liegende Ecken des Rechtecks abrunden 35"/>
            <p:cNvSpPr/>
            <p:nvPr/>
          </p:nvSpPr>
          <p:spPr>
            <a:xfrm>
              <a:off x="1300953" y="1815123"/>
              <a:ext cx="360000" cy="324000"/>
            </a:xfrm>
            <a:prstGeom prst="round2DiagRect">
              <a:avLst/>
            </a:prstGeom>
            <a:solidFill>
              <a:schemeClr val="bg1"/>
            </a:solidFill>
            <a:ln>
              <a:solidFill>
                <a:srgbClr val="068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Grafik 2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43025" y="1842586"/>
              <a:ext cx="269149" cy="276839"/>
            </a:xfrm>
            <a:prstGeom prst="rect">
              <a:avLst/>
            </a:prstGeom>
          </p:spPr>
        </p:pic>
      </p:grpSp>
      <p:sp>
        <p:nvSpPr>
          <p:cNvPr id="40" name="Inhaltsplatzhalter 4"/>
          <p:cNvSpPr>
            <a:spLocks noGrp="1"/>
          </p:cNvSpPr>
          <p:nvPr>
            <p:ph sz="half" idx="1"/>
          </p:nvPr>
        </p:nvSpPr>
        <p:spPr>
          <a:xfrm>
            <a:off x="720000" y="1008000"/>
            <a:ext cx="6801032" cy="468000"/>
          </a:xfrm>
        </p:spPr>
        <p:txBody>
          <a:bodyPr>
            <a:noAutofit/>
          </a:bodyPr>
          <a:lstStyle/>
          <a:p>
            <a:pPr marL="0" indent="0">
              <a:buNone/>
            </a:pPr>
            <a:r>
              <a:rPr lang="en-US" sz="2000" b="1" dirty="0"/>
              <a:t>Meteorology</a:t>
            </a:r>
            <a:r>
              <a:rPr lang="en-US" sz="2000" dirty="0"/>
              <a:t> </a:t>
            </a:r>
            <a:r>
              <a:rPr lang="en-US" sz="1400" dirty="0"/>
              <a:t>– Measurement of different snow parameters and </a:t>
            </a:r>
            <a:br>
              <a:rPr lang="en-US" sz="1400" dirty="0"/>
            </a:br>
            <a:r>
              <a:rPr lang="en-US" sz="1400" dirty="0"/>
              <a:t>snow melt analysis</a:t>
            </a:r>
          </a:p>
        </p:txBody>
      </p:sp>
      <p:sp>
        <p:nvSpPr>
          <p:cNvPr id="41" name="Inhaltsplatzhalter 4"/>
          <p:cNvSpPr>
            <a:spLocks noGrp="1"/>
          </p:cNvSpPr>
          <p:nvPr>
            <p:ph sz="half" idx="1"/>
          </p:nvPr>
        </p:nvSpPr>
        <p:spPr>
          <a:xfrm>
            <a:off x="720000" y="1548000"/>
            <a:ext cx="6801032" cy="468000"/>
          </a:xfrm>
        </p:spPr>
        <p:txBody>
          <a:bodyPr>
            <a:noAutofit/>
          </a:bodyPr>
          <a:lstStyle/>
          <a:p>
            <a:pPr marL="0" indent="0">
              <a:buNone/>
            </a:pPr>
            <a:r>
              <a:rPr lang="en-US" sz="2000" b="1" dirty="0"/>
              <a:t>Hydrology</a:t>
            </a:r>
            <a:r>
              <a:rPr lang="en-US" sz="2000" dirty="0"/>
              <a:t> </a:t>
            </a:r>
            <a:r>
              <a:rPr lang="en-US" sz="1400" dirty="0"/>
              <a:t>– Discharge and water level measurement of Rivers and streams</a:t>
            </a:r>
            <a:br>
              <a:rPr lang="en-US" sz="1400" dirty="0"/>
            </a:br>
            <a:r>
              <a:rPr lang="en-US" sz="1400" dirty="0"/>
              <a:t>Flood warning systems and networks</a:t>
            </a:r>
          </a:p>
        </p:txBody>
      </p:sp>
      <p:sp>
        <p:nvSpPr>
          <p:cNvPr id="42" name="Inhaltsplatzhalter 4"/>
          <p:cNvSpPr>
            <a:spLocks noGrp="1"/>
          </p:cNvSpPr>
          <p:nvPr>
            <p:ph sz="half" idx="1"/>
          </p:nvPr>
        </p:nvSpPr>
        <p:spPr>
          <a:xfrm>
            <a:off x="720000" y="2088000"/>
            <a:ext cx="8063782" cy="468000"/>
          </a:xfrm>
        </p:spPr>
        <p:txBody>
          <a:bodyPr>
            <a:noAutofit/>
          </a:bodyPr>
          <a:lstStyle/>
          <a:p>
            <a:pPr marL="0" indent="0">
              <a:buNone/>
            </a:pPr>
            <a:r>
              <a:rPr lang="en-US" sz="2000" b="1" dirty="0"/>
              <a:t>Sewer and industrial waters </a:t>
            </a:r>
            <a:r>
              <a:rPr lang="en-US" sz="1400" dirty="0"/>
              <a:t>– Discharge measurement of </a:t>
            </a:r>
            <a:br>
              <a:rPr lang="en-US" sz="1400" dirty="0"/>
            </a:br>
            <a:r>
              <a:rPr lang="en-US" sz="1400" dirty="0"/>
              <a:t>open manmade channels and sewer systems</a:t>
            </a:r>
          </a:p>
        </p:txBody>
      </p:sp>
      <p:sp>
        <p:nvSpPr>
          <p:cNvPr id="43" name="Inhaltsplatzhalter 4"/>
          <p:cNvSpPr>
            <a:spLocks noGrp="1"/>
          </p:cNvSpPr>
          <p:nvPr>
            <p:ph sz="half" idx="1"/>
          </p:nvPr>
        </p:nvSpPr>
        <p:spPr>
          <a:xfrm>
            <a:off x="720000" y="2628000"/>
            <a:ext cx="6801032" cy="468000"/>
          </a:xfrm>
        </p:spPr>
        <p:txBody>
          <a:bodyPr>
            <a:noAutofit/>
          </a:bodyPr>
          <a:lstStyle/>
          <a:p>
            <a:pPr marL="0" indent="0">
              <a:buNone/>
            </a:pPr>
            <a:r>
              <a:rPr lang="en-US" sz="2000" b="1" dirty="0"/>
              <a:t>Mining industry </a:t>
            </a:r>
            <a:r>
              <a:rPr lang="en-US" sz="1400" dirty="0"/>
              <a:t>– Measurement of water resources in snow </a:t>
            </a:r>
            <a:br>
              <a:rPr lang="en-US" sz="1400" dirty="0"/>
            </a:br>
            <a:r>
              <a:rPr lang="en-US" sz="1400" dirty="0"/>
              <a:t>and measuring of water flows in the mining process</a:t>
            </a:r>
          </a:p>
        </p:txBody>
      </p:sp>
      <p:sp>
        <p:nvSpPr>
          <p:cNvPr id="44" name="Inhaltsplatzhalter 4"/>
          <p:cNvSpPr>
            <a:spLocks noGrp="1"/>
          </p:cNvSpPr>
          <p:nvPr>
            <p:ph sz="half" idx="1"/>
          </p:nvPr>
        </p:nvSpPr>
        <p:spPr>
          <a:xfrm>
            <a:off x="720000" y="3167999"/>
            <a:ext cx="4258400" cy="859055"/>
          </a:xfrm>
        </p:spPr>
        <p:txBody>
          <a:bodyPr>
            <a:noAutofit/>
          </a:bodyPr>
          <a:lstStyle/>
          <a:p>
            <a:pPr marL="0" indent="0">
              <a:buNone/>
            </a:pPr>
            <a:r>
              <a:rPr lang="en-US" sz="2000" b="1" dirty="0"/>
              <a:t>Ice detection </a:t>
            </a:r>
            <a:r>
              <a:rPr lang="en-US" sz="1400" dirty="0"/>
              <a:t>– Detection of ice and ice growth in </a:t>
            </a:r>
            <a:br>
              <a:rPr lang="en-US" sz="1400" dirty="0"/>
            </a:br>
            <a:r>
              <a:rPr lang="en-US" sz="1400" dirty="0"/>
              <a:t>different industries. (Wind power, Aviation, Power lines</a:t>
            </a:r>
            <a:br>
              <a:rPr lang="en-US" sz="1400" dirty="0"/>
            </a:br>
            <a:r>
              <a:rPr lang="en-US" sz="1400" dirty="0"/>
              <a:t>communication, Railway,…)</a:t>
            </a:r>
          </a:p>
        </p:txBody>
      </p:sp>
      <p:grpSp>
        <p:nvGrpSpPr>
          <p:cNvPr id="29" name="Gruppieren 28"/>
          <p:cNvGrpSpPr/>
          <p:nvPr/>
        </p:nvGrpSpPr>
        <p:grpSpPr>
          <a:xfrm>
            <a:off x="64800" y="205200"/>
            <a:ext cx="656001" cy="590401"/>
            <a:chOff x="1680800" y="1932787"/>
            <a:chExt cx="656001" cy="590401"/>
          </a:xfrm>
        </p:grpSpPr>
        <p:sp>
          <p:nvSpPr>
            <p:cNvPr id="39" name="Diagonal liegende Ecken des Rechtecks abrunden 38"/>
            <p:cNvSpPr/>
            <p:nvPr/>
          </p:nvSpPr>
          <p:spPr>
            <a:xfrm>
              <a:off x="1680800" y="1932787"/>
              <a:ext cx="656001" cy="590401"/>
            </a:xfrm>
            <a:prstGeom prst="round2DiagRect">
              <a:avLst/>
            </a:prstGeom>
            <a:solidFill>
              <a:schemeClr val="bg1"/>
            </a:solidFill>
            <a:ln>
              <a:solidFill>
                <a:srgbClr val="068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5" name="Grafik 44"/>
            <p:cNvPicPr>
              <a:picLocks noChangeAspect="1"/>
            </p:cNvPicPr>
            <p:nvPr/>
          </p:nvPicPr>
          <p:blipFill>
            <a:blip r:embed="rId10"/>
            <a:stretch>
              <a:fillRect/>
            </a:stretch>
          </p:blipFill>
          <p:spPr>
            <a:xfrm>
              <a:off x="1720179" y="2041912"/>
              <a:ext cx="568656" cy="397556"/>
            </a:xfrm>
            <a:prstGeom prst="rect">
              <a:avLst/>
            </a:prstGeom>
          </p:spPr>
        </p:pic>
      </p:grpSp>
    </p:spTree>
    <p:extLst>
      <p:ext uri="{BB962C8B-B14F-4D97-AF65-F5344CB8AC3E}">
        <p14:creationId xmlns:p14="http://schemas.microsoft.com/office/powerpoint/2010/main" val="352182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childTnLst>
                          </p:cTn>
                        </p:par>
                        <p:par>
                          <p:cTn id="8" fill="hold">
                            <p:stCondLst>
                              <p:cond delay="500"/>
                            </p:stCondLst>
                            <p:childTnLst>
                              <p:par>
                                <p:cTn id="9" presetID="22" presetClass="entr" presetSubtype="8" fill="hold" grpId="0" nodeType="afterEffect">
                                  <p:stCondLst>
                                    <p:cond delay="250"/>
                                  </p:stCondLst>
                                  <p:childTnLst>
                                    <p:set>
                                      <p:cBhvr>
                                        <p:cTn id="10" dur="1" fill="hold">
                                          <p:stCondLst>
                                            <p:cond delay="0"/>
                                          </p:stCondLst>
                                        </p:cTn>
                                        <p:tgtEl>
                                          <p:spTgt spid="40">
                                            <p:txEl>
                                              <p:pRg st="0" end="0"/>
                                            </p:txEl>
                                          </p:spTgt>
                                        </p:tgtEl>
                                        <p:attrNameLst>
                                          <p:attrName>style.visibility</p:attrName>
                                        </p:attrNameLst>
                                      </p:cBhvr>
                                      <p:to>
                                        <p:strVal val="visible"/>
                                      </p:to>
                                    </p:set>
                                    <p:animEffect transition="in" filter="wipe(left)">
                                      <p:cBhvr>
                                        <p:cTn id="11" dur="500"/>
                                        <p:tgtEl>
                                          <p:spTgt spid="40">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ipe(left)">
                                      <p:cBhvr>
                                        <p:cTn id="16" dur="500"/>
                                        <p:tgtEl>
                                          <p:spTgt spid="32"/>
                                        </p:tgtEl>
                                      </p:cBhvr>
                                    </p:animEffect>
                                  </p:childTnLst>
                                </p:cTn>
                              </p:par>
                            </p:childTnLst>
                          </p:cTn>
                        </p:par>
                        <p:par>
                          <p:cTn id="17" fill="hold">
                            <p:stCondLst>
                              <p:cond delay="500"/>
                            </p:stCondLst>
                            <p:childTnLst>
                              <p:par>
                                <p:cTn id="18" presetID="22" presetClass="entr" presetSubtype="8" fill="hold" grpId="0" nodeType="afterEffect">
                                  <p:stCondLst>
                                    <p:cond delay="250"/>
                                  </p:stCondLst>
                                  <p:childTnLst>
                                    <p:set>
                                      <p:cBhvr>
                                        <p:cTn id="19" dur="1" fill="hold">
                                          <p:stCondLst>
                                            <p:cond delay="0"/>
                                          </p:stCondLst>
                                        </p:cTn>
                                        <p:tgtEl>
                                          <p:spTgt spid="41">
                                            <p:txEl>
                                              <p:pRg st="0" end="0"/>
                                            </p:txEl>
                                          </p:spTgt>
                                        </p:tgtEl>
                                        <p:attrNameLst>
                                          <p:attrName>style.visibility</p:attrName>
                                        </p:attrNameLst>
                                      </p:cBhvr>
                                      <p:to>
                                        <p:strVal val="visible"/>
                                      </p:to>
                                    </p:set>
                                    <p:animEffect transition="in" filter="wipe(left)">
                                      <p:cBhvr>
                                        <p:cTn id="20" dur="500"/>
                                        <p:tgtEl>
                                          <p:spTgt spid="4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wipe(left)">
                                      <p:cBhvr>
                                        <p:cTn id="25" dur="500"/>
                                        <p:tgtEl>
                                          <p:spTgt spid="33"/>
                                        </p:tgtEl>
                                      </p:cBhvr>
                                    </p:animEffect>
                                  </p:childTnLst>
                                </p:cTn>
                              </p:par>
                            </p:childTnLst>
                          </p:cTn>
                        </p:par>
                        <p:par>
                          <p:cTn id="26" fill="hold">
                            <p:stCondLst>
                              <p:cond delay="500"/>
                            </p:stCondLst>
                            <p:childTnLst>
                              <p:par>
                                <p:cTn id="27" presetID="22" presetClass="entr" presetSubtype="8" fill="hold" grpId="0" nodeType="afterEffect">
                                  <p:stCondLst>
                                    <p:cond delay="250"/>
                                  </p:stCondLst>
                                  <p:childTnLst>
                                    <p:set>
                                      <p:cBhvr>
                                        <p:cTn id="28" dur="1" fill="hold">
                                          <p:stCondLst>
                                            <p:cond delay="0"/>
                                          </p:stCondLst>
                                        </p:cTn>
                                        <p:tgtEl>
                                          <p:spTgt spid="42">
                                            <p:txEl>
                                              <p:pRg st="0" end="0"/>
                                            </p:txEl>
                                          </p:spTgt>
                                        </p:tgtEl>
                                        <p:attrNameLst>
                                          <p:attrName>style.visibility</p:attrName>
                                        </p:attrNameLst>
                                      </p:cBhvr>
                                      <p:to>
                                        <p:strVal val="visible"/>
                                      </p:to>
                                    </p:set>
                                    <p:animEffect transition="in" filter="wipe(left)">
                                      <p:cBhvr>
                                        <p:cTn id="29" dur="500"/>
                                        <p:tgtEl>
                                          <p:spTgt spid="42">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wipe(left)">
                                      <p:cBhvr>
                                        <p:cTn id="34" dur="500"/>
                                        <p:tgtEl>
                                          <p:spTgt spid="38"/>
                                        </p:tgtEl>
                                      </p:cBhvr>
                                    </p:animEffect>
                                  </p:childTnLst>
                                </p:cTn>
                              </p:par>
                            </p:childTnLst>
                          </p:cTn>
                        </p:par>
                        <p:par>
                          <p:cTn id="35" fill="hold">
                            <p:stCondLst>
                              <p:cond delay="500"/>
                            </p:stCondLst>
                            <p:childTnLst>
                              <p:par>
                                <p:cTn id="36" presetID="22" presetClass="entr" presetSubtype="8" fill="hold" grpId="0" nodeType="afterEffect">
                                  <p:stCondLst>
                                    <p:cond delay="250"/>
                                  </p:stCondLst>
                                  <p:childTnLst>
                                    <p:set>
                                      <p:cBhvr>
                                        <p:cTn id="37" dur="1" fill="hold">
                                          <p:stCondLst>
                                            <p:cond delay="0"/>
                                          </p:stCondLst>
                                        </p:cTn>
                                        <p:tgtEl>
                                          <p:spTgt spid="43">
                                            <p:txEl>
                                              <p:pRg st="0" end="0"/>
                                            </p:txEl>
                                          </p:spTgt>
                                        </p:tgtEl>
                                        <p:attrNameLst>
                                          <p:attrName>style.visibility</p:attrName>
                                        </p:attrNameLst>
                                      </p:cBhvr>
                                      <p:to>
                                        <p:strVal val="visible"/>
                                      </p:to>
                                    </p:set>
                                    <p:animEffect transition="in" filter="wipe(left)">
                                      <p:cBhvr>
                                        <p:cTn id="38" dur="500"/>
                                        <p:tgtEl>
                                          <p:spTgt spid="43">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wipe(left)">
                                      <p:cBhvr>
                                        <p:cTn id="43" dur="500"/>
                                        <p:tgtEl>
                                          <p:spTgt spid="37"/>
                                        </p:tgtEl>
                                      </p:cBhvr>
                                    </p:animEffect>
                                  </p:childTnLst>
                                </p:cTn>
                              </p:par>
                            </p:childTnLst>
                          </p:cTn>
                        </p:par>
                        <p:par>
                          <p:cTn id="44" fill="hold">
                            <p:stCondLst>
                              <p:cond delay="500"/>
                            </p:stCondLst>
                            <p:childTnLst>
                              <p:par>
                                <p:cTn id="45" presetID="22" presetClass="entr" presetSubtype="8" fill="hold" grpId="0" nodeType="afterEffect">
                                  <p:stCondLst>
                                    <p:cond delay="250"/>
                                  </p:stCondLst>
                                  <p:childTnLst>
                                    <p:set>
                                      <p:cBhvr>
                                        <p:cTn id="46" dur="1" fill="hold">
                                          <p:stCondLst>
                                            <p:cond delay="0"/>
                                          </p:stCondLst>
                                        </p:cTn>
                                        <p:tgtEl>
                                          <p:spTgt spid="44">
                                            <p:txEl>
                                              <p:pRg st="0" end="0"/>
                                            </p:txEl>
                                          </p:spTgt>
                                        </p:tgtEl>
                                        <p:attrNameLst>
                                          <p:attrName>style.visibility</p:attrName>
                                        </p:attrNameLst>
                                      </p:cBhvr>
                                      <p:to>
                                        <p:strVal val="visible"/>
                                      </p:to>
                                    </p:set>
                                    <p:animEffect transition="in" filter="wipe(left)">
                                      <p:cBhvr>
                                        <p:cTn id="47" dur="500"/>
                                        <p:tgtEl>
                                          <p:spTgt spid="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build="p"/>
      <p:bldP spid="41" grpId="0" build="p"/>
      <p:bldP spid="42" grpId="0" build="p"/>
      <p:bldP spid="43" grpId="0" build="p"/>
      <p:bldP spid="44"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RPCommander</a:t>
            </a:r>
          </a:p>
        </p:txBody>
      </p:sp>
      <p:pic>
        <p:nvPicPr>
          <p:cNvPr id="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220" y="964064"/>
            <a:ext cx="8217561" cy="5472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006936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Jll - Gisingen (Austria)</a:t>
            </a:r>
          </a:p>
        </p:txBody>
      </p:sp>
      <p:pic>
        <p:nvPicPr>
          <p:cNvPr id="6" name="Inhaltsplatzhalter 5"/>
          <p:cNvPicPr>
            <a:picLocks noGrp="1" noChangeAspect="1"/>
          </p:cNvPicPr>
          <p:nvPr>
            <p:ph idx="1"/>
          </p:nvPr>
        </p:nvPicPr>
        <p:blipFill>
          <a:blip r:embed="rId2" cstate="print">
            <a:extLst>
              <a:ext uri="{BEBA8EAE-BF5A-486C-A8C5-ECC9F3942E4B}">
                <a14:imgProps xmlns:a14="http://schemas.microsoft.com/office/drawing/2010/main">
                  <a14:imgLayer r:embed="rId3">
                    <a14:imgEffect>
                      <a14:brightnessContrast bright="-6000" contrast="-9000"/>
                    </a14:imgEffect>
                  </a14:imgLayer>
                </a14:imgProps>
              </a:ext>
              <a:ext uri="{28A0092B-C50C-407E-A947-70E740481C1C}">
                <a14:useLocalDpi xmlns:a14="http://schemas.microsoft.com/office/drawing/2010/main" val="0"/>
              </a:ext>
            </a:extLst>
          </a:blip>
          <a:stretch>
            <a:fillRect/>
          </a:stretch>
        </p:blipFill>
        <p:spPr>
          <a:xfrm>
            <a:off x="5220072" y="980728"/>
            <a:ext cx="3726656" cy="4968875"/>
          </a:xfrm>
          <a:ln>
            <a:solidFill>
              <a:srgbClr val="068D8D"/>
            </a:solidFill>
          </a:ln>
        </p:spPr>
      </p:pic>
      <p:pic>
        <p:nvPicPr>
          <p:cNvPr id="7" name="Grafik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1493374"/>
            <a:ext cx="4885091" cy="3663818"/>
          </a:xfrm>
          <a:prstGeom prst="rect">
            <a:avLst/>
          </a:prstGeom>
          <a:ln>
            <a:solidFill>
              <a:srgbClr val="068D8D"/>
            </a:solidFill>
          </a:ln>
        </p:spPr>
      </p:pic>
    </p:spTree>
    <p:extLst>
      <p:ext uri="{BB962C8B-B14F-4D97-AF65-F5344CB8AC3E}">
        <p14:creationId xmlns:p14="http://schemas.microsoft.com/office/powerpoint/2010/main" val="12594639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Jll - Gisingen (Austria)</a:t>
            </a:r>
          </a:p>
        </p:txBody>
      </p:sp>
      <p:pic>
        <p:nvPicPr>
          <p:cNvPr id="5" name="Grafi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2000" y="900000"/>
            <a:ext cx="7920000" cy="4536132"/>
          </a:xfrm>
          <a:prstGeom prst="rect">
            <a:avLst/>
          </a:prstGeom>
        </p:spPr>
      </p:pic>
      <p:graphicFrame>
        <p:nvGraphicFramePr>
          <p:cNvPr id="6" name="Tabelle 5"/>
          <p:cNvGraphicFramePr>
            <a:graphicFrameLocks noGrp="1"/>
          </p:cNvGraphicFramePr>
          <p:nvPr/>
        </p:nvGraphicFramePr>
        <p:xfrm>
          <a:off x="1691680" y="5480710"/>
          <a:ext cx="5472168" cy="1082650"/>
        </p:xfrm>
        <a:graphic>
          <a:graphicData uri="http://schemas.openxmlformats.org/drawingml/2006/table">
            <a:tbl>
              <a:tblPr firstRow="1" bandRow="1">
                <a:tableStyleId>{2D5ABB26-0587-4C30-8999-92F81FD0307C}</a:tableStyleId>
              </a:tblPr>
              <a:tblGrid>
                <a:gridCol w="1079680">
                  <a:extLst>
                    <a:ext uri="{9D8B030D-6E8A-4147-A177-3AD203B41FA5}">
                      <a16:colId xmlns:a16="http://schemas.microsoft.com/office/drawing/2014/main" val="20000"/>
                    </a:ext>
                  </a:extLst>
                </a:gridCol>
                <a:gridCol w="1512168">
                  <a:extLst>
                    <a:ext uri="{9D8B030D-6E8A-4147-A177-3AD203B41FA5}">
                      <a16:colId xmlns:a16="http://schemas.microsoft.com/office/drawing/2014/main" val="20001"/>
                    </a:ext>
                  </a:extLst>
                </a:gridCol>
                <a:gridCol w="1584176">
                  <a:extLst>
                    <a:ext uri="{9D8B030D-6E8A-4147-A177-3AD203B41FA5}">
                      <a16:colId xmlns:a16="http://schemas.microsoft.com/office/drawing/2014/main" val="20002"/>
                    </a:ext>
                  </a:extLst>
                </a:gridCol>
                <a:gridCol w="1296144">
                  <a:extLst>
                    <a:ext uri="{9D8B030D-6E8A-4147-A177-3AD203B41FA5}">
                      <a16:colId xmlns:a16="http://schemas.microsoft.com/office/drawing/2014/main" val="20003"/>
                    </a:ext>
                  </a:extLst>
                </a:gridCol>
              </a:tblGrid>
              <a:tr h="370840">
                <a:tc>
                  <a:txBody>
                    <a:bodyPr/>
                    <a:lstStyle/>
                    <a:p>
                      <a:r>
                        <a:rPr lang="en-US" sz="1600" noProof="0" dirty="0"/>
                        <a:t>Level:</a:t>
                      </a:r>
                    </a:p>
                  </a:txBody>
                  <a:tcPr/>
                </a:tc>
                <a:tc>
                  <a:txBody>
                    <a:bodyPr/>
                    <a:lstStyle/>
                    <a:p>
                      <a:r>
                        <a:rPr lang="en-US" sz="1600" noProof="0" dirty="0"/>
                        <a:t>2.96 m</a:t>
                      </a:r>
                    </a:p>
                  </a:txBody>
                  <a:tcPr/>
                </a:tc>
                <a:tc>
                  <a:txBody>
                    <a:bodyPr/>
                    <a:lstStyle/>
                    <a:p>
                      <a:r>
                        <a:rPr lang="en-US" sz="1600" noProof="0" dirty="0"/>
                        <a:t>Discharge 1:</a:t>
                      </a:r>
                    </a:p>
                  </a:txBody>
                  <a:tcPr/>
                </a:tc>
                <a:tc>
                  <a:txBody>
                    <a:bodyPr/>
                    <a:lstStyle/>
                    <a:p>
                      <a:r>
                        <a:rPr lang="en-US" sz="1600" noProof="0" dirty="0"/>
                        <a:t>139.1 m³/s</a:t>
                      </a:r>
                    </a:p>
                  </a:txBody>
                  <a:tcPr/>
                </a:tc>
                <a:extLst>
                  <a:ext uri="{0D108BD9-81ED-4DB2-BD59-A6C34878D82A}">
                    <a16:rowId xmlns:a16="http://schemas.microsoft.com/office/drawing/2014/main" val="10000"/>
                  </a:ext>
                </a:extLst>
              </a:tr>
              <a:tr h="370840">
                <a:tc>
                  <a:txBody>
                    <a:bodyPr/>
                    <a:lstStyle/>
                    <a:p>
                      <a:r>
                        <a:rPr lang="en-US" sz="1600" noProof="0" dirty="0"/>
                        <a:t>Area:</a:t>
                      </a:r>
                    </a:p>
                  </a:txBody>
                  <a:tcPr/>
                </a:tc>
                <a:tc>
                  <a:txBody>
                    <a:bodyPr/>
                    <a:lstStyle/>
                    <a:p>
                      <a:r>
                        <a:rPr lang="en-US" sz="1600" noProof="0" dirty="0"/>
                        <a:t>52.3 m²</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noProof="0" dirty="0"/>
                        <a:t>Discharge 2:</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noProof="0" dirty="0"/>
                        <a:t>141.7 m³/s</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40970">
                <a:tc>
                  <a:txBody>
                    <a:bodyPr/>
                    <a:lstStyle/>
                    <a:p>
                      <a:endParaRPr lang="en-US" sz="1600" noProof="0" dirty="0"/>
                    </a:p>
                  </a:txBody>
                  <a:tcPr/>
                </a:tc>
                <a:tc>
                  <a:txBody>
                    <a:bodyPr/>
                    <a:lstStyle/>
                    <a:p>
                      <a:endParaRPr lang="en-US" sz="1600" noProof="0" dirty="0"/>
                    </a:p>
                  </a:txBody>
                  <a:tcPr/>
                </a:tc>
                <a:tc>
                  <a:txBody>
                    <a:bodyPr/>
                    <a:lstStyle/>
                    <a:p>
                      <a:endParaRPr lang="en-US" sz="1600" noProof="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noProof="0" dirty="0"/>
                        <a:t>140.4 m³/s</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80147854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Applications</a:t>
            </a:r>
          </a:p>
        </p:txBody>
      </p:sp>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5857" y="1124744"/>
            <a:ext cx="4086495" cy="5448660"/>
          </a:xfrm>
          <a:prstGeom prst="rect">
            <a:avLst/>
          </a:prstGeom>
        </p:spPr>
      </p:pic>
      <p:pic>
        <p:nvPicPr>
          <p:cNvPr id="5" name="Grafik 4"/>
          <p:cNvPicPr>
            <a:picLocks noChangeAspect="1"/>
          </p:cNvPicPr>
          <p:nvPr/>
        </p:nvPicPr>
        <p:blipFill rotWithShape="1">
          <a:blip r:embed="rId3" cstate="print">
            <a:extLst>
              <a:ext uri="{28A0092B-C50C-407E-A947-70E740481C1C}">
                <a14:useLocalDpi xmlns:a14="http://schemas.microsoft.com/office/drawing/2010/main" val="0"/>
              </a:ext>
            </a:extLst>
          </a:blip>
          <a:srcRect l="22989" r="31034"/>
          <a:stretch/>
        </p:blipFill>
        <p:spPr>
          <a:xfrm>
            <a:off x="5508104" y="1127895"/>
            <a:ext cx="3340175" cy="5448660"/>
          </a:xfrm>
          <a:prstGeom prst="rect">
            <a:avLst/>
          </a:prstGeom>
        </p:spPr>
      </p:pic>
    </p:spTree>
    <p:extLst>
      <p:ext uri="{BB962C8B-B14F-4D97-AF65-F5344CB8AC3E}">
        <p14:creationId xmlns:p14="http://schemas.microsoft.com/office/powerpoint/2010/main" val="4891781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en-US" sz="3200" dirty="0"/>
              <a:t>Data transmission and handling</a:t>
            </a:r>
          </a:p>
        </p:txBody>
      </p:sp>
      <p:pic>
        <p:nvPicPr>
          <p:cNvPr id="9" name="Grafik 8"/>
          <p:cNvPicPr>
            <a:picLocks noChangeAspect="1"/>
          </p:cNvPicPr>
          <p:nvPr/>
        </p:nvPicPr>
        <p:blipFill>
          <a:blip r:embed="rId2"/>
          <a:stretch>
            <a:fillRect/>
          </a:stretch>
        </p:blipFill>
        <p:spPr>
          <a:xfrm>
            <a:off x="7620000" y="188640"/>
            <a:ext cx="1430165" cy="620993"/>
          </a:xfrm>
          <a:prstGeom prst="rect">
            <a:avLst/>
          </a:prstGeom>
        </p:spPr>
      </p:pic>
      <p:grpSp>
        <p:nvGrpSpPr>
          <p:cNvPr id="15" name="Gruppieren 14"/>
          <p:cNvGrpSpPr/>
          <p:nvPr/>
        </p:nvGrpSpPr>
        <p:grpSpPr>
          <a:xfrm>
            <a:off x="64800" y="205200"/>
            <a:ext cx="8405976" cy="631512"/>
            <a:chOff x="64800" y="205200"/>
            <a:chExt cx="8405976" cy="631512"/>
          </a:xfrm>
        </p:grpSpPr>
        <p:sp>
          <p:nvSpPr>
            <p:cNvPr id="18" name="Diagonal liegende Ecken des Rechtecks abrunden 17"/>
            <p:cNvSpPr/>
            <p:nvPr/>
          </p:nvSpPr>
          <p:spPr>
            <a:xfrm>
              <a:off x="64800" y="205200"/>
              <a:ext cx="656000" cy="590400"/>
            </a:xfrm>
            <a:prstGeom prst="round2DiagRect">
              <a:avLst/>
            </a:prstGeom>
            <a:solidFill>
              <a:schemeClr val="bg1"/>
            </a:solidFill>
            <a:ln>
              <a:solidFill>
                <a:srgbClr val="068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itel 1"/>
            <p:cNvSpPr txBox="1">
              <a:spLocks/>
            </p:cNvSpPr>
            <p:nvPr/>
          </p:nvSpPr>
          <p:spPr>
            <a:xfrm>
              <a:off x="683568" y="274638"/>
              <a:ext cx="7787208" cy="562074"/>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chemeClr val="tx1"/>
                  </a:solidFill>
                  <a:latin typeface="Arial" panose="020B0604020202020204" pitchFamily="34" charset="0"/>
                  <a:ea typeface="+mj-ea"/>
                  <a:cs typeface="Arial" panose="020B0604020202020204" pitchFamily="34" charset="0"/>
                </a:defRPr>
              </a:lvl1pPr>
            </a:lstStyle>
            <a:p>
              <a:pPr fontAlgn="auto">
                <a:spcAft>
                  <a:spcPts val="0"/>
                </a:spcAft>
                <a:buClrTx/>
                <a:buSzTx/>
                <a:buFontTx/>
              </a:pPr>
              <a:r>
                <a:rPr lang="en-GB" sz="2800" dirty="0">
                  <a:latin typeface="+mj-lt"/>
                </a:rPr>
                <a:t>SO</a:t>
              </a:r>
              <a:r>
                <a:rPr lang="en-GB" sz="2800" dirty="0">
                  <a:solidFill>
                    <a:srgbClr val="068D8D"/>
                  </a:solidFill>
                  <a:latin typeface="+mj-lt"/>
                </a:rPr>
                <a:t>MM</a:t>
              </a:r>
              <a:r>
                <a:rPr lang="en-GB" sz="2800" dirty="0">
                  <a:latin typeface="+mj-lt"/>
                </a:rPr>
                <a:t>ER – </a:t>
              </a:r>
              <a:r>
                <a:rPr lang="en-US" sz="2800" dirty="0"/>
                <a:t>Data handling</a:t>
              </a:r>
              <a:r>
                <a:rPr lang="en-GB" sz="2800" dirty="0">
                  <a:latin typeface="+mj-lt"/>
                </a:rPr>
                <a:t> </a:t>
              </a:r>
            </a:p>
          </p:txBody>
        </p:sp>
      </p:grpSp>
      <p:pic>
        <p:nvPicPr>
          <p:cNvPr id="11" name="Grafik 10"/>
          <p:cNvPicPr>
            <a:picLocks noChangeAspect="1"/>
          </p:cNvPicPr>
          <p:nvPr/>
        </p:nvPicPr>
        <p:blipFill>
          <a:blip r:embed="rId3"/>
          <a:stretch>
            <a:fillRect/>
          </a:stretch>
        </p:blipFill>
        <p:spPr>
          <a:xfrm>
            <a:off x="104179" y="314325"/>
            <a:ext cx="568656" cy="397556"/>
          </a:xfrm>
          <a:prstGeom prst="rect">
            <a:avLst/>
          </a:prstGeom>
        </p:spPr>
      </p:pic>
    </p:spTree>
    <p:extLst>
      <p:ext uri="{BB962C8B-B14F-4D97-AF65-F5344CB8AC3E}">
        <p14:creationId xmlns:p14="http://schemas.microsoft.com/office/powerpoint/2010/main" val="185574442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p:cNvPicPr>
            <a:picLocks noChangeAspect="1"/>
          </p:cNvPicPr>
          <p:nvPr/>
        </p:nvPicPr>
        <p:blipFill>
          <a:blip r:embed="rId2"/>
          <a:stretch>
            <a:fillRect/>
          </a:stretch>
        </p:blipFill>
        <p:spPr>
          <a:xfrm>
            <a:off x="7620000" y="188640"/>
            <a:ext cx="1430165" cy="620993"/>
          </a:xfrm>
          <a:prstGeom prst="rect">
            <a:avLst/>
          </a:prstGeom>
        </p:spPr>
      </p:pic>
      <p:sp>
        <p:nvSpPr>
          <p:cNvPr id="11" name="Inhaltsplatzhalter 2"/>
          <p:cNvSpPr>
            <a:spLocks noGrp="1"/>
          </p:cNvSpPr>
          <p:nvPr>
            <p:ph idx="1"/>
          </p:nvPr>
        </p:nvSpPr>
        <p:spPr>
          <a:xfrm>
            <a:off x="360000" y="900000"/>
            <a:ext cx="5309280" cy="5073427"/>
          </a:xfrm>
        </p:spPr>
        <p:txBody>
          <a:bodyPr>
            <a:normAutofit/>
          </a:bodyPr>
          <a:lstStyle/>
          <a:p>
            <a:r>
              <a:rPr lang="en-GB" sz="1600" b="1" dirty="0"/>
              <a:t>Data logger with data transmission and remote access MRL 7</a:t>
            </a:r>
            <a:endParaRPr lang="en-US" sz="1600" b="1" dirty="0"/>
          </a:p>
          <a:p>
            <a:pPr lvl="1"/>
            <a:r>
              <a:rPr lang="en-US" sz="1600" dirty="0"/>
              <a:t>2G/3G modem</a:t>
            </a:r>
          </a:p>
          <a:p>
            <a:pPr lvl="1"/>
            <a:r>
              <a:rPr lang="de-DE" sz="1600" dirty="0"/>
              <a:t>Data Logger </a:t>
            </a:r>
            <a:r>
              <a:rPr lang="de-DE" sz="1600" dirty="0" err="1"/>
              <a:t>with</a:t>
            </a:r>
            <a:r>
              <a:rPr lang="de-DE" sz="1600" dirty="0"/>
              <a:t> 80 Chanels/variables</a:t>
            </a:r>
          </a:p>
          <a:p>
            <a:pPr lvl="1"/>
            <a:r>
              <a:rPr lang="en-US" sz="1600" dirty="0"/>
              <a:t>Solar charge regulator for internal and external battery's</a:t>
            </a:r>
          </a:p>
          <a:p>
            <a:pPr lvl="1"/>
            <a:r>
              <a:rPr lang="en-GB" sz="1600" dirty="0"/>
              <a:t>Backlit display for easy data readout</a:t>
            </a:r>
          </a:p>
          <a:p>
            <a:pPr lvl="1"/>
            <a:r>
              <a:rPr lang="en-GB" sz="1600" dirty="0"/>
              <a:t>Possible to attach a camera </a:t>
            </a:r>
          </a:p>
          <a:p>
            <a:pPr lvl="1"/>
            <a:r>
              <a:rPr lang="en-GB" sz="1600" dirty="0"/>
              <a:t>Logger can be operated fully independently (with batteries or solar-module), no switch cabinet required due to IP 67 rating </a:t>
            </a:r>
          </a:p>
          <a:p>
            <a:pPr marL="457200" lvl="1" indent="0">
              <a:buNone/>
            </a:pPr>
            <a:endParaRPr lang="en-GB" sz="1600" dirty="0"/>
          </a:p>
          <a:p>
            <a:pPr lvl="1"/>
            <a:endParaRPr lang="en-GB" sz="1400" dirty="0"/>
          </a:p>
          <a:p>
            <a:endParaRPr lang="de-DE" dirty="0"/>
          </a:p>
        </p:txBody>
      </p:sp>
      <p:pic>
        <p:nvPicPr>
          <p:cNvPr id="12" name="Picture 3" descr="P:\SOMMER GmbH\Marketing\Bilder (PR &amp; Marketing)\03_Produkte\MRL-6_7\MRL-7 (oH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57632" y="980728"/>
            <a:ext cx="3981142" cy="3007196"/>
          </a:xfrm>
          <a:prstGeom prst="rect">
            <a:avLst/>
          </a:prstGeom>
          <a:noFill/>
          <a:extLst>
            <a:ext uri="{909E8E84-426E-40DD-AFC4-6F175D3DCCD1}">
              <a14:hiddenFill xmlns:a14="http://schemas.microsoft.com/office/drawing/2010/main">
                <a:solidFill>
                  <a:srgbClr val="FFFFFF"/>
                </a:solidFill>
              </a14:hiddenFill>
            </a:ext>
          </a:extLst>
        </p:spPr>
      </p:pic>
      <p:pic>
        <p:nvPicPr>
          <p:cNvPr id="9" name="Grafik 8"/>
          <p:cNvPicPr>
            <a:picLocks noChangeAspect="1"/>
          </p:cNvPicPr>
          <p:nvPr/>
        </p:nvPicPr>
        <p:blipFill>
          <a:blip r:embed="rId4"/>
          <a:stretch>
            <a:fillRect/>
          </a:stretch>
        </p:blipFill>
        <p:spPr>
          <a:xfrm>
            <a:off x="7176019" y="4159019"/>
            <a:ext cx="1735489" cy="2085821"/>
          </a:xfrm>
          <a:prstGeom prst="rect">
            <a:avLst/>
          </a:prstGeom>
          <a:ln w="19050">
            <a:solidFill>
              <a:srgbClr val="068D8D"/>
            </a:solidFill>
          </a:ln>
        </p:spPr>
      </p:pic>
      <p:pic>
        <p:nvPicPr>
          <p:cNvPr id="10" name="Grafik 9"/>
          <p:cNvPicPr>
            <a:picLocks noChangeAspect="1"/>
          </p:cNvPicPr>
          <p:nvPr/>
        </p:nvPicPr>
        <p:blipFill>
          <a:blip r:embed="rId5"/>
          <a:stretch>
            <a:fillRect/>
          </a:stretch>
        </p:blipFill>
        <p:spPr>
          <a:xfrm>
            <a:off x="5090161" y="4167096"/>
            <a:ext cx="1928240" cy="2085508"/>
          </a:xfrm>
          <a:prstGeom prst="rect">
            <a:avLst/>
          </a:prstGeom>
          <a:ln w="19050">
            <a:solidFill>
              <a:srgbClr val="068D8D"/>
            </a:solidFill>
          </a:ln>
        </p:spPr>
      </p:pic>
      <p:grpSp>
        <p:nvGrpSpPr>
          <p:cNvPr id="13" name="Gruppieren 12"/>
          <p:cNvGrpSpPr/>
          <p:nvPr/>
        </p:nvGrpSpPr>
        <p:grpSpPr>
          <a:xfrm>
            <a:off x="66312" y="203935"/>
            <a:ext cx="8404464" cy="632777"/>
            <a:chOff x="66312" y="203935"/>
            <a:chExt cx="8404464" cy="632777"/>
          </a:xfrm>
        </p:grpSpPr>
        <p:grpSp>
          <p:nvGrpSpPr>
            <p:cNvPr id="14" name="Gruppieren 13"/>
            <p:cNvGrpSpPr>
              <a:grpSpLocks noChangeAspect="1"/>
            </p:cNvGrpSpPr>
            <p:nvPr/>
          </p:nvGrpSpPr>
          <p:grpSpPr>
            <a:xfrm>
              <a:off x="66312" y="203935"/>
              <a:ext cx="656001" cy="590401"/>
              <a:chOff x="1881978" y="1385888"/>
              <a:chExt cx="360000" cy="324000"/>
            </a:xfrm>
          </p:grpSpPr>
          <p:sp>
            <p:nvSpPr>
              <p:cNvPr id="16" name="Diagonal liegende"/>
              <p:cNvSpPr/>
              <p:nvPr/>
            </p:nvSpPr>
            <p:spPr>
              <a:xfrm>
                <a:off x="1881978" y="1385888"/>
                <a:ext cx="360000" cy="324000"/>
              </a:xfrm>
              <a:prstGeom prst="round2DiagRect">
                <a:avLst/>
              </a:prstGeom>
              <a:solidFill>
                <a:schemeClr val="bg1"/>
              </a:solidFill>
              <a:ln>
                <a:solidFill>
                  <a:srgbClr val="068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Grafik 16"/>
              <p:cNvPicPr>
                <a:picLocks noChangeAspect="1"/>
              </p:cNvPicPr>
              <p:nvPr/>
            </p:nvPicPr>
            <p:blipFill rotWithShape="1">
              <a:blip r:embed="rId6">
                <a:extLst>
                  <a:ext uri="{28A0092B-C50C-407E-A947-70E740481C1C}">
                    <a14:useLocalDpi xmlns:a14="http://schemas.microsoft.com/office/drawing/2010/main" val="0"/>
                  </a:ext>
                </a:extLst>
              </a:blip>
              <a:srcRect t="11634"/>
              <a:stretch/>
            </p:blipFill>
            <p:spPr>
              <a:xfrm>
                <a:off x="1902611" y="1434742"/>
                <a:ext cx="315073" cy="243060"/>
              </a:xfrm>
              <a:prstGeom prst="rect">
                <a:avLst/>
              </a:prstGeom>
            </p:spPr>
          </p:pic>
        </p:grpSp>
        <p:sp>
          <p:nvSpPr>
            <p:cNvPr id="15" name="Titel 1"/>
            <p:cNvSpPr txBox="1">
              <a:spLocks/>
            </p:cNvSpPr>
            <p:nvPr/>
          </p:nvSpPr>
          <p:spPr>
            <a:xfrm>
              <a:off x="683568" y="274638"/>
              <a:ext cx="7787208" cy="562074"/>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chemeClr val="tx1"/>
                  </a:solidFill>
                  <a:latin typeface="Arial" panose="020B0604020202020204" pitchFamily="34" charset="0"/>
                  <a:ea typeface="+mj-ea"/>
                  <a:cs typeface="Arial" panose="020B0604020202020204" pitchFamily="34" charset="0"/>
                </a:defRPr>
              </a:lvl1pPr>
            </a:lstStyle>
            <a:p>
              <a:pPr fontAlgn="auto">
                <a:spcAft>
                  <a:spcPts val="0"/>
                </a:spcAft>
                <a:buClrTx/>
                <a:buSzTx/>
                <a:buFontTx/>
              </a:pPr>
              <a:r>
                <a:rPr lang="en-GB" sz="2800" dirty="0">
                  <a:latin typeface="+mj-lt"/>
                </a:rPr>
                <a:t>RQ-30 - options</a:t>
              </a:r>
            </a:p>
          </p:txBody>
        </p:sp>
      </p:grpSp>
    </p:spTree>
    <p:extLst>
      <p:ext uri="{BB962C8B-B14F-4D97-AF65-F5344CB8AC3E}">
        <p14:creationId xmlns:p14="http://schemas.microsoft.com/office/powerpoint/2010/main" val="220686249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ihandform 23"/>
          <p:cNvSpPr/>
          <p:nvPr/>
        </p:nvSpPr>
        <p:spPr>
          <a:xfrm>
            <a:off x="0" y="2847975"/>
            <a:ext cx="4724400" cy="4019550"/>
          </a:xfrm>
          <a:custGeom>
            <a:avLst/>
            <a:gdLst>
              <a:gd name="connsiteX0" fmla="*/ 0 w 4724400"/>
              <a:gd name="connsiteY0" fmla="*/ 0 h 4019550"/>
              <a:gd name="connsiteX1" fmla="*/ 1819275 w 4724400"/>
              <a:gd name="connsiteY1" fmla="*/ 0 h 4019550"/>
              <a:gd name="connsiteX2" fmla="*/ 1819275 w 4724400"/>
              <a:gd name="connsiteY2" fmla="*/ 600075 h 4019550"/>
              <a:gd name="connsiteX3" fmla="*/ 4410075 w 4724400"/>
              <a:gd name="connsiteY3" fmla="*/ 600075 h 4019550"/>
              <a:gd name="connsiteX4" fmla="*/ 4410075 w 4724400"/>
              <a:gd name="connsiteY4" fmla="*/ 1952625 h 4019550"/>
              <a:gd name="connsiteX5" fmla="*/ 4724400 w 4724400"/>
              <a:gd name="connsiteY5" fmla="*/ 1952625 h 4019550"/>
              <a:gd name="connsiteX6" fmla="*/ 4724400 w 4724400"/>
              <a:gd name="connsiteY6" fmla="*/ 2447925 h 4019550"/>
              <a:gd name="connsiteX7" fmla="*/ 4333875 w 4724400"/>
              <a:gd name="connsiteY7" fmla="*/ 2447925 h 4019550"/>
              <a:gd name="connsiteX8" fmla="*/ 4333875 w 4724400"/>
              <a:gd name="connsiteY8" fmla="*/ 4019550 h 4019550"/>
              <a:gd name="connsiteX9" fmla="*/ 9525 w 4724400"/>
              <a:gd name="connsiteY9" fmla="*/ 4019550 h 4019550"/>
              <a:gd name="connsiteX10" fmla="*/ 9525 w 4724400"/>
              <a:gd name="connsiteY10" fmla="*/ 9525 h 4019550"/>
              <a:gd name="connsiteX11" fmla="*/ 0 w 4724400"/>
              <a:gd name="connsiteY11" fmla="*/ 0 h 401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24400" h="4019550">
                <a:moveTo>
                  <a:pt x="0" y="0"/>
                </a:moveTo>
                <a:lnTo>
                  <a:pt x="1819275" y="0"/>
                </a:lnTo>
                <a:lnTo>
                  <a:pt x="1819275" y="600075"/>
                </a:lnTo>
                <a:lnTo>
                  <a:pt x="4410075" y="600075"/>
                </a:lnTo>
                <a:lnTo>
                  <a:pt x="4410075" y="1952625"/>
                </a:lnTo>
                <a:lnTo>
                  <a:pt x="4724400" y="1952625"/>
                </a:lnTo>
                <a:lnTo>
                  <a:pt x="4724400" y="2447925"/>
                </a:lnTo>
                <a:lnTo>
                  <a:pt x="4333875" y="2447925"/>
                </a:lnTo>
                <a:lnTo>
                  <a:pt x="4333875" y="4019550"/>
                </a:lnTo>
                <a:lnTo>
                  <a:pt x="9525" y="4019550"/>
                </a:lnTo>
                <a:lnTo>
                  <a:pt x="9525" y="9525"/>
                </a:lnTo>
                <a:lnTo>
                  <a:pt x="0" y="0"/>
                </a:lnTo>
                <a:close/>
              </a:path>
            </a:pathLst>
          </a:custGeom>
          <a:solidFill>
            <a:srgbClr val="8FBEC0">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2" name="Freihandform 131"/>
          <p:cNvSpPr/>
          <p:nvPr/>
        </p:nvSpPr>
        <p:spPr>
          <a:xfrm>
            <a:off x="-28575" y="4143375"/>
            <a:ext cx="857250" cy="1743075"/>
          </a:xfrm>
          <a:custGeom>
            <a:avLst/>
            <a:gdLst>
              <a:gd name="connsiteX0" fmla="*/ 0 w 857250"/>
              <a:gd name="connsiteY0" fmla="*/ 0 h 1743075"/>
              <a:gd name="connsiteX1" fmla="*/ 857250 w 857250"/>
              <a:gd name="connsiteY1" fmla="*/ 352425 h 1743075"/>
              <a:gd name="connsiteX2" fmla="*/ 857250 w 857250"/>
              <a:gd name="connsiteY2" fmla="*/ 1743075 h 1743075"/>
              <a:gd name="connsiteX3" fmla="*/ 19050 w 857250"/>
              <a:gd name="connsiteY3" fmla="*/ 1743075 h 1743075"/>
              <a:gd name="connsiteX4" fmla="*/ 0 w 857250"/>
              <a:gd name="connsiteY4" fmla="*/ 0 h 1743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0" h="1743075">
                <a:moveTo>
                  <a:pt x="0" y="0"/>
                </a:moveTo>
                <a:lnTo>
                  <a:pt x="857250" y="352425"/>
                </a:lnTo>
                <a:lnTo>
                  <a:pt x="857250" y="1743075"/>
                </a:lnTo>
                <a:lnTo>
                  <a:pt x="19050" y="1743075"/>
                </a:lnTo>
                <a:lnTo>
                  <a:pt x="0" y="0"/>
                </a:lnTo>
                <a:close/>
              </a:path>
            </a:pathLst>
          </a:custGeom>
          <a:solidFill>
            <a:srgbClr val="068D8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18" name="Freihandform 117"/>
          <p:cNvSpPr/>
          <p:nvPr/>
        </p:nvSpPr>
        <p:spPr>
          <a:xfrm>
            <a:off x="6210300" y="838200"/>
            <a:ext cx="2200275" cy="1504950"/>
          </a:xfrm>
          <a:custGeom>
            <a:avLst/>
            <a:gdLst>
              <a:gd name="connsiteX0" fmla="*/ 0 w 2200275"/>
              <a:gd name="connsiteY0" fmla="*/ 19050 h 1504950"/>
              <a:gd name="connsiteX1" fmla="*/ 0 w 2200275"/>
              <a:gd name="connsiteY1" fmla="*/ 1504950 h 1504950"/>
              <a:gd name="connsiteX2" fmla="*/ 2200275 w 2200275"/>
              <a:gd name="connsiteY2" fmla="*/ 1504950 h 1504950"/>
              <a:gd name="connsiteX3" fmla="*/ 2200275 w 2200275"/>
              <a:gd name="connsiteY3" fmla="*/ 0 h 1504950"/>
              <a:gd name="connsiteX4" fmla="*/ 0 w 2200275"/>
              <a:gd name="connsiteY4" fmla="*/ 19050 h 1504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0275" h="1504950">
                <a:moveTo>
                  <a:pt x="0" y="19050"/>
                </a:moveTo>
                <a:lnTo>
                  <a:pt x="0" y="1504950"/>
                </a:lnTo>
                <a:lnTo>
                  <a:pt x="2200275" y="1504950"/>
                </a:lnTo>
                <a:lnTo>
                  <a:pt x="2200275" y="0"/>
                </a:lnTo>
                <a:lnTo>
                  <a:pt x="0" y="19050"/>
                </a:lnTo>
                <a:close/>
              </a:path>
            </a:pathLst>
          </a:custGeom>
          <a:solidFill>
            <a:schemeClr val="accent2">
              <a:lumMod val="40000"/>
              <a:lumOff val="6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5" name="Freihandform 34"/>
          <p:cNvSpPr/>
          <p:nvPr/>
        </p:nvSpPr>
        <p:spPr>
          <a:xfrm>
            <a:off x="-9525" y="857250"/>
            <a:ext cx="2105025" cy="1219200"/>
          </a:xfrm>
          <a:custGeom>
            <a:avLst/>
            <a:gdLst>
              <a:gd name="connsiteX0" fmla="*/ 0 w 2105025"/>
              <a:gd name="connsiteY0" fmla="*/ 0 h 1219200"/>
              <a:gd name="connsiteX1" fmla="*/ 2105025 w 2105025"/>
              <a:gd name="connsiteY1" fmla="*/ 0 h 1219200"/>
              <a:gd name="connsiteX2" fmla="*/ 2105025 w 2105025"/>
              <a:gd name="connsiteY2" fmla="*/ 1219200 h 1219200"/>
              <a:gd name="connsiteX3" fmla="*/ 19050 w 2105025"/>
              <a:gd name="connsiteY3" fmla="*/ 1219200 h 1219200"/>
              <a:gd name="connsiteX4" fmla="*/ 0 w 2105025"/>
              <a:gd name="connsiteY4" fmla="*/ 0 h 121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5025" h="1219200">
                <a:moveTo>
                  <a:pt x="0" y="0"/>
                </a:moveTo>
                <a:lnTo>
                  <a:pt x="2105025" y="0"/>
                </a:lnTo>
                <a:lnTo>
                  <a:pt x="2105025" y="1219200"/>
                </a:lnTo>
                <a:lnTo>
                  <a:pt x="19050" y="1219200"/>
                </a:lnTo>
                <a:lnTo>
                  <a:pt x="0" y="0"/>
                </a:lnTo>
                <a:close/>
              </a:path>
            </a:pathLst>
          </a:custGeom>
          <a:solidFill>
            <a:srgbClr val="FFC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6" name="Freihandform 25"/>
          <p:cNvSpPr/>
          <p:nvPr/>
        </p:nvSpPr>
        <p:spPr>
          <a:xfrm>
            <a:off x="4467225" y="5219700"/>
            <a:ext cx="4686300" cy="1666875"/>
          </a:xfrm>
          <a:custGeom>
            <a:avLst/>
            <a:gdLst>
              <a:gd name="connsiteX0" fmla="*/ 4657725 w 4686300"/>
              <a:gd name="connsiteY0" fmla="*/ 0 h 1666875"/>
              <a:gd name="connsiteX1" fmla="*/ 361950 w 4686300"/>
              <a:gd name="connsiteY1" fmla="*/ 0 h 1666875"/>
              <a:gd name="connsiteX2" fmla="*/ 361950 w 4686300"/>
              <a:gd name="connsiteY2" fmla="*/ 228600 h 1666875"/>
              <a:gd name="connsiteX3" fmla="*/ 0 w 4686300"/>
              <a:gd name="connsiteY3" fmla="*/ 228600 h 1666875"/>
              <a:gd name="connsiteX4" fmla="*/ 0 w 4686300"/>
              <a:gd name="connsiteY4" fmla="*/ 1666875 h 1666875"/>
              <a:gd name="connsiteX5" fmla="*/ 4686300 w 4686300"/>
              <a:gd name="connsiteY5" fmla="*/ 1666875 h 1666875"/>
              <a:gd name="connsiteX6" fmla="*/ 4657725 w 4686300"/>
              <a:gd name="connsiteY6" fmla="*/ 0 h 166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6300" h="1666875">
                <a:moveTo>
                  <a:pt x="4657725" y="0"/>
                </a:moveTo>
                <a:lnTo>
                  <a:pt x="361950" y="0"/>
                </a:lnTo>
                <a:lnTo>
                  <a:pt x="361950" y="228600"/>
                </a:lnTo>
                <a:lnTo>
                  <a:pt x="0" y="228600"/>
                </a:lnTo>
                <a:lnTo>
                  <a:pt x="0" y="1666875"/>
                </a:lnTo>
                <a:lnTo>
                  <a:pt x="4686300" y="1666875"/>
                </a:lnTo>
                <a:lnTo>
                  <a:pt x="4657725" y="0"/>
                </a:lnTo>
                <a:close/>
              </a:path>
            </a:pathLst>
          </a:cu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5" name="Freihandform 24"/>
          <p:cNvSpPr/>
          <p:nvPr/>
        </p:nvSpPr>
        <p:spPr>
          <a:xfrm>
            <a:off x="4543425" y="2905125"/>
            <a:ext cx="4600575" cy="1628775"/>
          </a:xfrm>
          <a:custGeom>
            <a:avLst/>
            <a:gdLst>
              <a:gd name="connsiteX0" fmla="*/ 4600575 w 4600575"/>
              <a:gd name="connsiteY0" fmla="*/ 0 h 1628775"/>
              <a:gd name="connsiteX1" fmla="*/ 1485900 w 4600575"/>
              <a:gd name="connsiteY1" fmla="*/ 0 h 1628775"/>
              <a:gd name="connsiteX2" fmla="*/ 1485900 w 4600575"/>
              <a:gd name="connsiteY2" fmla="*/ 257175 h 1628775"/>
              <a:gd name="connsiteX3" fmla="*/ 0 w 4600575"/>
              <a:gd name="connsiteY3" fmla="*/ 257175 h 1628775"/>
              <a:gd name="connsiteX4" fmla="*/ 0 w 4600575"/>
              <a:gd name="connsiteY4" fmla="*/ 1628775 h 1628775"/>
              <a:gd name="connsiteX5" fmla="*/ 4600575 w 4600575"/>
              <a:gd name="connsiteY5" fmla="*/ 1628775 h 1628775"/>
              <a:gd name="connsiteX6" fmla="*/ 4600575 w 4600575"/>
              <a:gd name="connsiteY6" fmla="*/ 0 h 1628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00575" h="1628775">
                <a:moveTo>
                  <a:pt x="4600575" y="0"/>
                </a:moveTo>
                <a:lnTo>
                  <a:pt x="1485900" y="0"/>
                </a:lnTo>
                <a:lnTo>
                  <a:pt x="1485900" y="257175"/>
                </a:lnTo>
                <a:lnTo>
                  <a:pt x="0" y="257175"/>
                </a:lnTo>
                <a:lnTo>
                  <a:pt x="0" y="1628775"/>
                </a:lnTo>
                <a:lnTo>
                  <a:pt x="4600575" y="1628775"/>
                </a:lnTo>
                <a:lnTo>
                  <a:pt x="4600575" y="0"/>
                </a:lnTo>
                <a:close/>
              </a:path>
            </a:pathLst>
          </a:custGeom>
          <a:solidFill>
            <a:srgbClr val="0070C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1" name="Rechteck 40"/>
          <p:cNvSpPr/>
          <p:nvPr/>
        </p:nvSpPr>
        <p:spPr>
          <a:xfrm>
            <a:off x="1076764" y="4675068"/>
            <a:ext cx="1356188" cy="2151664"/>
          </a:xfrm>
          <a:prstGeom prst="rect">
            <a:avLst/>
          </a:prstGeom>
          <a:solidFill>
            <a:schemeClr val="bg1">
              <a:lumMod val="65000"/>
            </a:schemeClr>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solidFill>
                <a:schemeClr val="tx1"/>
              </a:solidFill>
            </a:endParaRPr>
          </a:p>
        </p:txBody>
      </p:sp>
      <p:pic>
        <p:nvPicPr>
          <p:cNvPr id="42" name="Picture 2" descr="P:\SOMMER GmbH\Marketing\Bilder (PR &amp; Marketing)\03_Produkte\MRL-6_7\MRL-7.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61353" y="4689165"/>
            <a:ext cx="975370" cy="785140"/>
          </a:xfrm>
          <a:prstGeom prst="rect">
            <a:avLst/>
          </a:prstGeom>
          <a:noFill/>
          <a:extLst>
            <a:ext uri="{909E8E84-426E-40DD-AFC4-6F175D3DCCD1}">
              <a14:hiddenFill xmlns:a14="http://schemas.microsoft.com/office/drawing/2010/main">
                <a:solidFill>
                  <a:srgbClr val="FFFFFF"/>
                </a:solidFill>
              </a14:hiddenFill>
            </a:ext>
          </a:extLst>
        </p:spPr>
      </p:pic>
      <p:pic>
        <p:nvPicPr>
          <p:cNvPr id="43" name="Grafik 42"/>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8434" y="4372194"/>
            <a:ext cx="628752" cy="678282"/>
          </a:xfrm>
          <a:prstGeom prst="rect">
            <a:avLst/>
          </a:prstGeom>
        </p:spPr>
      </p:pic>
      <p:cxnSp>
        <p:nvCxnSpPr>
          <p:cNvPr id="44" name="Gerade Verbindung mit Pfeil 43"/>
          <p:cNvCxnSpPr/>
          <p:nvPr/>
        </p:nvCxnSpPr>
        <p:spPr>
          <a:xfrm>
            <a:off x="746419" y="4947663"/>
            <a:ext cx="548601" cy="0"/>
          </a:xfrm>
          <a:prstGeom prst="straightConnector1">
            <a:avLst/>
          </a:prstGeom>
          <a:ln w="19050">
            <a:solidFill>
              <a:srgbClr val="068D8D"/>
            </a:solidFill>
            <a:tailEnd type="triangle"/>
          </a:ln>
        </p:spPr>
        <p:style>
          <a:lnRef idx="1">
            <a:schemeClr val="accent1"/>
          </a:lnRef>
          <a:fillRef idx="0">
            <a:schemeClr val="accent1"/>
          </a:fillRef>
          <a:effectRef idx="0">
            <a:schemeClr val="accent1"/>
          </a:effectRef>
          <a:fontRef idx="minor">
            <a:schemeClr val="tx1"/>
          </a:fontRef>
        </p:style>
      </p:cxnSp>
      <p:pic>
        <p:nvPicPr>
          <p:cNvPr id="45" name="Grafik 44"/>
          <p:cNvPicPr>
            <a:picLocks noChangeAspect="1"/>
          </p:cNvPicPr>
          <p:nvPr/>
        </p:nvPicPr>
        <p:blipFill>
          <a:blip r:embed="rId5">
            <a:clrChange>
              <a:clrFrom>
                <a:srgbClr val="FFFFFF"/>
              </a:clrFrom>
              <a:clrTo>
                <a:srgbClr val="FFFFFF">
                  <a:alpha val="0"/>
                </a:srgbClr>
              </a:clrTo>
            </a:clrChange>
          </a:blip>
          <a:stretch>
            <a:fillRect/>
          </a:stretch>
        </p:blipFill>
        <p:spPr>
          <a:xfrm rot="20813736" flipH="1">
            <a:off x="2576936" y="5375195"/>
            <a:ext cx="886739" cy="887253"/>
          </a:xfrm>
          <a:prstGeom prst="rect">
            <a:avLst/>
          </a:prstGeom>
        </p:spPr>
      </p:pic>
      <p:pic>
        <p:nvPicPr>
          <p:cNvPr id="46" name="Picture 7" descr="C:\Users\anman\Desktop\Bilder PPT chsom\BAT-12V12AH.jpg"/>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38244" y="5904587"/>
            <a:ext cx="823732" cy="686443"/>
          </a:xfrm>
          <a:prstGeom prst="rect">
            <a:avLst/>
          </a:prstGeom>
          <a:noFill/>
          <a:extLst>
            <a:ext uri="{909E8E84-426E-40DD-AFC4-6F175D3DCCD1}">
              <a14:hiddenFill xmlns:a14="http://schemas.microsoft.com/office/drawing/2010/main">
                <a:solidFill>
                  <a:srgbClr val="FFFFFF"/>
                </a:solidFill>
              </a14:hiddenFill>
            </a:ext>
          </a:extLst>
        </p:spPr>
      </p:pic>
      <p:pic>
        <p:nvPicPr>
          <p:cNvPr id="47" name="Grafik 4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1875" y="3796433"/>
            <a:ext cx="337056" cy="337056"/>
          </a:xfrm>
          <a:prstGeom prst="rect">
            <a:avLst/>
          </a:prstGeom>
        </p:spPr>
      </p:pic>
      <p:cxnSp>
        <p:nvCxnSpPr>
          <p:cNvPr id="48" name="Gerade Verbindung mit Pfeil 47"/>
          <p:cNvCxnSpPr/>
          <p:nvPr/>
        </p:nvCxnSpPr>
        <p:spPr>
          <a:xfrm>
            <a:off x="1557060" y="5490906"/>
            <a:ext cx="0" cy="354017"/>
          </a:xfrm>
          <a:prstGeom prst="straightConnector1">
            <a:avLst/>
          </a:prstGeom>
          <a:ln w="19050">
            <a:solidFill>
              <a:schemeClr val="tx1">
                <a:lumMod val="95000"/>
                <a:lumOff val="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49" name="Grafik 4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69606" y="3712194"/>
            <a:ext cx="758505" cy="468180"/>
          </a:xfrm>
          <a:prstGeom prst="rect">
            <a:avLst/>
          </a:prstGeom>
        </p:spPr>
      </p:pic>
      <p:cxnSp>
        <p:nvCxnSpPr>
          <p:cNvPr id="50" name="Gerade Verbindung mit Pfeil 49"/>
          <p:cNvCxnSpPr/>
          <p:nvPr/>
        </p:nvCxnSpPr>
        <p:spPr>
          <a:xfrm flipV="1">
            <a:off x="1176436" y="4147096"/>
            <a:ext cx="0" cy="404368"/>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Gerade Verbindung mit Pfeil 50"/>
          <p:cNvCxnSpPr/>
          <p:nvPr/>
        </p:nvCxnSpPr>
        <p:spPr>
          <a:xfrm flipV="1">
            <a:off x="2421345" y="4153409"/>
            <a:ext cx="0" cy="404368"/>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Gerader Verbinder 51"/>
          <p:cNvCxnSpPr/>
          <p:nvPr/>
        </p:nvCxnSpPr>
        <p:spPr>
          <a:xfrm>
            <a:off x="1169354" y="4554458"/>
            <a:ext cx="624407"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3" name="Gerader Verbinder 52"/>
          <p:cNvCxnSpPr/>
          <p:nvPr/>
        </p:nvCxnSpPr>
        <p:spPr>
          <a:xfrm>
            <a:off x="1793761" y="4551464"/>
            <a:ext cx="0" cy="209075"/>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pic>
        <p:nvPicPr>
          <p:cNvPr id="54" name="Grafik 5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18748" y="1215933"/>
            <a:ext cx="692049" cy="850109"/>
          </a:xfrm>
          <a:prstGeom prst="rect">
            <a:avLst/>
          </a:prstGeom>
        </p:spPr>
      </p:pic>
      <p:pic>
        <p:nvPicPr>
          <p:cNvPr id="55" name="Grafik 5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475124" y="2255437"/>
            <a:ext cx="687249" cy="687249"/>
          </a:xfrm>
          <a:prstGeom prst="rect">
            <a:avLst/>
          </a:prstGeom>
        </p:spPr>
      </p:pic>
      <p:pic>
        <p:nvPicPr>
          <p:cNvPr id="56" name="Grafik 55"/>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00545" y="2100598"/>
            <a:ext cx="801149" cy="801149"/>
          </a:xfrm>
          <a:prstGeom prst="rect">
            <a:avLst/>
          </a:prstGeom>
        </p:spPr>
      </p:pic>
      <p:pic>
        <p:nvPicPr>
          <p:cNvPr id="57" name="Grafik 56"/>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89651" y="1288623"/>
            <a:ext cx="845723" cy="845723"/>
          </a:xfrm>
          <a:prstGeom prst="rect">
            <a:avLst/>
          </a:prstGeom>
        </p:spPr>
      </p:pic>
      <p:cxnSp>
        <p:nvCxnSpPr>
          <p:cNvPr id="58" name="Gerade Verbindung mit Pfeil 57"/>
          <p:cNvCxnSpPr>
            <a:stCxn id="47" idx="0"/>
            <a:endCxn id="54" idx="1"/>
          </p:cNvCxnSpPr>
          <p:nvPr/>
        </p:nvCxnSpPr>
        <p:spPr>
          <a:xfrm flipV="1">
            <a:off x="1190403" y="1640988"/>
            <a:ext cx="1628345" cy="2155445"/>
          </a:xfrm>
          <a:prstGeom prst="straightConnector1">
            <a:avLst/>
          </a:prstGeom>
          <a:ln w="19050">
            <a:solidFill>
              <a:srgbClr val="00B0F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59" name="Gerade Verbindung mit Pfeil 58"/>
          <p:cNvCxnSpPr>
            <a:endCxn id="55" idx="2"/>
          </p:cNvCxnSpPr>
          <p:nvPr/>
        </p:nvCxnSpPr>
        <p:spPr>
          <a:xfrm flipV="1">
            <a:off x="2568312" y="2942686"/>
            <a:ext cx="250437" cy="760763"/>
          </a:xfrm>
          <a:prstGeom prst="straightConnector1">
            <a:avLst/>
          </a:prstGeom>
          <a:ln w="19050">
            <a:solidFill>
              <a:srgbClr val="00B0F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0" name="Gerade Verbindung mit Pfeil 59"/>
          <p:cNvCxnSpPr/>
          <p:nvPr/>
        </p:nvCxnSpPr>
        <p:spPr>
          <a:xfrm>
            <a:off x="3357000" y="1627328"/>
            <a:ext cx="3149115"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1" name="Gerade Verbindung mit Pfeil 60"/>
          <p:cNvCxnSpPr/>
          <p:nvPr/>
        </p:nvCxnSpPr>
        <p:spPr>
          <a:xfrm>
            <a:off x="3156857" y="2587693"/>
            <a:ext cx="1617836" cy="0"/>
          </a:xfrm>
          <a:prstGeom prst="straightConnector1">
            <a:avLst/>
          </a:prstGeom>
          <a:ln w="19050">
            <a:solidFill>
              <a:srgbClr val="00B0F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2" name="Gewinkelter Verbinder 61"/>
          <p:cNvCxnSpPr/>
          <p:nvPr/>
        </p:nvCxnSpPr>
        <p:spPr>
          <a:xfrm flipV="1">
            <a:off x="5415134" y="1627327"/>
            <a:ext cx="1090981" cy="960366"/>
          </a:xfrm>
          <a:prstGeom prst="bentConnector3">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63" name="Gruppieren 62"/>
          <p:cNvGrpSpPr/>
          <p:nvPr/>
        </p:nvGrpSpPr>
        <p:grpSpPr>
          <a:xfrm>
            <a:off x="6008579" y="3041637"/>
            <a:ext cx="1338331" cy="1330197"/>
            <a:chOff x="9835467" y="2219436"/>
            <a:chExt cx="2007966" cy="1842867"/>
          </a:xfrm>
        </p:grpSpPr>
        <p:pic>
          <p:nvPicPr>
            <p:cNvPr id="64" name="Picture 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039350" y="2472860"/>
              <a:ext cx="1600200" cy="954677"/>
            </a:xfrm>
            <a:prstGeom prst="rect">
              <a:avLst/>
            </a:prstGeom>
            <a:noFill/>
            <a:ln w="19050">
              <a:solidFill>
                <a:srgbClr val="068D8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 name="Grafik 64"/>
            <p:cNvPicPr>
              <a:picLocks noChangeAspect="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15800" t="17639" r="16700" b="25000"/>
            <a:stretch/>
          </p:blipFill>
          <p:spPr>
            <a:xfrm>
              <a:off x="9835467" y="2219436"/>
              <a:ext cx="2007966" cy="1842867"/>
            </a:xfrm>
            <a:prstGeom prst="rect">
              <a:avLst/>
            </a:prstGeom>
          </p:spPr>
        </p:pic>
      </p:grpSp>
      <p:grpSp>
        <p:nvGrpSpPr>
          <p:cNvPr id="66" name="Gruppieren 65"/>
          <p:cNvGrpSpPr/>
          <p:nvPr/>
        </p:nvGrpSpPr>
        <p:grpSpPr>
          <a:xfrm>
            <a:off x="6552964" y="5137156"/>
            <a:ext cx="2007966" cy="1842867"/>
            <a:chOff x="9425982" y="4580371"/>
            <a:chExt cx="2007966" cy="1842867"/>
          </a:xfrm>
        </p:grpSpPr>
        <p:pic>
          <p:nvPicPr>
            <p:cNvPr id="67" name="Picture 11" descr="Ehbach Verkrautu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639584" y="4863375"/>
              <a:ext cx="1580762" cy="895316"/>
            </a:xfrm>
            <a:prstGeom prst="rect">
              <a:avLst/>
            </a:prstGeom>
            <a:noFill/>
            <a:ln w="12700">
              <a:solidFill>
                <a:srgbClr val="068D8D"/>
              </a:solidFill>
            </a:ln>
            <a:extLst>
              <a:ext uri="{909E8E84-426E-40DD-AFC4-6F175D3DCCD1}">
                <a14:hiddenFill xmlns:a14="http://schemas.microsoft.com/office/drawing/2010/main">
                  <a:solidFill>
                    <a:srgbClr val="FFFFFF"/>
                  </a:solidFill>
                </a14:hiddenFill>
              </a:ext>
            </a:extLst>
          </p:spPr>
        </p:pic>
        <p:pic>
          <p:nvPicPr>
            <p:cNvPr id="68" name="Grafik 67"/>
            <p:cNvPicPr>
              <a:picLocks noChangeAspect="1"/>
            </p:cNvPicPr>
            <p:nvPr/>
          </p:nvPicPr>
          <p:blipFill rotWithShape="1">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l="15800" t="17639" r="16700" b="25000"/>
            <a:stretch/>
          </p:blipFill>
          <p:spPr>
            <a:xfrm>
              <a:off x="9425982" y="4580371"/>
              <a:ext cx="2007966" cy="1842867"/>
            </a:xfrm>
            <a:prstGeom prst="rect">
              <a:avLst/>
            </a:prstGeom>
          </p:spPr>
        </p:pic>
      </p:grpSp>
      <p:grpSp>
        <p:nvGrpSpPr>
          <p:cNvPr id="69" name="Gruppieren 68"/>
          <p:cNvGrpSpPr/>
          <p:nvPr/>
        </p:nvGrpSpPr>
        <p:grpSpPr>
          <a:xfrm>
            <a:off x="7688669" y="3016759"/>
            <a:ext cx="1338331" cy="1330197"/>
            <a:chOff x="9715387" y="2219436"/>
            <a:chExt cx="2007967" cy="1842867"/>
          </a:xfrm>
        </p:grpSpPr>
        <p:pic>
          <p:nvPicPr>
            <p:cNvPr id="70" name="Picture 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900427" y="2472861"/>
              <a:ext cx="1600200" cy="954677"/>
            </a:xfrm>
            <a:prstGeom prst="rect">
              <a:avLst/>
            </a:prstGeom>
            <a:noFill/>
            <a:ln w="19050">
              <a:solidFill>
                <a:srgbClr val="068D8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 name="Grafik 70"/>
            <p:cNvPicPr>
              <a:picLocks noChangeAspect="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15800" t="17639" r="16700" b="25000"/>
            <a:stretch/>
          </p:blipFill>
          <p:spPr>
            <a:xfrm>
              <a:off x="9715387" y="2219436"/>
              <a:ext cx="2007967" cy="1842867"/>
            </a:xfrm>
            <a:prstGeom prst="rect">
              <a:avLst/>
            </a:prstGeom>
          </p:spPr>
        </p:pic>
      </p:grpSp>
      <p:cxnSp>
        <p:nvCxnSpPr>
          <p:cNvPr id="72" name="Gewinkelter Verbinder 71"/>
          <p:cNvCxnSpPr/>
          <p:nvPr/>
        </p:nvCxnSpPr>
        <p:spPr>
          <a:xfrm rot="16200000" flipH="1">
            <a:off x="7459303" y="2131304"/>
            <a:ext cx="861675" cy="833720"/>
          </a:xfrm>
          <a:prstGeom prst="bentConnector3">
            <a:avLst>
              <a:gd name="adj1" fmla="val 53040"/>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3" name="Gewinkelter Verbinder 72"/>
          <p:cNvCxnSpPr/>
          <p:nvPr/>
        </p:nvCxnSpPr>
        <p:spPr>
          <a:xfrm rot="5400000">
            <a:off x="6634307" y="2177786"/>
            <a:ext cx="882413" cy="795536"/>
          </a:xfrm>
          <a:prstGeom prst="bentConnector3">
            <a:avLst>
              <a:gd name="adj1" fmla="val 50000"/>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4" name="Gerade Verbindung mit Pfeil 73"/>
          <p:cNvCxnSpPr>
            <a:stCxn id="65" idx="2"/>
          </p:cNvCxnSpPr>
          <p:nvPr/>
        </p:nvCxnSpPr>
        <p:spPr>
          <a:xfrm>
            <a:off x="6677745" y="4371834"/>
            <a:ext cx="879202" cy="84159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5" name="Gerade Verbindung mit Pfeil 74"/>
          <p:cNvCxnSpPr>
            <a:stCxn id="71" idx="2"/>
          </p:cNvCxnSpPr>
          <p:nvPr/>
        </p:nvCxnSpPr>
        <p:spPr>
          <a:xfrm flipH="1">
            <a:off x="7556947" y="4346956"/>
            <a:ext cx="880925" cy="86647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6" name="Textfeld 75"/>
          <p:cNvSpPr txBox="1"/>
          <p:nvPr/>
        </p:nvSpPr>
        <p:spPr>
          <a:xfrm>
            <a:off x="2490267" y="6106777"/>
            <a:ext cx="1344390" cy="781036"/>
          </a:xfrm>
          <a:prstGeom prst="rect">
            <a:avLst/>
          </a:prstGeom>
          <a:noFill/>
        </p:spPr>
        <p:txBody>
          <a:bodyPr wrap="none" lIns="36000" tIns="36000" rIns="36000" bIns="36000" rtlCol="0">
            <a:noAutofit/>
          </a:bodyPr>
          <a:lstStyle/>
          <a:p>
            <a:r>
              <a:rPr lang="en-GB" sz="900" b="1" dirty="0">
                <a:solidFill>
                  <a:schemeClr val="tx1"/>
                </a:solidFill>
                <a:latin typeface="+mn-lt"/>
              </a:rPr>
              <a:t>Battery:</a:t>
            </a:r>
          </a:p>
          <a:p>
            <a:r>
              <a:rPr lang="en-GB" sz="900" dirty="0">
                <a:solidFill>
                  <a:schemeClr val="tx1"/>
                </a:solidFill>
                <a:latin typeface="+mn-lt"/>
              </a:rPr>
              <a:t>In the switch cabinet. </a:t>
            </a:r>
            <a:br>
              <a:rPr lang="en-GB" sz="900" dirty="0">
                <a:solidFill>
                  <a:schemeClr val="tx1"/>
                </a:solidFill>
                <a:latin typeface="+mn-lt"/>
              </a:rPr>
            </a:br>
            <a:r>
              <a:rPr lang="en-GB" sz="900" dirty="0">
                <a:solidFill>
                  <a:schemeClr val="tx1"/>
                </a:solidFill>
                <a:latin typeface="+mn-lt"/>
              </a:rPr>
              <a:t>Will be charged by the Solar </a:t>
            </a:r>
            <a:br>
              <a:rPr lang="en-GB" sz="900" dirty="0">
                <a:solidFill>
                  <a:schemeClr val="tx1"/>
                </a:solidFill>
                <a:latin typeface="+mn-lt"/>
              </a:rPr>
            </a:br>
            <a:r>
              <a:rPr lang="en-GB" sz="900" dirty="0">
                <a:solidFill>
                  <a:schemeClr val="tx1"/>
                </a:solidFill>
                <a:latin typeface="+mn-lt"/>
              </a:rPr>
              <a:t>panel and the solar regulator </a:t>
            </a:r>
          </a:p>
          <a:p>
            <a:r>
              <a:rPr lang="en-GB" sz="900" dirty="0">
                <a:solidFill>
                  <a:schemeClr val="tx1"/>
                </a:solidFill>
                <a:latin typeface="+mn-lt"/>
              </a:rPr>
              <a:t>in the MRL-7  </a:t>
            </a:r>
          </a:p>
        </p:txBody>
      </p:sp>
      <p:sp>
        <p:nvSpPr>
          <p:cNvPr id="77" name="Textfeld 76"/>
          <p:cNvSpPr txBox="1"/>
          <p:nvPr/>
        </p:nvSpPr>
        <p:spPr>
          <a:xfrm>
            <a:off x="1083305" y="6615064"/>
            <a:ext cx="1344390" cy="188494"/>
          </a:xfrm>
          <a:prstGeom prst="rect">
            <a:avLst/>
          </a:prstGeom>
          <a:noFill/>
        </p:spPr>
        <p:txBody>
          <a:bodyPr wrap="none" lIns="36000" tIns="36000" rIns="36000" bIns="36000" rtlCol="0">
            <a:noAutofit/>
          </a:bodyPr>
          <a:lstStyle/>
          <a:p>
            <a:r>
              <a:rPr lang="en-GB" sz="900" b="1" dirty="0">
                <a:solidFill>
                  <a:schemeClr val="tx1"/>
                </a:solidFill>
                <a:latin typeface="+mn-lt"/>
              </a:rPr>
              <a:t>Switch cabinet</a:t>
            </a:r>
            <a:endParaRPr lang="en-GB" sz="900" dirty="0">
              <a:solidFill>
                <a:schemeClr val="tx1"/>
              </a:solidFill>
              <a:latin typeface="+mn-lt"/>
            </a:endParaRPr>
          </a:p>
        </p:txBody>
      </p:sp>
      <p:sp>
        <p:nvSpPr>
          <p:cNvPr id="78" name="Textfeld 77"/>
          <p:cNvSpPr txBox="1"/>
          <p:nvPr/>
        </p:nvSpPr>
        <p:spPr>
          <a:xfrm>
            <a:off x="83390" y="5007684"/>
            <a:ext cx="870316" cy="911967"/>
          </a:xfrm>
          <a:prstGeom prst="rect">
            <a:avLst/>
          </a:prstGeom>
          <a:noFill/>
        </p:spPr>
        <p:txBody>
          <a:bodyPr wrap="none" lIns="36000" tIns="36000" rIns="36000" bIns="36000" rtlCol="0">
            <a:noAutofit/>
          </a:bodyPr>
          <a:lstStyle/>
          <a:p>
            <a:r>
              <a:rPr lang="en-GB" sz="900" b="1" dirty="0">
                <a:solidFill>
                  <a:schemeClr val="tx1"/>
                </a:solidFill>
                <a:latin typeface="+mn-lt"/>
              </a:rPr>
              <a:t>Sensors:</a:t>
            </a:r>
          </a:p>
          <a:p>
            <a:r>
              <a:rPr lang="en-GB" sz="900" dirty="0">
                <a:solidFill>
                  <a:schemeClr val="tx1"/>
                </a:solidFill>
                <a:latin typeface="+mn-lt"/>
              </a:rPr>
              <a:t>Discharge</a:t>
            </a:r>
          </a:p>
          <a:p>
            <a:r>
              <a:rPr lang="en-GB" sz="900" dirty="0">
                <a:solidFill>
                  <a:schemeClr val="tx1"/>
                </a:solidFill>
                <a:latin typeface="+mn-lt"/>
              </a:rPr>
              <a:t>Level</a:t>
            </a:r>
          </a:p>
          <a:p>
            <a:r>
              <a:rPr lang="en-GB" sz="900" dirty="0">
                <a:solidFill>
                  <a:schemeClr val="tx1"/>
                </a:solidFill>
                <a:latin typeface="+mn-lt"/>
              </a:rPr>
              <a:t>Precipitation</a:t>
            </a:r>
          </a:p>
          <a:p>
            <a:r>
              <a:rPr lang="en-GB" sz="900" dirty="0">
                <a:solidFill>
                  <a:schemeClr val="tx1"/>
                </a:solidFill>
                <a:latin typeface="+mn-lt"/>
              </a:rPr>
              <a:t>Turbidity</a:t>
            </a:r>
          </a:p>
          <a:p>
            <a:r>
              <a:rPr lang="en-GB" sz="900" dirty="0">
                <a:solidFill>
                  <a:schemeClr val="tx1"/>
                </a:solidFill>
                <a:latin typeface="+mn-lt"/>
              </a:rPr>
              <a:t>temperature</a:t>
            </a:r>
          </a:p>
        </p:txBody>
      </p:sp>
      <p:sp>
        <p:nvSpPr>
          <p:cNvPr id="81" name="Textfeld 80"/>
          <p:cNvSpPr txBox="1"/>
          <p:nvPr/>
        </p:nvSpPr>
        <p:spPr>
          <a:xfrm>
            <a:off x="3430303" y="5857158"/>
            <a:ext cx="1344390" cy="189399"/>
          </a:xfrm>
          <a:prstGeom prst="rect">
            <a:avLst/>
          </a:prstGeom>
          <a:noFill/>
        </p:spPr>
        <p:txBody>
          <a:bodyPr wrap="none" lIns="36000" tIns="36000" rIns="36000" bIns="36000" rtlCol="0">
            <a:noAutofit/>
          </a:bodyPr>
          <a:lstStyle/>
          <a:p>
            <a:r>
              <a:rPr lang="en-GB" sz="900" b="1" dirty="0">
                <a:solidFill>
                  <a:schemeClr val="tx1"/>
                </a:solidFill>
                <a:latin typeface="+mn-lt"/>
              </a:rPr>
              <a:t>Solar Panel</a:t>
            </a:r>
            <a:endParaRPr lang="en-GB" sz="900" dirty="0">
              <a:solidFill>
                <a:schemeClr val="tx1"/>
              </a:solidFill>
              <a:latin typeface="+mn-lt"/>
            </a:endParaRPr>
          </a:p>
        </p:txBody>
      </p:sp>
      <p:sp>
        <p:nvSpPr>
          <p:cNvPr id="82" name="Textfeld 81"/>
          <p:cNvSpPr txBox="1"/>
          <p:nvPr/>
        </p:nvSpPr>
        <p:spPr>
          <a:xfrm>
            <a:off x="2476733" y="4554000"/>
            <a:ext cx="2232215" cy="900019"/>
          </a:xfrm>
          <a:prstGeom prst="rect">
            <a:avLst/>
          </a:prstGeom>
          <a:noFill/>
        </p:spPr>
        <p:txBody>
          <a:bodyPr wrap="square" lIns="36000" tIns="36000" rIns="36000" bIns="36000" rtlCol="0">
            <a:noAutofit/>
          </a:bodyPr>
          <a:lstStyle/>
          <a:p>
            <a:r>
              <a:rPr lang="en-GB" sz="900" b="1" dirty="0">
                <a:solidFill>
                  <a:schemeClr val="tx1"/>
                </a:solidFill>
                <a:latin typeface="+mn-lt"/>
              </a:rPr>
              <a:t>MRL-7 Data logger:</a:t>
            </a:r>
          </a:p>
          <a:p>
            <a:r>
              <a:rPr lang="en-GB" sz="900" dirty="0">
                <a:solidFill>
                  <a:schemeClr val="tx1"/>
                </a:solidFill>
                <a:latin typeface="+mn-lt"/>
              </a:rPr>
              <a:t>Logs the measurement data</a:t>
            </a:r>
          </a:p>
          <a:p>
            <a:r>
              <a:rPr lang="en-GB" sz="900" dirty="0">
                <a:solidFill>
                  <a:schemeClr val="tx1"/>
                </a:solidFill>
                <a:latin typeface="+mn-lt"/>
              </a:rPr>
              <a:t>Send data Measurement data via internal mobile internet modem or optional Satellite modem to the customer </a:t>
            </a:r>
          </a:p>
          <a:p>
            <a:r>
              <a:rPr lang="en-GB" sz="900" dirty="0">
                <a:solidFill>
                  <a:schemeClr val="tx1"/>
                </a:solidFill>
                <a:latin typeface="+mn-lt"/>
              </a:rPr>
              <a:t>Control the charging of the Battery</a:t>
            </a:r>
          </a:p>
        </p:txBody>
      </p:sp>
      <p:cxnSp>
        <p:nvCxnSpPr>
          <p:cNvPr id="83" name="Gewinkelter Verbinder 82"/>
          <p:cNvCxnSpPr/>
          <p:nvPr/>
        </p:nvCxnSpPr>
        <p:spPr>
          <a:xfrm rot="10800000">
            <a:off x="1853017" y="5474307"/>
            <a:ext cx="958244" cy="345695"/>
          </a:xfrm>
          <a:prstGeom prst="bentConnector3">
            <a:avLst>
              <a:gd name="adj1" fmla="val 99984"/>
            </a:avLst>
          </a:prstGeom>
          <a:ln w="1905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4" name="Textfeld 83"/>
          <p:cNvSpPr txBox="1"/>
          <p:nvPr/>
        </p:nvSpPr>
        <p:spPr>
          <a:xfrm>
            <a:off x="2801501" y="3519001"/>
            <a:ext cx="1525178" cy="799084"/>
          </a:xfrm>
          <a:prstGeom prst="rect">
            <a:avLst/>
          </a:prstGeom>
          <a:noFill/>
        </p:spPr>
        <p:txBody>
          <a:bodyPr wrap="square" lIns="36000" tIns="36000" rIns="36000" bIns="36000" rtlCol="0">
            <a:noAutofit/>
          </a:bodyPr>
          <a:lstStyle/>
          <a:p>
            <a:r>
              <a:rPr lang="en-GB" sz="900" b="1" dirty="0">
                <a:solidFill>
                  <a:schemeClr val="tx1"/>
                </a:solidFill>
                <a:latin typeface="+mn-lt"/>
              </a:rPr>
              <a:t>Satellite modem:</a:t>
            </a:r>
          </a:p>
          <a:p>
            <a:r>
              <a:rPr lang="en-GB" sz="900" dirty="0">
                <a:solidFill>
                  <a:schemeClr val="tx1"/>
                </a:solidFill>
                <a:latin typeface="+mn-lt"/>
              </a:rPr>
              <a:t>Receive data from MRL-7 compress the data and send it to one of the INMARSAT satellites.</a:t>
            </a:r>
          </a:p>
        </p:txBody>
      </p:sp>
      <p:sp>
        <p:nvSpPr>
          <p:cNvPr id="85" name="Textfeld 84"/>
          <p:cNvSpPr txBox="1"/>
          <p:nvPr/>
        </p:nvSpPr>
        <p:spPr>
          <a:xfrm>
            <a:off x="0" y="3568945"/>
            <a:ext cx="1017164" cy="778012"/>
          </a:xfrm>
          <a:prstGeom prst="rect">
            <a:avLst/>
          </a:prstGeom>
          <a:noFill/>
        </p:spPr>
        <p:txBody>
          <a:bodyPr wrap="square" lIns="36000" tIns="36000" rIns="36000" bIns="36000" rtlCol="0">
            <a:noAutofit/>
          </a:bodyPr>
          <a:lstStyle/>
          <a:p>
            <a:pPr algn="r"/>
            <a:r>
              <a:rPr lang="en-GB" sz="900" b="1" dirty="0">
                <a:solidFill>
                  <a:schemeClr val="tx1"/>
                </a:solidFill>
                <a:latin typeface="+mn-lt"/>
              </a:rPr>
              <a:t>Mobile internet:</a:t>
            </a:r>
          </a:p>
          <a:p>
            <a:pPr algn="r"/>
            <a:r>
              <a:rPr lang="en-GB" sz="900" dirty="0">
                <a:solidFill>
                  <a:schemeClr val="tx1"/>
                </a:solidFill>
                <a:latin typeface="+mn-lt"/>
              </a:rPr>
              <a:t>Data will be send via terrestrial 2G or 3G mobile internet network</a:t>
            </a:r>
          </a:p>
        </p:txBody>
      </p:sp>
      <p:sp>
        <p:nvSpPr>
          <p:cNvPr id="86" name="Textfeld 85"/>
          <p:cNvSpPr txBox="1"/>
          <p:nvPr/>
        </p:nvSpPr>
        <p:spPr>
          <a:xfrm>
            <a:off x="2475124" y="834259"/>
            <a:ext cx="998167" cy="414286"/>
          </a:xfrm>
          <a:prstGeom prst="rect">
            <a:avLst/>
          </a:prstGeom>
          <a:noFill/>
        </p:spPr>
        <p:txBody>
          <a:bodyPr wrap="square" lIns="36000" tIns="36000" rIns="36000" bIns="36000" rtlCol="0">
            <a:noAutofit/>
          </a:bodyPr>
          <a:lstStyle/>
          <a:p>
            <a:pPr algn="r"/>
            <a:r>
              <a:rPr lang="en-GB" sz="900" b="1" dirty="0">
                <a:solidFill>
                  <a:schemeClr val="tx1"/>
                </a:solidFill>
                <a:latin typeface="+mn-lt"/>
              </a:rPr>
              <a:t>Cell tower:</a:t>
            </a:r>
          </a:p>
          <a:p>
            <a:pPr algn="r"/>
            <a:r>
              <a:rPr lang="en-GB" sz="900" dirty="0">
                <a:solidFill>
                  <a:schemeClr val="tx1"/>
                </a:solidFill>
                <a:latin typeface="+mn-lt"/>
              </a:rPr>
              <a:t>(By cell operator)</a:t>
            </a:r>
          </a:p>
        </p:txBody>
      </p:sp>
      <p:sp>
        <p:nvSpPr>
          <p:cNvPr id="87" name="Textfeld 86"/>
          <p:cNvSpPr txBox="1"/>
          <p:nvPr/>
        </p:nvSpPr>
        <p:spPr>
          <a:xfrm>
            <a:off x="4282303" y="1438759"/>
            <a:ext cx="739697" cy="245751"/>
          </a:xfrm>
          <a:prstGeom prst="rect">
            <a:avLst/>
          </a:prstGeom>
          <a:noFill/>
        </p:spPr>
        <p:txBody>
          <a:bodyPr wrap="none" lIns="36000" tIns="36000" rIns="36000" bIns="36000" rtlCol="0">
            <a:noAutofit/>
          </a:bodyPr>
          <a:lstStyle/>
          <a:p>
            <a:r>
              <a:rPr lang="en-GB" sz="900" b="1" dirty="0">
                <a:solidFill>
                  <a:schemeClr val="tx1"/>
                </a:solidFill>
                <a:latin typeface="+mn-lt"/>
              </a:rPr>
              <a:t>Internet</a:t>
            </a:r>
            <a:endParaRPr lang="en-GB" sz="900" dirty="0">
              <a:solidFill>
                <a:schemeClr val="tx1"/>
              </a:solidFill>
              <a:latin typeface="+mn-lt"/>
            </a:endParaRPr>
          </a:p>
        </p:txBody>
      </p:sp>
      <p:sp>
        <p:nvSpPr>
          <p:cNvPr id="88" name="Textfeld 87"/>
          <p:cNvSpPr txBox="1"/>
          <p:nvPr/>
        </p:nvSpPr>
        <p:spPr>
          <a:xfrm>
            <a:off x="5458260" y="1967334"/>
            <a:ext cx="1344390" cy="229162"/>
          </a:xfrm>
          <a:prstGeom prst="rect">
            <a:avLst/>
          </a:prstGeom>
          <a:noFill/>
        </p:spPr>
        <p:txBody>
          <a:bodyPr wrap="none" lIns="36000" tIns="36000" rIns="36000" bIns="36000" rtlCol="0">
            <a:noAutofit/>
          </a:bodyPr>
          <a:lstStyle/>
          <a:p>
            <a:r>
              <a:rPr lang="en-GB" sz="900" b="1" dirty="0">
                <a:solidFill>
                  <a:schemeClr val="tx1"/>
                </a:solidFill>
                <a:latin typeface="+mn-lt"/>
              </a:rPr>
              <a:t>Internet</a:t>
            </a:r>
            <a:endParaRPr lang="en-GB" sz="900" dirty="0">
              <a:solidFill>
                <a:schemeClr val="tx1"/>
              </a:solidFill>
              <a:latin typeface="+mn-lt"/>
            </a:endParaRPr>
          </a:p>
        </p:txBody>
      </p:sp>
      <p:sp>
        <p:nvSpPr>
          <p:cNvPr id="89" name="Textfeld 88"/>
          <p:cNvSpPr txBox="1"/>
          <p:nvPr/>
        </p:nvSpPr>
        <p:spPr>
          <a:xfrm>
            <a:off x="7512318" y="2337684"/>
            <a:ext cx="782435" cy="197452"/>
          </a:xfrm>
          <a:prstGeom prst="rect">
            <a:avLst/>
          </a:prstGeom>
          <a:noFill/>
          <a:ln w="19050">
            <a:noFill/>
          </a:ln>
        </p:spPr>
        <p:txBody>
          <a:bodyPr wrap="none" lIns="36000" tIns="36000" rIns="36000" bIns="36000" rtlCol="0">
            <a:noAutofit/>
          </a:bodyPr>
          <a:lstStyle/>
          <a:p>
            <a:r>
              <a:rPr lang="en-GB" sz="900" b="1" dirty="0">
                <a:solidFill>
                  <a:schemeClr val="tx1"/>
                </a:solidFill>
                <a:latin typeface="+mn-lt"/>
              </a:rPr>
              <a:t>Internet</a:t>
            </a:r>
            <a:endParaRPr lang="en-GB" sz="900" dirty="0">
              <a:solidFill>
                <a:schemeClr val="tx1"/>
              </a:solidFill>
              <a:latin typeface="+mn-lt"/>
            </a:endParaRPr>
          </a:p>
        </p:txBody>
      </p:sp>
      <p:sp>
        <p:nvSpPr>
          <p:cNvPr id="90" name="Textfeld 89"/>
          <p:cNvSpPr txBox="1"/>
          <p:nvPr/>
        </p:nvSpPr>
        <p:spPr>
          <a:xfrm>
            <a:off x="7323341" y="4764664"/>
            <a:ext cx="952489" cy="173900"/>
          </a:xfrm>
          <a:prstGeom prst="rect">
            <a:avLst/>
          </a:prstGeom>
          <a:noFill/>
          <a:ln w="19050">
            <a:noFill/>
          </a:ln>
        </p:spPr>
        <p:txBody>
          <a:bodyPr wrap="none" lIns="36000" tIns="36000" rIns="36000" bIns="36000" rtlCol="0">
            <a:noAutofit/>
          </a:bodyPr>
          <a:lstStyle/>
          <a:p>
            <a:r>
              <a:rPr lang="en-GB" sz="900" b="1" dirty="0">
                <a:solidFill>
                  <a:schemeClr val="tx1"/>
                </a:solidFill>
                <a:latin typeface="+mn-lt"/>
              </a:rPr>
              <a:t>Internet</a:t>
            </a:r>
            <a:endParaRPr lang="en-GB" sz="900" dirty="0">
              <a:solidFill>
                <a:schemeClr val="tx1"/>
              </a:solidFill>
              <a:latin typeface="+mn-lt"/>
            </a:endParaRPr>
          </a:p>
        </p:txBody>
      </p:sp>
      <p:sp>
        <p:nvSpPr>
          <p:cNvPr id="91" name="Textfeld 90"/>
          <p:cNvSpPr txBox="1"/>
          <p:nvPr/>
        </p:nvSpPr>
        <p:spPr>
          <a:xfrm>
            <a:off x="2161976" y="2913301"/>
            <a:ext cx="2079176" cy="247302"/>
          </a:xfrm>
          <a:prstGeom prst="rect">
            <a:avLst/>
          </a:prstGeom>
          <a:noFill/>
        </p:spPr>
        <p:txBody>
          <a:bodyPr wrap="square" lIns="36000" tIns="36000" rIns="36000" bIns="36000" rtlCol="0">
            <a:noAutofit/>
          </a:bodyPr>
          <a:lstStyle/>
          <a:p>
            <a:pPr algn="r"/>
            <a:r>
              <a:rPr lang="en-GB" sz="900" b="1" dirty="0">
                <a:solidFill>
                  <a:schemeClr val="tx1"/>
                </a:solidFill>
                <a:latin typeface="+mn-lt"/>
              </a:rPr>
              <a:t>Inmarsat satellite network</a:t>
            </a:r>
          </a:p>
        </p:txBody>
      </p:sp>
      <p:sp>
        <p:nvSpPr>
          <p:cNvPr id="92" name="Textfeld 91"/>
          <p:cNvSpPr txBox="1"/>
          <p:nvPr/>
        </p:nvSpPr>
        <p:spPr>
          <a:xfrm>
            <a:off x="4598911" y="2893774"/>
            <a:ext cx="1257362" cy="220501"/>
          </a:xfrm>
          <a:prstGeom prst="rect">
            <a:avLst/>
          </a:prstGeom>
          <a:noFill/>
        </p:spPr>
        <p:txBody>
          <a:bodyPr wrap="square" lIns="36000" tIns="36000" rIns="36000" bIns="36000" rtlCol="0">
            <a:noAutofit/>
          </a:bodyPr>
          <a:lstStyle/>
          <a:p>
            <a:pPr algn="r"/>
            <a:r>
              <a:rPr lang="en-GB" sz="900" b="1" dirty="0">
                <a:solidFill>
                  <a:schemeClr val="tx1"/>
                </a:solidFill>
                <a:latin typeface="+mn-lt"/>
              </a:rPr>
              <a:t>Satellite Ground station</a:t>
            </a:r>
          </a:p>
        </p:txBody>
      </p:sp>
      <p:sp>
        <p:nvSpPr>
          <p:cNvPr id="93" name="Textfeld 92"/>
          <p:cNvSpPr txBox="1"/>
          <p:nvPr/>
        </p:nvSpPr>
        <p:spPr>
          <a:xfrm>
            <a:off x="6247806" y="940421"/>
            <a:ext cx="1406134" cy="380825"/>
          </a:xfrm>
          <a:prstGeom prst="rect">
            <a:avLst/>
          </a:prstGeom>
          <a:noFill/>
        </p:spPr>
        <p:txBody>
          <a:bodyPr wrap="square" lIns="36000" tIns="36000" rIns="36000" bIns="36000" rtlCol="0">
            <a:noAutofit/>
          </a:bodyPr>
          <a:lstStyle/>
          <a:p>
            <a:pPr algn="r"/>
            <a:r>
              <a:rPr lang="en-GB" sz="900" b="1" dirty="0">
                <a:solidFill>
                  <a:schemeClr val="tx1"/>
                </a:solidFill>
                <a:latin typeface="+mn-lt"/>
              </a:rPr>
              <a:t>MDS Server:</a:t>
            </a:r>
          </a:p>
          <a:p>
            <a:pPr algn="r"/>
            <a:r>
              <a:rPr lang="en-GB" sz="900" dirty="0">
                <a:solidFill>
                  <a:schemeClr val="tx1"/>
                </a:solidFill>
                <a:latin typeface="+mn-lt"/>
              </a:rPr>
              <a:t>Receive data and stores data</a:t>
            </a:r>
          </a:p>
        </p:txBody>
      </p:sp>
      <p:sp>
        <p:nvSpPr>
          <p:cNvPr id="94" name="Textfeld 93"/>
          <p:cNvSpPr txBox="1"/>
          <p:nvPr/>
        </p:nvSpPr>
        <p:spPr>
          <a:xfrm>
            <a:off x="4404986" y="3199855"/>
            <a:ext cx="1651307" cy="947242"/>
          </a:xfrm>
          <a:prstGeom prst="rect">
            <a:avLst/>
          </a:prstGeom>
          <a:noFill/>
        </p:spPr>
        <p:txBody>
          <a:bodyPr wrap="square" lIns="36000" tIns="36000" rIns="36000" bIns="36000" rtlCol="0">
            <a:noAutofit/>
          </a:bodyPr>
          <a:lstStyle/>
          <a:p>
            <a:pPr algn="r"/>
            <a:r>
              <a:rPr lang="en-GB" sz="900" b="1" dirty="0">
                <a:solidFill>
                  <a:schemeClr val="tx1"/>
                </a:solidFill>
                <a:latin typeface="+mn-lt"/>
                <a:hlinkClick r:id="rId17"/>
              </a:rPr>
              <a:t>www.mds.sommer.at</a:t>
            </a:r>
            <a:r>
              <a:rPr lang="en-GB" sz="900" b="1" dirty="0">
                <a:solidFill>
                  <a:schemeClr val="tx1"/>
                </a:solidFill>
                <a:latin typeface="+mn-lt"/>
              </a:rPr>
              <a:t> :</a:t>
            </a:r>
          </a:p>
          <a:p>
            <a:pPr algn="r"/>
            <a:r>
              <a:rPr lang="en-GB" sz="900" dirty="0">
                <a:solidFill>
                  <a:schemeClr val="tx1"/>
                </a:solidFill>
                <a:latin typeface="+mn-lt"/>
              </a:rPr>
              <a:t>Web platform to view and download measurement data.</a:t>
            </a:r>
            <a:br>
              <a:rPr lang="en-GB" sz="900" dirty="0">
                <a:solidFill>
                  <a:schemeClr val="tx1"/>
                </a:solidFill>
                <a:latin typeface="+mn-lt"/>
              </a:rPr>
            </a:br>
            <a:r>
              <a:rPr lang="en-GB" sz="900" dirty="0">
                <a:solidFill>
                  <a:schemeClr val="tx1"/>
                </a:solidFill>
                <a:latin typeface="+mn-lt"/>
              </a:rPr>
              <a:t>Can be accessed from everywhere and several computers.</a:t>
            </a:r>
          </a:p>
        </p:txBody>
      </p:sp>
      <p:sp>
        <p:nvSpPr>
          <p:cNvPr id="95" name="Textfeld 94"/>
          <p:cNvSpPr txBox="1"/>
          <p:nvPr/>
        </p:nvSpPr>
        <p:spPr>
          <a:xfrm>
            <a:off x="4512910" y="5281850"/>
            <a:ext cx="2079176" cy="1136689"/>
          </a:xfrm>
          <a:prstGeom prst="rect">
            <a:avLst/>
          </a:prstGeom>
          <a:noFill/>
        </p:spPr>
        <p:txBody>
          <a:bodyPr wrap="square" lIns="36000" tIns="36000" rIns="36000" bIns="36000" rtlCol="0">
            <a:noAutofit/>
          </a:bodyPr>
          <a:lstStyle/>
          <a:p>
            <a:pPr algn="r"/>
            <a:r>
              <a:rPr lang="en-GB" sz="900" b="1" dirty="0">
                <a:solidFill>
                  <a:schemeClr val="tx1"/>
                </a:solidFill>
                <a:latin typeface="+mn-lt"/>
              </a:rPr>
              <a:t>Metwin.net:</a:t>
            </a:r>
          </a:p>
          <a:p>
            <a:pPr algn="r"/>
            <a:r>
              <a:rPr lang="en-GB" sz="900" dirty="0">
                <a:solidFill>
                  <a:schemeClr val="tx1"/>
                </a:solidFill>
                <a:latin typeface="+mn-lt"/>
              </a:rPr>
              <a:t>To analyse measurement data. Metwin.net will get data direly automatically from MDS Server.</a:t>
            </a:r>
            <a:br>
              <a:rPr lang="en-GB" sz="900" dirty="0">
                <a:solidFill>
                  <a:schemeClr val="tx1"/>
                </a:solidFill>
                <a:latin typeface="+mn-lt"/>
              </a:rPr>
            </a:br>
            <a:br>
              <a:rPr lang="en-GB" sz="900" dirty="0">
                <a:solidFill>
                  <a:schemeClr val="tx1"/>
                </a:solidFill>
                <a:latin typeface="+mn-lt"/>
              </a:rPr>
            </a:br>
            <a:r>
              <a:rPr lang="en-GB" sz="900" dirty="0">
                <a:solidFill>
                  <a:schemeClr val="tx1"/>
                </a:solidFill>
                <a:latin typeface="+mn-lt"/>
              </a:rPr>
              <a:t>Local computer in the </a:t>
            </a:r>
          </a:p>
          <a:p>
            <a:pPr algn="r"/>
            <a:r>
              <a:rPr lang="en-GB" sz="900" dirty="0">
                <a:solidFill>
                  <a:schemeClr val="tx1"/>
                </a:solidFill>
                <a:latin typeface="+mn-lt"/>
              </a:rPr>
              <a:t>customer office</a:t>
            </a:r>
          </a:p>
        </p:txBody>
      </p:sp>
      <p:sp>
        <p:nvSpPr>
          <p:cNvPr id="96" name="Textfeld 95"/>
          <p:cNvSpPr txBox="1"/>
          <p:nvPr/>
        </p:nvSpPr>
        <p:spPr>
          <a:xfrm>
            <a:off x="4447249" y="4172706"/>
            <a:ext cx="1344390" cy="361006"/>
          </a:xfrm>
          <a:prstGeom prst="rect">
            <a:avLst/>
          </a:prstGeom>
          <a:noFill/>
        </p:spPr>
        <p:txBody>
          <a:bodyPr wrap="none" lIns="36000" tIns="36000" rIns="36000" bIns="36000" rtlCol="0">
            <a:noAutofit/>
          </a:bodyPr>
          <a:lstStyle/>
          <a:p>
            <a:pPr algn="ctr"/>
            <a:r>
              <a:rPr lang="en-GB" sz="900" b="1" dirty="0">
                <a:solidFill>
                  <a:schemeClr val="tx1"/>
                </a:solidFill>
                <a:latin typeface="+mn-lt"/>
              </a:rPr>
              <a:t>Online Data access </a:t>
            </a:r>
          </a:p>
          <a:p>
            <a:pPr algn="ctr"/>
            <a:r>
              <a:rPr lang="en-GB" sz="900" b="1" dirty="0">
                <a:solidFill>
                  <a:schemeClr val="tx1"/>
                </a:solidFill>
                <a:latin typeface="+mn-lt"/>
                <a:hlinkClick r:id="rId17"/>
              </a:rPr>
              <a:t>www.mds.sommer.at</a:t>
            </a:r>
            <a:r>
              <a:rPr lang="en-GB" sz="900" b="1" dirty="0">
                <a:solidFill>
                  <a:schemeClr val="tx1"/>
                </a:solidFill>
                <a:latin typeface="+mn-lt"/>
              </a:rPr>
              <a:t> </a:t>
            </a:r>
          </a:p>
        </p:txBody>
      </p:sp>
      <p:pic>
        <p:nvPicPr>
          <p:cNvPr id="30" name="Grafik 29"/>
          <p:cNvPicPr>
            <a:picLocks noChangeAspect="1"/>
          </p:cNvPicPr>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685" y="750065"/>
            <a:ext cx="1172311" cy="807592"/>
          </a:xfrm>
          <a:prstGeom prst="rect">
            <a:avLst/>
          </a:prstGeom>
        </p:spPr>
      </p:pic>
      <p:cxnSp>
        <p:nvCxnSpPr>
          <p:cNvPr id="102" name="Gerade Verbindung mit Pfeil 101"/>
          <p:cNvCxnSpPr/>
          <p:nvPr/>
        </p:nvCxnSpPr>
        <p:spPr>
          <a:xfrm flipH="1">
            <a:off x="1295020" y="1438759"/>
            <a:ext cx="1432941" cy="0"/>
          </a:xfrm>
          <a:prstGeom prst="straightConnector1">
            <a:avLst/>
          </a:prstGeom>
          <a:ln w="19050">
            <a:solidFill>
              <a:srgbClr val="0070C0"/>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3" name="Textfeld 102"/>
          <p:cNvSpPr txBox="1"/>
          <p:nvPr/>
        </p:nvSpPr>
        <p:spPr>
          <a:xfrm>
            <a:off x="592187" y="1498758"/>
            <a:ext cx="1525178" cy="514289"/>
          </a:xfrm>
          <a:prstGeom prst="rect">
            <a:avLst/>
          </a:prstGeom>
          <a:noFill/>
        </p:spPr>
        <p:txBody>
          <a:bodyPr wrap="square" lIns="36000" tIns="36000" rIns="36000" bIns="36000" rtlCol="0">
            <a:noAutofit/>
          </a:bodyPr>
          <a:lstStyle/>
          <a:p>
            <a:r>
              <a:rPr lang="en-GB" sz="900" b="1" dirty="0">
                <a:solidFill>
                  <a:schemeClr val="tx1"/>
                </a:solidFill>
                <a:latin typeface="+mn-lt"/>
              </a:rPr>
              <a:t>Service and Maintenance:</a:t>
            </a:r>
          </a:p>
          <a:p>
            <a:r>
              <a:rPr lang="en-GB" sz="900" dirty="0">
                <a:solidFill>
                  <a:schemeClr val="tx1"/>
                </a:solidFill>
                <a:latin typeface="+mn-lt"/>
              </a:rPr>
              <a:t>Via Mobile internet remotely form the office or at home. </a:t>
            </a:r>
          </a:p>
        </p:txBody>
      </p:sp>
      <p:pic>
        <p:nvPicPr>
          <p:cNvPr id="104" name="Grafik 103"/>
          <p:cNvPicPr>
            <a:picLocks noChangeAspect="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20720" y="880095"/>
            <a:ext cx="283892" cy="212645"/>
          </a:xfrm>
          <a:prstGeom prst="rect">
            <a:avLst/>
          </a:prstGeom>
        </p:spPr>
      </p:pic>
      <p:pic>
        <p:nvPicPr>
          <p:cNvPr id="109" name="Grafik 108"/>
          <p:cNvPicPr>
            <a:picLocks noChangeAspect="1"/>
          </p:cNvPicPr>
          <p:nvPr/>
        </p:nvPicPr>
        <p:blipFill>
          <a:blip r:embed="rId20" cstate="print">
            <a:clrChange>
              <a:clrFrom>
                <a:srgbClr val="F7FCF6"/>
              </a:clrFrom>
              <a:clrTo>
                <a:srgbClr val="F7FCF6">
                  <a:alpha val="0"/>
                </a:srgbClr>
              </a:clrTo>
            </a:clrChange>
            <a:extLst>
              <a:ext uri="{28A0092B-C50C-407E-A947-70E740481C1C}">
                <a14:useLocalDpi xmlns:a14="http://schemas.microsoft.com/office/drawing/2010/main" val="0"/>
              </a:ext>
            </a:extLst>
          </a:blip>
          <a:stretch>
            <a:fillRect/>
          </a:stretch>
        </p:blipFill>
        <p:spPr>
          <a:xfrm>
            <a:off x="103910" y="6439468"/>
            <a:ext cx="730652" cy="382558"/>
          </a:xfrm>
          <a:prstGeom prst="rect">
            <a:avLst/>
          </a:prstGeom>
        </p:spPr>
      </p:pic>
      <p:cxnSp>
        <p:nvCxnSpPr>
          <p:cNvPr id="113" name="Gewinkelter Verbinder 112"/>
          <p:cNvCxnSpPr>
            <a:stCxn id="109" idx="3"/>
          </p:cNvCxnSpPr>
          <p:nvPr/>
        </p:nvCxnSpPr>
        <p:spPr>
          <a:xfrm flipV="1">
            <a:off x="834562" y="4947663"/>
            <a:ext cx="167191" cy="1683084"/>
          </a:xfrm>
          <a:prstGeom prst="bentConnector2">
            <a:avLst/>
          </a:prstGeom>
          <a:ln w="19050">
            <a:solidFill>
              <a:srgbClr val="068D8D"/>
            </a:solidFill>
          </a:ln>
        </p:spPr>
        <p:style>
          <a:lnRef idx="1">
            <a:schemeClr val="accent1"/>
          </a:lnRef>
          <a:fillRef idx="0">
            <a:schemeClr val="accent1"/>
          </a:fillRef>
          <a:effectRef idx="0">
            <a:schemeClr val="accent1"/>
          </a:effectRef>
          <a:fontRef idx="minor">
            <a:schemeClr val="tx1"/>
          </a:fontRef>
        </p:style>
      </p:cxnSp>
      <p:sp>
        <p:nvSpPr>
          <p:cNvPr id="116" name="Textfeld 115"/>
          <p:cNvSpPr txBox="1"/>
          <p:nvPr/>
        </p:nvSpPr>
        <p:spPr>
          <a:xfrm>
            <a:off x="-3886" y="2871375"/>
            <a:ext cx="948187" cy="352484"/>
          </a:xfrm>
          <a:prstGeom prst="rect">
            <a:avLst/>
          </a:prstGeom>
          <a:noFill/>
        </p:spPr>
        <p:txBody>
          <a:bodyPr wrap="none" lIns="36000" tIns="36000" rIns="36000" bIns="36000" rtlCol="0">
            <a:noAutofit/>
          </a:bodyPr>
          <a:lstStyle/>
          <a:p>
            <a:r>
              <a:rPr lang="en-GB" sz="900" b="1" dirty="0">
                <a:solidFill>
                  <a:schemeClr val="tx1"/>
                </a:solidFill>
                <a:latin typeface="+mn-lt"/>
              </a:rPr>
              <a:t>Measurement</a:t>
            </a:r>
            <a:br>
              <a:rPr lang="en-GB" sz="900" b="1" dirty="0">
                <a:solidFill>
                  <a:schemeClr val="tx1"/>
                </a:solidFill>
                <a:latin typeface="+mn-lt"/>
              </a:rPr>
            </a:br>
            <a:r>
              <a:rPr lang="en-GB" sz="900" b="1" dirty="0">
                <a:solidFill>
                  <a:schemeClr val="tx1"/>
                </a:solidFill>
                <a:latin typeface="+mn-lt"/>
              </a:rPr>
              <a:t> Station:</a:t>
            </a:r>
            <a:endParaRPr lang="en-GB" sz="900" dirty="0">
              <a:solidFill>
                <a:schemeClr val="tx1"/>
              </a:solidFill>
              <a:latin typeface="+mn-lt"/>
            </a:endParaRPr>
          </a:p>
        </p:txBody>
      </p:sp>
      <p:sp>
        <p:nvSpPr>
          <p:cNvPr id="117" name="Textfeld 116"/>
          <p:cNvSpPr txBox="1"/>
          <p:nvPr/>
        </p:nvSpPr>
        <p:spPr>
          <a:xfrm>
            <a:off x="4844970" y="5181173"/>
            <a:ext cx="827069" cy="238987"/>
          </a:xfrm>
          <a:prstGeom prst="rect">
            <a:avLst/>
          </a:prstGeom>
          <a:noFill/>
        </p:spPr>
        <p:txBody>
          <a:bodyPr wrap="none" lIns="36000" tIns="36000" rIns="36000" bIns="36000" rtlCol="0">
            <a:noAutofit/>
          </a:bodyPr>
          <a:lstStyle/>
          <a:p>
            <a:r>
              <a:rPr lang="en-GB" sz="900" b="1" dirty="0">
                <a:solidFill>
                  <a:schemeClr val="tx1"/>
                </a:solidFill>
                <a:latin typeface="+mn-lt"/>
              </a:rPr>
              <a:t>Data analysis:</a:t>
            </a:r>
            <a:endParaRPr lang="en-GB" sz="900" dirty="0">
              <a:solidFill>
                <a:schemeClr val="tx1"/>
              </a:solidFill>
              <a:latin typeface="+mn-lt"/>
            </a:endParaRPr>
          </a:p>
        </p:txBody>
      </p:sp>
      <p:sp>
        <p:nvSpPr>
          <p:cNvPr id="119" name="Textfeld 118"/>
          <p:cNvSpPr txBox="1"/>
          <p:nvPr/>
        </p:nvSpPr>
        <p:spPr>
          <a:xfrm>
            <a:off x="47355" y="6191235"/>
            <a:ext cx="1344390" cy="188494"/>
          </a:xfrm>
          <a:prstGeom prst="rect">
            <a:avLst/>
          </a:prstGeom>
          <a:noFill/>
        </p:spPr>
        <p:txBody>
          <a:bodyPr wrap="none" lIns="36000" tIns="36000" rIns="36000" bIns="36000" rtlCol="0">
            <a:noAutofit/>
          </a:bodyPr>
          <a:lstStyle/>
          <a:p>
            <a:r>
              <a:rPr lang="en-GB" sz="900" b="1" dirty="0">
                <a:solidFill>
                  <a:schemeClr val="tx1"/>
                </a:solidFill>
                <a:latin typeface="+mn-lt"/>
              </a:rPr>
              <a:t>Time laps camera</a:t>
            </a:r>
            <a:endParaRPr lang="en-GB" sz="900" dirty="0">
              <a:solidFill>
                <a:schemeClr val="tx1"/>
              </a:solidFill>
              <a:latin typeface="+mn-lt"/>
            </a:endParaRPr>
          </a:p>
        </p:txBody>
      </p:sp>
      <p:cxnSp>
        <p:nvCxnSpPr>
          <p:cNvPr id="121" name="Gerader Verbinder 120"/>
          <p:cNvCxnSpPr/>
          <p:nvPr/>
        </p:nvCxnSpPr>
        <p:spPr>
          <a:xfrm>
            <a:off x="1783296" y="4556226"/>
            <a:ext cx="638049"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8" name="Gerade Verbindung mit Pfeil 127"/>
          <p:cNvCxnSpPr/>
          <p:nvPr/>
        </p:nvCxnSpPr>
        <p:spPr>
          <a:xfrm flipV="1">
            <a:off x="1106393" y="1580968"/>
            <a:ext cx="1628345" cy="2155445"/>
          </a:xfrm>
          <a:prstGeom prst="straightConnector1">
            <a:avLst/>
          </a:prstGeom>
          <a:ln w="19050">
            <a:solidFill>
              <a:srgbClr val="0070C0"/>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9" name="Gerade Verbindung mit Pfeil 128"/>
          <p:cNvCxnSpPr/>
          <p:nvPr/>
        </p:nvCxnSpPr>
        <p:spPr>
          <a:xfrm>
            <a:off x="1338244" y="1321246"/>
            <a:ext cx="1396494"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79" name="Gruppieren 78"/>
          <p:cNvGrpSpPr/>
          <p:nvPr/>
        </p:nvGrpSpPr>
        <p:grpSpPr>
          <a:xfrm>
            <a:off x="64800" y="205200"/>
            <a:ext cx="8405976" cy="631512"/>
            <a:chOff x="64800" y="205200"/>
            <a:chExt cx="8405976" cy="631512"/>
          </a:xfrm>
        </p:grpSpPr>
        <p:sp>
          <p:nvSpPr>
            <p:cNvPr id="80" name="Diagonal liegende Ecken des Rechtecks abrunden 79"/>
            <p:cNvSpPr/>
            <p:nvPr/>
          </p:nvSpPr>
          <p:spPr>
            <a:xfrm>
              <a:off x="64800" y="205200"/>
              <a:ext cx="656000" cy="590400"/>
            </a:xfrm>
            <a:prstGeom prst="round2DiagRect">
              <a:avLst/>
            </a:prstGeom>
            <a:solidFill>
              <a:schemeClr val="bg1"/>
            </a:solidFill>
            <a:ln>
              <a:solidFill>
                <a:srgbClr val="068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 name="Titel 1"/>
            <p:cNvSpPr txBox="1">
              <a:spLocks/>
            </p:cNvSpPr>
            <p:nvPr/>
          </p:nvSpPr>
          <p:spPr>
            <a:xfrm>
              <a:off x="683568" y="274638"/>
              <a:ext cx="7787208" cy="562074"/>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chemeClr val="tx1"/>
                  </a:solidFill>
                  <a:latin typeface="Arial" panose="020B0604020202020204" pitchFamily="34" charset="0"/>
                  <a:ea typeface="+mj-ea"/>
                  <a:cs typeface="Arial" panose="020B0604020202020204" pitchFamily="34" charset="0"/>
                </a:defRPr>
              </a:lvl1pPr>
            </a:lstStyle>
            <a:p>
              <a:pPr fontAlgn="auto">
                <a:spcAft>
                  <a:spcPts val="0"/>
                </a:spcAft>
                <a:buClrTx/>
                <a:buSzTx/>
                <a:buFontTx/>
              </a:pPr>
              <a:r>
                <a:rPr lang="en-GB" sz="2800" dirty="0">
                  <a:latin typeface="+mj-lt"/>
                </a:rPr>
                <a:t>SO</a:t>
              </a:r>
              <a:r>
                <a:rPr lang="en-GB" sz="2800" dirty="0">
                  <a:solidFill>
                    <a:srgbClr val="068D8D"/>
                  </a:solidFill>
                  <a:latin typeface="+mj-lt"/>
                </a:rPr>
                <a:t>MM</a:t>
              </a:r>
              <a:r>
                <a:rPr lang="en-GB" sz="2800" dirty="0">
                  <a:latin typeface="+mj-lt"/>
                </a:rPr>
                <a:t>ER – </a:t>
              </a:r>
              <a:r>
                <a:rPr lang="en-US" sz="2800" dirty="0"/>
                <a:t>Data handling</a:t>
              </a:r>
              <a:r>
                <a:rPr lang="en-GB" sz="2800" dirty="0">
                  <a:latin typeface="+mj-lt"/>
                </a:rPr>
                <a:t> </a:t>
              </a:r>
            </a:p>
          </p:txBody>
        </p:sp>
      </p:grpSp>
      <p:pic>
        <p:nvPicPr>
          <p:cNvPr id="106" name="Grafik 105"/>
          <p:cNvPicPr>
            <a:picLocks noChangeAspect="1"/>
          </p:cNvPicPr>
          <p:nvPr/>
        </p:nvPicPr>
        <p:blipFill>
          <a:blip r:embed="rId21"/>
          <a:stretch>
            <a:fillRect/>
          </a:stretch>
        </p:blipFill>
        <p:spPr>
          <a:xfrm>
            <a:off x="104179" y="314325"/>
            <a:ext cx="568656" cy="397556"/>
          </a:xfrm>
          <a:prstGeom prst="rect">
            <a:avLst/>
          </a:prstGeom>
        </p:spPr>
      </p:pic>
    </p:spTree>
    <p:extLst>
      <p:ext uri="{BB962C8B-B14F-4D97-AF65-F5344CB8AC3E}">
        <p14:creationId xmlns:p14="http://schemas.microsoft.com/office/powerpoint/2010/main" val="2166330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6"/>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0"/>
                                  </p:stCondLst>
                                  <p:childTnLst>
                                    <p:set>
                                      <p:cBhvr>
                                        <p:cTn id="11" dur="1" fill="hold">
                                          <p:stCondLst>
                                            <p:cond delay="0"/>
                                          </p:stCondLst>
                                        </p:cTn>
                                        <p:tgtEl>
                                          <p:spTgt spid="41"/>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77"/>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0"/>
                                  </p:stCondLst>
                                  <p:childTnLst>
                                    <p:set>
                                      <p:cBhvr>
                                        <p:cTn id="19" dur="1" fill="hold">
                                          <p:stCondLst>
                                            <p:cond delay="0"/>
                                          </p:stCondLst>
                                        </p:cTn>
                                        <p:tgtEl>
                                          <p:spTgt spid="8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45"/>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46"/>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81"/>
                                        </p:tgtEl>
                                        <p:attrNameLst>
                                          <p:attrName>style.visibility</p:attrName>
                                        </p:attrNameLst>
                                      </p:cBhvr>
                                      <p:to>
                                        <p:strVal val="visible"/>
                                      </p:to>
                                    </p:set>
                                  </p:childTnLst>
                                </p:cTn>
                              </p:par>
                            </p:childTnLst>
                          </p:cTn>
                        </p:par>
                        <p:par>
                          <p:cTn id="28" fill="hold">
                            <p:stCondLst>
                              <p:cond delay="0"/>
                            </p:stCondLst>
                            <p:childTnLst>
                              <p:par>
                                <p:cTn id="29" presetID="22" presetClass="entr" presetSubtype="2" fill="hold" nodeType="afterEffect">
                                  <p:stCondLst>
                                    <p:cond delay="0"/>
                                  </p:stCondLst>
                                  <p:childTnLst>
                                    <p:set>
                                      <p:cBhvr>
                                        <p:cTn id="30" dur="1" fill="hold">
                                          <p:stCondLst>
                                            <p:cond delay="0"/>
                                          </p:stCondLst>
                                        </p:cTn>
                                        <p:tgtEl>
                                          <p:spTgt spid="83"/>
                                        </p:tgtEl>
                                        <p:attrNameLst>
                                          <p:attrName>style.visibility</p:attrName>
                                        </p:attrNameLst>
                                      </p:cBhvr>
                                      <p:to>
                                        <p:strVal val="visible"/>
                                      </p:to>
                                    </p:set>
                                    <p:animEffect transition="in" filter="wipe(right)">
                                      <p:cBhvr>
                                        <p:cTn id="31" dur="500"/>
                                        <p:tgtEl>
                                          <p:spTgt spid="83"/>
                                        </p:tgtEl>
                                      </p:cBhvr>
                                    </p:animEffect>
                                  </p:childTnLst>
                                </p:cTn>
                              </p:par>
                            </p:childTnLst>
                          </p:cTn>
                        </p:par>
                        <p:par>
                          <p:cTn id="32" fill="hold">
                            <p:stCondLst>
                              <p:cond delay="500"/>
                            </p:stCondLst>
                            <p:childTnLst>
                              <p:par>
                                <p:cTn id="33" presetID="1" presetClass="entr" presetSubtype="0" fill="hold" grpId="0" nodeType="afterEffect">
                                  <p:stCondLst>
                                    <p:cond delay="0"/>
                                  </p:stCondLst>
                                  <p:childTnLst>
                                    <p:set>
                                      <p:cBhvr>
                                        <p:cTn id="34" dur="1" fill="hold">
                                          <p:stCondLst>
                                            <p:cond delay="0"/>
                                          </p:stCondLst>
                                        </p:cTn>
                                        <p:tgtEl>
                                          <p:spTgt spid="76"/>
                                        </p:tgtEl>
                                        <p:attrNameLst>
                                          <p:attrName>style.visibility</p:attrName>
                                        </p:attrNameLst>
                                      </p:cBhvr>
                                      <p:to>
                                        <p:strVal val="visible"/>
                                      </p:to>
                                    </p:set>
                                  </p:childTnLst>
                                </p:cTn>
                              </p:par>
                            </p:childTnLst>
                          </p:cTn>
                        </p:par>
                        <p:par>
                          <p:cTn id="35" fill="hold">
                            <p:stCondLst>
                              <p:cond delay="500"/>
                            </p:stCondLst>
                            <p:childTnLst>
                              <p:par>
                                <p:cTn id="36" presetID="1" presetClass="entr" presetSubtype="0" fill="hold" nodeType="afterEffect">
                                  <p:stCondLst>
                                    <p:cond delay="0"/>
                                  </p:stCondLst>
                                  <p:childTnLst>
                                    <p:set>
                                      <p:cBhvr>
                                        <p:cTn id="37" dur="1" fill="hold">
                                          <p:stCondLst>
                                            <p:cond delay="0"/>
                                          </p:stCondLst>
                                        </p:cTn>
                                        <p:tgtEl>
                                          <p:spTgt spid="48"/>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43"/>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132"/>
                                        </p:tgtEl>
                                        <p:attrNameLst>
                                          <p:attrName>style.visibility</p:attrName>
                                        </p:attrNameLst>
                                      </p:cBhvr>
                                      <p:to>
                                        <p:strVal val="visible"/>
                                      </p:to>
                                    </p:set>
                                  </p:childTnLst>
                                </p:cTn>
                              </p:par>
                            </p:childTnLst>
                          </p:cTn>
                        </p:par>
                        <p:par>
                          <p:cTn id="44" fill="hold">
                            <p:stCondLst>
                              <p:cond delay="0"/>
                            </p:stCondLst>
                            <p:childTnLst>
                              <p:par>
                                <p:cTn id="45" presetID="22" presetClass="entr" presetSubtype="8" fill="hold" nodeType="after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wipe(left)">
                                      <p:cBhvr>
                                        <p:cTn id="47" dur="500"/>
                                        <p:tgtEl>
                                          <p:spTgt spid="44"/>
                                        </p:tgtEl>
                                      </p:cBhvr>
                                    </p:animEffect>
                                  </p:childTnLst>
                                </p:cTn>
                              </p:par>
                            </p:childTnLst>
                          </p:cTn>
                        </p:par>
                        <p:par>
                          <p:cTn id="48" fill="hold">
                            <p:stCondLst>
                              <p:cond delay="500"/>
                            </p:stCondLst>
                            <p:childTnLst>
                              <p:par>
                                <p:cTn id="49" presetID="1" presetClass="entr" presetSubtype="0" fill="hold" grpId="0" nodeType="afterEffect">
                                  <p:stCondLst>
                                    <p:cond delay="0"/>
                                  </p:stCondLst>
                                  <p:childTnLst>
                                    <p:set>
                                      <p:cBhvr>
                                        <p:cTn id="50" dur="1" fill="hold">
                                          <p:stCondLst>
                                            <p:cond delay="0"/>
                                          </p:stCondLst>
                                        </p:cTn>
                                        <p:tgtEl>
                                          <p:spTgt spid="7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09"/>
                                        </p:tgtEl>
                                        <p:attrNameLst>
                                          <p:attrName>style.visibility</p:attrName>
                                        </p:attrNameLst>
                                      </p:cBhvr>
                                      <p:to>
                                        <p:strVal val="visible"/>
                                      </p:to>
                                    </p:set>
                                  </p:childTnLst>
                                </p:cTn>
                              </p:par>
                            </p:childTnLst>
                          </p:cTn>
                        </p:par>
                        <p:par>
                          <p:cTn id="55" fill="hold">
                            <p:stCondLst>
                              <p:cond delay="0"/>
                            </p:stCondLst>
                            <p:childTnLst>
                              <p:par>
                                <p:cTn id="56" presetID="22" presetClass="entr" presetSubtype="4" fill="hold" nodeType="afterEffect">
                                  <p:stCondLst>
                                    <p:cond delay="0"/>
                                  </p:stCondLst>
                                  <p:childTnLst>
                                    <p:set>
                                      <p:cBhvr>
                                        <p:cTn id="57" dur="1" fill="hold">
                                          <p:stCondLst>
                                            <p:cond delay="0"/>
                                          </p:stCondLst>
                                        </p:cTn>
                                        <p:tgtEl>
                                          <p:spTgt spid="113"/>
                                        </p:tgtEl>
                                        <p:attrNameLst>
                                          <p:attrName>style.visibility</p:attrName>
                                        </p:attrNameLst>
                                      </p:cBhvr>
                                      <p:to>
                                        <p:strVal val="visible"/>
                                      </p:to>
                                    </p:set>
                                    <p:animEffect transition="in" filter="wipe(down)">
                                      <p:cBhvr>
                                        <p:cTn id="58" dur="500"/>
                                        <p:tgtEl>
                                          <p:spTgt spid="113"/>
                                        </p:tgtEl>
                                      </p:cBhvr>
                                    </p:animEffect>
                                  </p:childTnLst>
                                </p:cTn>
                              </p:par>
                              <p:par>
                                <p:cTn id="59" presetID="1" presetClass="entr" presetSubtype="0" fill="hold" grpId="0" nodeType="withEffect">
                                  <p:stCondLst>
                                    <p:cond delay="0"/>
                                  </p:stCondLst>
                                  <p:childTnLst>
                                    <p:set>
                                      <p:cBhvr>
                                        <p:cTn id="60" dur="1" fill="hold">
                                          <p:stCondLst>
                                            <p:cond delay="0"/>
                                          </p:stCondLst>
                                        </p:cTn>
                                        <p:tgtEl>
                                          <p:spTgt spid="11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47"/>
                                        </p:tgtEl>
                                        <p:attrNameLst>
                                          <p:attrName>style.visibility</p:attrName>
                                        </p:attrNameLst>
                                      </p:cBhvr>
                                      <p:to>
                                        <p:strVal val="visible"/>
                                      </p:to>
                                    </p:set>
                                  </p:childTnLst>
                                </p:cTn>
                              </p:par>
                            </p:childTnLst>
                          </p:cTn>
                        </p:par>
                        <p:par>
                          <p:cTn id="65" fill="hold">
                            <p:stCondLst>
                              <p:cond delay="0"/>
                            </p:stCondLst>
                            <p:childTnLst>
                              <p:par>
                                <p:cTn id="66" presetID="1" presetClass="entr" presetSubtype="0" fill="hold" grpId="0" nodeType="afterEffect">
                                  <p:stCondLst>
                                    <p:cond delay="0"/>
                                  </p:stCondLst>
                                  <p:childTnLst>
                                    <p:set>
                                      <p:cBhvr>
                                        <p:cTn id="67" dur="1" fill="hold">
                                          <p:stCondLst>
                                            <p:cond delay="0"/>
                                          </p:stCondLst>
                                        </p:cTn>
                                        <p:tgtEl>
                                          <p:spTgt spid="85"/>
                                        </p:tgtEl>
                                        <p:attrNameLst>
                                          <p:attrName>style.visibility</p:attrName>
                                        </p:attrNameLst>
                                      </p:cBhvr>
                                      <p:to>
                                        <p:strVal val="visible"/>
                                      </p:to>
                                    </p:set>
                                  </p:childTnLst>
                                </p:cTn>
                              </p:par>
                              <p:par>
                                <p:cTn id="68" presetID="1" presetClass="entr" presetSubtype="0" fill="hold" nodeType="withEffect">
                                  <p:stCondLst>
                                    <p:cond delay="0"/>
                                  </p:stCondLst>
                                  <p:childTnLst>
                                    <p:set>
                                      <p:cBhvr>
                                        <p:cTn id="69" dur="1" fill="hold">
                                          <p:stCondLst>
                                            <p:cond delay="0"/>
                                          </p:stCondLst>
                                        </p:cTn>
                                        <p:tgtEl>
                                          <p:spTgt spid="50"/>
                                        </p:tgtEl>
                                        <p:attrNameLst>
                                          <p:attrName>style.visibility</p:attrName>
                                        </p:attrNameLst>
                                      </p:cBhvr>
                                      <p:to>
                                        <p:strVal val="visible"/>
                                      </p:to>
                                    </p:set>
                                  </p:childTnLst>
                                </p:cTn>
                              </p:par>
                              <p:par>
                                <p:cTn id="70" presetID="1" presetClass="entr" presetSubtype="0" fill="hold" nodeType="withEffect">
                                  <p:stCondLst>
                                    <p:cond delay="0"/>
                                  </p:stCondLst>
                                  <p:childTnLst>
                                    <p:set>
                                      <p:cBhvr>
                                        <p:cTn id="71" dur="1" fill="hold">
                                          <p:stCondLst>
                                            <p:cond delay="0"/>
                                          </p:stCondLst>
                                        </p:cTn>
                                        <p:tgtEl>
                                          <p:spTgt spid="52"/>
                                        </p:tgtEl>
                                        <p:attrNameLst>
                                          <p:attrName>style.visibility</p:attrName>
                                        </p:attrNameLst>
                                      </p:cBhvr>
                                      <p:to>
                                        <p:strVal val="visible"/>
                                      </p:to>
                                    </p:set>
                                  </p:childTnLst>
                                </p:cTn>
                              </p:par>
                              <p:par>
                                <p:cTn id="72" presetID="1" presetClass="entr" presetSubtype="0" fill="hold" nodeType="withEffect">
                                  <p:stCondLst>
                                    <p:cond delay="0"/>
                                  </p:stCondLst>
                                  <p:childTnLst>
                                    <p:set>
                                      <p:cBhvr>
                                        <p:cTn id="73" dur="1" fill="hold">
                                          <p:stCondLst>
                                            <p:cond delay="0"/>
                                          </p:stCondLst>
                                        </p:cTn>
                                        <p:tgtEl>
                                          <p:spTgt spid="53"/>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nodeType="clickEffect">
                                  <p:stCondLst>
                                    <p:cond delay="0"/>
                                  </p:stCondLst>
                                  <p:childTnLst>
                                    <p:set>
                                      <p:cBhvr>
                                        <p:cTn id="77" dur="1" fill="hold">
                                          <p:stCondLst>
                                            <p:cond delay="0"/>
                                          </p:stCondLst>
                                        </p:cTn>
                                        <p:tgtEl>
                                          <p:spTgt spid="54"/>
                                        </p:tgtEl>
                                        <p:attrNameLst>
                                          <p:attrName>style.visibility</p:attrName>
                                        </p:attrNameLst>
                                      </p:cBhvr>
                                      <p:to>
                                        <p:strVal val="visible"/>
                                      </p:to>
                                    </p:set>
                                  </p:childTnLst>
                                </p:cTn>
                              </p:par>
                            </p:childTnLst>
                          </p:cTn>
                        </p:par>
                        <p:par>
                          <p:cTn id="78" fill="hold">
                            <p:stCondLst>
                              <p:cond delay="0"/>
                            </p:stCondLst>
                            <p:childTnLst>
                              <p:par>
                                <p:cTn id="79" presetID="1" presetClass="entr" presetSubtype="0" fill="hold" grpId="0" nodeType="afterEffect">
                                  <p:stCondLst>
                                    <p:cond delay="0"/>
                                  </p:stCondLst>
                                  <p:childTnLst>
                                    <p:set>
                                      <p:cBhvr>
                                        <p:cTn id="80" dur="1" fill="hold">
                                          <p:stCondLst>
                                            <p:cond delay="0"/>
                                          </p:stCondLst>
                                        </p:cTn>
                                        <p:tgtEl>
                                          <p:spTgt spid="86"/>
                                        </p:tgtEl>
                                        <p:attrNameLst>
                                          <p:attrName>style.visibility</p:attrName>
                                        </p:attrNameLst>
                                      </p:cBhvr>
                                      <p:to>
                                        <p:strVal val="visible"/>
                                      </p:to>
                                    </p:set>
                                  </p:childTnLst>
                                </p:cTn>
                              </p:par>
                            </p:childTnLst>
                          </p:cTn>
                        </p:par>
                        <p:par>
                          <p:cTn id="81" fill="hold">
                            <p:stCondLst>
                              <p:cond delay="0"/>
                            </p:stCondLst>
                            <p:childTnLst>
                              <p:par>
                                <p:cTn id="82" presetID="22" presetClass="entr" presetSubtype="8" fill="hold" nodeType="afterEffect">
                                  <p:stCondLst>
                                    <p:cond delay="0"/>
                                  </p:stCondLst>
                                  <p:childTnLst>
                                    <p:set>
                                      <p:cBhvr>
                                        <p:cTn id="83" dur="1" fill="hold">
                                          <p:stCondLst>
                                            <p:cond delay="0"/>
                                          </p:stCondLst>
                                        </p:cTn>
                                        <p:tgtEl>
                                          <p:spTgt spid="58"/>
                                        </p:tgtEl>
                                        <p:attrNameLst>
                                          <p:attrName>style.visibility</p:attrName>
                                        </p:attrNameLst>
                                      </p:cBhvr>
                                      <p:to>
                                        <p:strVal val="visible"/>
                                      </p:to>
                                    </p:set>
                                    <p:animEffect transition="in" filter="wipe(left)">
                                      <p:cBhvr>
                                        <p:cTn id="84" dur="500"/>
                                        <p:tgtEl>
                                          <p:spTgt spid="58"/>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nodeType="clickEffect">
                                  <p:stCondLst>
                                    <p:cond delay="0"/>
                                  </p:stCondLst>
                                  <p:childTnLst>
                                    <p:set>
                                      <p:cBhvr>
                                        <p:cTn id="88" dur="1" fill="hold">
                                          <p:stCondLst>
                                            <p:cond delay="0"/>
                                          </p:stCondLst>
                                        </p:cTn>
                                        <p:tgtEl>
                                          <p:spTgt spid="60"/>
                                        </p:tgtEl>
                                        <p:attrNameLst>
                                          <p:attrName>style.visibility</p:attrName>
                                        </p:attrNameLst>
                                      </p:cBhvr>
                                      <p:to>
                                        <p:strVal val="visible"/>
                                      </p:to>
                                    </p:set>
                                    <p:animEffect transition="in" filter="wipe(left)">
                                      <p:cBhvr>
                                        <p:cTn id="89" dur="500"/>
                                        <p:tgtEl>
                                          <p:spTgt spid="60"/>
                                        </p:tgtEl>
                                      </p:cBhvr>
                                    </p:animEffect>
                                  </p:childTnLst>
                                </p:cTn>
                              </p:par>
                            </p:childTnLst>
                          </p:cTn>
                        </p:par>
                        <p:par>
                          <p:cTn id="90" fill="hold">
                            <p:stCondLst>
                              <p:cond delay="500"/>
                            </p:stCondLst>
                            <p:childTnLst>
                              <p:par>
                                <p:cTn id="91" presetID="1" presetClass="entr" presetSubtype="0" fill="hold" grpId="0" nodeType="afterEffect">
                                  <p:stCondLst>
                                    <p:cond delay="0"/>
                                  </p:stCondLst>
                                  <p:childTnLst>
                                    <p:set>
                                      <p:cBhvr>
                                        <p:cTn id="92" dur="1" fill="hold">
                                          <p:stCondLst>
                                            <p:cond delay="0"/>
                                          </p:stCondLst>
                                        </p:cTn>
                                        <p:tgtEl>
                                          <p:spTgt spid="87"/>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118"/>
                                        </p:tgtEl>
                                        <p:attrNameLst>
                                          <p:attrName>style.visibility</p:attrName>
                                        </p:attrNameLst>
                                      </p:cBhvr>
                                      <p:to>
                                        <p:strVal val="visible"/>
                                      </p:to>
                                    </p:set>
                                  </p:childTnLst>
                                </p:cTn>
                              </p:par>
                            </p:childTnLst>
                          </p:cTn>
                        </p:par>
                        <p:par>
                          <p:cTn id="97" fill="hold">
                            <p:stCondLst>
                              <p:cond delay="0"/>
                            </p:stCondLst>
                            <p:childTnLst>
                              <p:par>
                                <p:cTn id="98" presetID="1" presetClass="entr" presetSubtype="0" fill="hold" nodeType="afterEffect">
                                  <p:stCondLst>
                                    <p:cond delay="0"/>
                                  </p:stCondLst>
                                  <p:childTnLst>
                                    <p:set>
                                      <p:cBhvr>
                                        <p:cTn id="99" dur="1" fill="hold">
                                          <p:stCondLst>
                                            <p:cond delay="0"/>
                                          </p:stCondLst>
                                        </p:cTn>
                                        <p:tgtEl>
                                          <p:spTgt spid="57"/>
                                        </p:tgtEl>
                                        <p:attrNameLst>
                                          <p:attrName>style.visibility</p:attrName>
                                        </p:attrNameLst>
                                      </p:cBhvr>
                                      <p:to>
                                        <p:strVal val="visible"/>
                                      </p:to>
                                    </p:set>
                                  </p:childTnLst>
                                </p:cTn>
                              </p:par>
                              <p:par>
                                <p:cTn id="100" presetID="1" presetClass="entr" presetSubtype="0" fill="hold" grpId="0" nodeType="withEffect">
                                  <p:stCondLst>
                                    <p:cond delay="0"/>
                                  </p:stCondLst>
                                  <p:childTnLst>
                                    <p:set>
                                      <p:cBhvr>
                                        <p:cTn id="101" dur="1" fill="hold">
                                          <p:stCondLst>
                                            <p:cond delay="0"/>
                                          </p:stCondLst>
                                        </p:cTn>
                                        <p:tgtEl>
                                          <p:spTgt spid="93"/>
                                        </p:tgtEl>
                                        <p:attrNameLst>
                                          <p:attrName>style.visibility</p:attrName>
                                        </p:attrNameLst>
                                      </p:cBhvr>
                                      <p:to>
                                        <p:strVal val="visible"/>
                                      </p:to>
                                    </p:set>
                                  </p:childTnLst>
                                </p:cTn>
                              </p:par>
                            </p:childTnLst>
                          </p:cTn>
                        </p:par>
                      </p:childTnLst>
                    </p:cTn>
                  </p:par>
                  <p:par>
                    <p:cTn id="102" fill="hold">
                      <p:stCondLst>
                        <p:cond delay="indefinite"/>
                      </p:stCondLst>
                      <p:childTnLst>
                        <p:par>
                          <p:cTn id="103" fill="hold">
                            <p:stCondLst>
                              <p:cond delay="0"/>
                            </p:stCondLst>
                            <p:childTnLst>
                              <p:par>
                                <p:cTn id="104" presetID="1" presetClass="entr" presetSubtype="0" fill="hold" nodeType="clickEffect">
                                  <p:stCondLst>
                                    <p:cond delay="0"/>
                                  </p:stCondLst>
                                  <p:childTnLst>
                                    <p:set>
                                      <p:cBhvr>
                                        <p:cTn id="105" dur="1" fill="hold">
                                          <p:stCondLst>
                                            <p:cond delay="0"/>
                                          </p:stCondLst>
                                        </p:cTn>
                                        <p:tgtEl>
                                          <p:spTgt spid="49"/>
                                        </p:tgtEl>
                                        <p:attrNameLst>
                                          <p:attrName>style.visibility</p:attrName>
                                        </p:attrNameLst>
                                      </p:cBhvr>
                                      <p:to>
                                        <p:strVal val="visible"/>
                                      </p:to>
                                    </p:set>
                                  </p:childTnLst>
                                </p:cTn>
                              </p:par>
                            </p:childTnLst>
                          </p:cTn>
                        </p:par>
                        <p:par>
                          <p:cTn id="106" fill="hold">
                            <p:stCondLst>
                              <p:cond delay="0"/>
                            </p:stCondLst>
                            <p:childTnLst>
                              <p:par>
                                <p:cTn id="107" presetID="22" presetClass="entr" presetSubtype="1" fill="hold" nodeType="afterEffect">
                                  <p:stCondLst>
                                    <p:cond delay="0"/>
                                  </p:stCondLst>
                                  <p:childTnLst>
                                    <p:set>
                                      <p:cBhvr>
                                        <p:cTn id="108" dur="1" fill="hold">
                                          <p:stCondLst>
                                            <p:cond delay="0"/>
                                          </p:stCondLst>
                                        </p:cTn>
                                        <p:tgtEl>
                                          <p:spTgt spid="51"/>
                                        </p:tgtEl>
                                        <p:attrNameLst>
                                          <p:attrName>style.visibility</p:attrName>
                                        </p:attrNameLst>
                                      </p:cBhvr>
                                      <p:to>
                                        <p:strVal val="visible"/>
                                      </p:to>
                                    </p:set>
                                    <p:animEffect transition="in" filter="wipe(up)">
                                      <p:cBhvr>
                                        <p:cTn id="109" dur="500"/>
                                        <p:tgtEl>
                                          <p:spTgt spid="51"/>
                                        </p:tgtEl>
                                      </p:cBhvr>
                                    </p:animEffect>
                                  </p:childTnLst>
                                </p:cTn>
                              </p:par>
                            </p:childTnLst>
                          </p:cTn>
                        </p:par>
                        <p:par>
                          <p:cTn id="110" fill="hold">
                            <p:stCondLst>
                              <p:cond delay="500"/>
                            </p:stCondLst>
                            <p:childTnLst>
                              <p:par>
                                <p:cTn id="111" presetID="22" presetClass="entr" presetSubtype="2" fill="hold" nodeType="afterEffect">
                                  <p:stCondLst>
                                    <p:cond delay="0"/>
                                  </p:stCondLst>
                                  <p:childTnLst>
                                    <p:set>
                                      <p:cBhvr>
                                        <p:cTn id="112" dur="1" fill="hold">
                                          <p:stCondLst>
                                            <p:cond delay="0"/>
                                          </p:stCondLst>
                                        </p:cTn>
                                        <p:tgtEl>
                                          <p:spTgt spid="121"/>
                                        </p:tgtEl>
                                        <p:attrNameLst>
                                          <p:attrName>style.visibility</p:attrName>
                                        </p:attrNameLst>
                                      </p:cBhvr>
                                      <p:to>
                                        <p:strVal val="visible"/>
                                      </p:to>
                                    </p:set>
                                    <p:animEffect transition="in" filter="wipe(right)">
                                      <p:cBhvr>
                                        <p:cTn id="113" dur="500"/>
                                        <p:tgtEl>
                                          <p:spTgt spid="121"/>
                                        </p:tgtEl>
                                      </p:cBhvr>
                                    </p:animEffect>
                                  </p:childTnLst>
                                </p:cTn>
                              </p:par>
                            </p:childTnLst>
                          </p:cTn>
                        </p:par>
                        <p:par>
                          <p:cTn id="114" fill="hold">
                            <p:stCondLst>
                              <p:cond delay="1000"/>
                            </p:stCondLst>
                            <p:childTnLst>
                              <p:par>
                                <p:cTn id="115" presetID="1" presetClass="entr" presetSubtype="0" fill="hold" grpId="0" nodeType="afterEffect">
                                  <p:stCondLst>
                                    <p:cond delay="0"/>
                                  </p:stCondLst>
                                  <p:childTnLst>
                                    <p:set>
                                      <p:cBhvr>
                                        <p:cTn id="116" dur="1" fill="hold">
                                          <p:stCondLst>
                                            <p:cond delay="0"/>
                                          </p:stCondLst>
                                        </p:cTn>
                                        <p:tgtEl>
                                          <p:spTgt spid="84"/>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nodeType="clickEffect">
                                  <p:stCondLst>
                                    <p:cond delay="0"/>
                                  </p:stCondLst>
                                  <p:childTnLst>
                                    <p:set>
                                      <p:cBhvr>
                                        <p:cTn id="120" dur="1" fill="hold">
                                          <p:stCondLst>
                                            <p:cond delay="0"/>
                                          </p:stCondLst>
                                        </p:cTn>
                                        <p:tgtEl>
                                          <p:spTgt spid="55"/>
                                        </p:tgtEl>
                                        <p:attrNameLst>
                                          <p:attrName>style.visibility</p:attrName>
                                        </p:attrNameLst>
                                      </p:cBhvr>
                                      <p:to>
                                        <p:strVal val="visible"/>
                                      </p:to>
                                    </p:set>
                                  </p:childTnLst>
                                </p:cTn>
                              </p:par>
                            </p:childTnLst>
                          </p:cTn>
                        </p:par>
                        <p:par>
                          <p:cTn id="121" fill="hold">
                            <p:stCondLst>
                              <p:cond delay="0"/>
                            </p:stCondLst>
                            <p:childTnLst>
                              <p:par>
                                <p:cTn id="122" presetID="1" presetClass="entr" presetSubtype="0" fill="hold" grpId="0" nodeType="afterEffect">
                                  <p:stCondLst>
                                    <p:cond delay="0"/>
                                  </p:stCondLst>
                                  <p:childTnLst>
                                    <p:set>
                                      <p:cBhvr>
                                        <p:cTn id="123" dur="1" fill="hold">
                                          <p:stCondLst>
                                            <p:cond delay="0"/>
                                          </p:stCondLst>
                                        </p:cTn>
                                        <p:tgtEl>
                                          <p:spTgt spid="91"/>
                                        </p:tgtEl>
                                        <p:attrNameLst>
                                          <p:attrName>style.visibility</p:attrName>
                                        </p:attrNameLst>
                                      </p:cBhvr>
                                      <p:to>
                                        <p:strVal val="visible"/>
                                      </p:to>
                                    </p:set>
                                  </p:childTnLst>
                                </p:cTn>
                              </p:par>
                            </p:childTnLst>
                          </p:cTn>
                        </p:par>
                        <p:par>
                          <p:cTn id="124" fill="hold">
                            <p:stCondLst>
                              <p:cond delay="0"/>
                            </p:stCondLst>
                            <p:childTnLst>
                              <p:par>
                                <p:cTn id="125" presetID="1" presetClass="entr" presetSubtype="0" fill="hold" nodeType="afterEffect">
                                  <p:stCondLst>
                                    <p:cond delay="0"/>
                                  </p:stCondLst>
                                  <p:childTnLst>
                                    <p:set>
                                      <p:cBhvr>
                                        <p:cTn id="126" dur="1" fill="hold">
                                          <p:stCondLst>
                                            <p:cond delay="0"/>
                                          </p:stCondLst>
                                        </p:cTn>
                                        <p:tgtEl>
                                          <p:spTgt spid="56"/>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92"/>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22" presetClass="entr" presetSubtype="4" fill="hold" nodeType="clickEffect">
                                  <p:stCondLst>
                                    <p:cond delay="0"/>
                                  </p:stCondLst>
                                  <p:childTnLst>
                                    <p:set>
                                      <p:cBhvr>
                                        <p:cTn id="132" dur="1" fill="hold">
                                          <p:stCondLst>
                                            <p:cond delay="0"/>
                                          </p:stCondLst>
                                        </p:cTn>
                                        <p:tgtEl>
                                          <p:spTgt spid="59"/>
                                        </p:tgtEl>
                                        <p:attrNameLst>
                                          <p:attrName>style.visibility</p:attrName>
                                        </p:attrNameLst>
                                      </p:cBhvr>
                                      <p:to>
                                        <p:strVal val="visible"/>
                                      </p:to>
                                    </p:set>
                                    <p:animEffect transition="in" filter="wipe(down)">
                                      <p:cBhvr>
                                        <p:cTn id="133" dur="500"/>
                                        <p:tgtEl>
                                          <p:spTgt spid="59"/>
                                        </p:tgtEl>
                                      </p:cBhvr>
                                    </p:animEffect>
                                  </p:childTnLst>
                                </p:cTn>
                              </p:par>
                            </p:childTnLst>
                          </p:cTn>
                        </p:par>
                        <p:par>
                          <p:cTn id="134" fill="hold">
                            <p:stCondLst>
                              <p:cond delay="500"/>
                            </p:stCondLst>
                            <p:childTnLst>
                              <p:par>
                                <p:cTn id="135" presetID="22" presetClass="entr" presetSubtype="8" fill="hold" nodeType="afterEffect">
                                  <p:stCondLst>
                                    <p:cond delay="0"/>
                                  </p:stCondLst>
                                  <p:childTnLst>
                                    <p:set>
                                      <p:cBhvr>
                                        <p:cTn id="136" dur="1" fill="hold">
                                          <p:stCondLst>
                                            <p:cond delay="0"/>
                                          </p:stCondLst>
                                        </p:cTn>
                                        <p:tgtEl>
                                          <p:spTgt spid="61"/>
                                        </p:tgtEl>
                                        <p:attrNameLst>
                                          <p:attrName>style.visibility</p:attrName>
                                        </p:attrNameLst>
                                      </p:cBhvr>
                                      <p:to>
                                        <p:strVal val="visible"/>
                                      </p:to>
                                    </p:set>
                                    <p:animEffect transition="in" filter="wipe(left)">
                                      <p:cBhvr>
                                        <p:cTn id="137" dur="500"/>
                                        <p:tgtEl>
                                          <p:spTgt spid="61"/>
                                        </p:tgtEl>
                                      </p:cBhvr>
                                    </p:animEffect>
                                  </p:childTnLst>
                                </p:cTn>
                              </p:par>
                            </p:childTnLst>
                          </p:cTn>
                        </p:par>
                        <p:par>
                          <p:cTn id="138" fill="hold">
                            <p:stCondLst>
                              <p:cond delay="1000"/>
                            </p:stCondLst>
                            <p:childTnLst>
                              <p:par>
                                <p:cTn id="139" presetID="22" presetClass="entr" presetSubtype="8" fill="hold" nodeType="afterEffect">
                                  <p:stCondLst>
                                    <p:cond delay="0"/>
                                  </p:stCondLst>
                                  <p:childTnLst>
                                    <p:set>
                                      <p:cBhvr>
                                        <p:cTn id="140" dur="1" fill="hold">
                                          <p:stCondLst>
                                            <p:cond delay="0"/>
                                          </p:stCondLst>
                                        </p:cTn>
                                        <p:tgtEl>
                                          <p:spTgt spid="62"/>
                                        </p:tgtEl>
                                        <p:attrNameLst>
                                          <p:attrName>style.visibility</p:attrName>
                                        </p:attrNameLst>
                                      </p:cBhvr>
                                      <p:to>
                                        <p:strVal val="visible"/>
                                      </p:to>
                                    </p:set>
                                    <p:animEffect transition="in" filter="wipe(left)">
                                      <p:cBhvr>
                                        <p:cTn id="141" dur="500"/>
                                        <p:tgtEl>
                                          <p:spTgt spid="62"/>
                                        </p:tgtEl>
                                      </p:cBhvr>
                                    </p:animEffect>
                                  </p:childTnLst>
                                </p:cTn>
                              </p:par>
                              <p:par>
                                <p:cTn id="142" presetID="1" presetClass="entr" presetSubtype="0" fill="hold" grpId="0" nodeType="withEffect">
                                  <p:stCondLst>
                                    <p:cond delay="0"/>
                                  </p:stCondLst>
                                  <p:childTnLst>
                                    <p:set>
                                      <p:cBhvr>
                                        <p:cTn id="143" dur="1" fill="hold">
                                          <p:stCondLst>
                                            <p:cond delay="0"/>
                                          </p:stCondLst>
                                        </p:cTn>
                                        <p:tgtEl>
                                          <p:spTgt spid="88"/>
                                        </p:tgtEl>
                                        <p:attrNameLst>
                                          <p:attrName>style.visibility</p:attrName>
                                        </p:attrNameLst>
                                      </p:cBhvr>
                                      <p:to>
                                        <p:strVal val="visible"/>
                                      </p:to>
                                    </p:set>
                                  </p:childTnLst>
                                </p:cTn>
                              </p:par>
                            </p:childTnLst>
                          </p:cTn>
                        </p:par>
                      </p:childTnLst>
                    </p:cTn>
                  </p:par>
                  <p:par>
                    <p:cTn id="144" fill="hold">
                      <p:stCondLst>
                        <p:cond delay="indefinite"/>
                      </p:stCondLst>
                      <p:childTnLst>
                        <p:par>
                          <p:cTn id="145" fill="hold">
                            <p:stCondLst>
                              <p:cond delay="0"/>
                            </p:stCondLst>
                            <p:childTnLst>
                              <p:par>
                                <p:cTn id="146" presetID="1" presetClass="entr" presetSubtype="0" fill="hold" grpId="0" nodeType="clickEffect">
                                  <p:stCondLst>
                                    <p:cond delay="0"/>
                                  </p:stCondLst>
                                  <p:childTnLst>
                                    <p:set>
                                      <p:cBhvr>
                                        <p:cTn id="147" dur="1" fill="hold">
                                          <p:stCondLst>
                                            <p:cond delay="0"/>
                                          </p:stCondLst>
                                        </p:cTn>
                                        <p:tgtEl>
                                          <p:spTgt spid="25"/>
                                        </p:tgtEl>
                                        <p:attrNameLst>
                                          <p:attrName>style.visibility</p:attrName>
                                        </p:attrNameLst>
                                      </p:cBhvr>
                                      <p:to>
                                        <p:strVal val="visible"/>
                                      </p:to>
                                    </p:set>
                                  </p:childTnLst>
                                </p:cTn>
                              </p:par>
                              <p:par>
                                <p:cTn id="148" presetID="1" presetClass="entr" presetSubtype="0" fill="hold" grpId="0" nodeType="withEffect">
                                  <p:stCondLst>
                                    <p:cond delay="0"/>
                                  </p:stCondLst>
                                  <p:childTnLst>
                                    <p:set>
                                      <p:cBhvr>
                                        <p:cTn id="149" dur="1" fill="hold">
                                          <p:stCondLst>
                                            <p:cond delay="0"/>
                                          </p:stCondLst>
                                        </p:cTn>
                                        <p:tgtEl>
                                          <p:spTgt spid="96"/>
                                        </p:tgtEl>
                                        <p:attrNameLst>
                                          <p:attrName>style.visibility</p:attrName>
                                        </p:attrNameLst>
                                      </p:cBhvr>
                                      <p:to>
                                        <p:strVal val="visible"/>
                                      </p:to>
                                    </p:set>
                                  </p:childTnLst>
                                </p:cTn>
                              </p:par>
                            </p:childTnLst>
                          </p:cTn>
                        </p:par>
                      </p:childTnLst>
                    </p:cTn>
                  </p:par>
                  <p:par>
                    <p:cTn id="150" fill="hold">
                      <p:stCondLst>
                        <p:cond delay="indefinite"/>
                      </p:stCondLst>
                      <p:childTnLst>
                        <p:par>
                          <p:cTn id="151" fill="hold">
                            <p:stCondLst>
                              <p:cond delay="0"/>
                            </p:stCondLst>
                            <p:childTnLst>
                              <p:par>
                                <p:cTn id="152" presetID="1" presetClass="entr" presetSubtype="0" fill="hold" nodeType="clickEffect">
                                  <p:stCondLst>
                                    <p:cond delay="0"/>
                                  </p:stCondLst>
                                  <p:childTnLst>
                                    <p:set>
                                      <p:cBhvr>
                                        <p:cTn id="153" dur="1" fill="hold">
                                          <p:stCondLst>
                                            <p:cond delay="0"/>
                                          </p:stCondLst>
                                        </p:cTn>
                                        <p:tgtEl>
                                          <p:spTgt spid="63"/>
                                        </p:tgtEl>
                                        <p:attrNameLst>
                                          <p:attrName>style.visibility</p:attrName>
                                        </p:attrNameLst>
                                      </p:cBhvr>
                                      <p:to>
                                        <p:strVal val="visible"/>
                                      </p:to>
                                    </p:set>
                                  </p:childTnLst>
                                </p:cTn>
                              </p:par>
                            </p:childTnLst>
                          </p:cTn>
                        </p:par>
                        <p:par>
                          <p:cTn id="154" fill="hold">
                            <p:stCondLst>
                              <p:cond delay="0"/>
                            </p:stCondLst>
                            <p:childTnLst>
                              <p:par>
                                <p:cTn id="155" presetID="1" presetClass="entr" presetSubtype="0" fill="hold" nodeType="afterEffect">
                                  <p:stCondLst>
                                    <p:cond delay="0"/>
                                  </p:stCondLst>
                                  <p:childTnLst>
                                    <p:set>
                                      <p:cBhvr>
                                        <p:cTn id="156" dur="1" fill="hold">
                                          <p:stCondLst>
                                            <p:cond delay="0"/>
                                          </p:stCondLst>
                                        </p:cTn>
                                        <p:tgtEl>
                                          <p:spTgt spid="69"/>
                                        </p:tgtEl>
                                        <p:attrNameLst>
                                          <p:attrName>style.visibility</p:attrName>
                                        </p:attrNameLst>
                                      </p:cBhvr>
                                      <p:to>
                                        <p:strVal val="visible"/>
                                      </p:to>
                                    </p:set>
                                  </p:childTnLst>
                                </p:cTn>
                              </p:par>
                            </p:childTnLst>
                          </p:cTn>
                        </p:par>
                        <p:par>
                          <p:cTn id="157" fill="hold">
                            <p:stCondLst>
                              <p:cond delay="0"/>
                            </p:stCondLst>
                            <p:childTnLst>
                              <p:par>
                                <p:cTn id="158" presetID="1" presetClass="entr" presetSubtype="0" fill="hold" grpId="0" nodeType="afterEffect">
                                  <p:stCondLst>
                                    <p:cond delay="0"/>
                                  </p:stCondLst>
                                  <p:childTnLst>
                                    <p:set>
                                      <p:cBhvr>
                                        <p:cTn id="159" dur="1" fill="hold">
                                          <p:stCondLst>
                                            <p:cond delay="0"/>
                                          </p:stCondLst>
                                        </p:cTn>
                                        <p:tgtEl>
                                          <p:spTgt spid="94"/>
                                        </p:tgtEl>
                                        <p:attrNameLst>
                                          <p:attrName>style.visibility</p:attrName>
                                        </p:attrNameLst>
                                      </p:cBhvr>
                                      <p:to>
                                        <p:strVal val="visible"/>
                                      </p:to>
                                    </p:set>
                                  </p:childTnLst>
                                </p:cTn>
                              </p:par>
                            </p:childTnLst>
                          </p:cTn>
                        </p:par>
                      </p:childTnLst>
                    </p:cTn>
                  </p:par>
                  <p:par>
                    <p:cTn id="160" fill="hold">
                      <p:stCondLst>
                        <p:cond delay="indefinite"/>
                      </p:stCondLst>
                      <p:childTnLst>
                        <p:par>
                          <p:cTn id="161" fill="hold">
                            <p:stCondLst>
                              <p:cond delay="0"/>
                            </p:stCondLst>
                            <p:childTnLst>
                              <p:par>
                                <p:cTn id="162" presetID="22" presetClass="entr" presetSubtype="1" fill="hold" nodeType="clickEffect">
                                  <p:stCondLst>
                                    <p:cond delay="0"/>
                                  </p:stCondLst>
                                  <p:childTnLst>
                                    <p:set>
                                      <p:cBhvr>
                                        <p:cTn id="163" dur="1" fill="hold">
                                          <p:stCondLst>
                                            <p:cond delay="0"/>
                                          </p:stCondLst>
                                        </p:cTn>
                                        <p:tgtEl>
                                          <p:spTgt spid="72"/>
                                        </p:tgtEl>
                                        <p:attrNameLst>
                                          <p:attrName>style.visibility</p:attrName>
                                        </p:attrNameLst>
                                      </p:cBhvr>
                                      <p:to>
                                        <p:strVal val="visible"/>
                                      </p:to>
                                    </p:set>
                                    <p:animEffect transition="in" filter="wipe(up)">
                                      <p:cBhvr>
                                        <p:cTn id="164" dur="500"/>
                                        <p:tgtEl>
                                          <p:spTgt spid="72"/>
                                        </p:tgtEl>
                                      </p:cBhvr>
                                    </p:animEffect>
                                  </p:childTnLst>
                                </p:cTn>
                              </p:par>
                              <p:par>
                                <p:cTn id="165" presetID="22" presetClass="entr" presetSubtype="1" fill="hold" nodeType="withEffect">
                                  <p:stCondLst>
                                    <p:cond delay="0"/>
                                  </p:stCondLst>
                                  <p:childTnLst>
                                    <p:set>
                                      <p:cBhvr>
                                        <p:cTn id="166" dur="1" fill="hold">
                                          <p:stCondLst>
                                            <p:cond delay="0"/>
                                          </p:stCondLst>
                                        </p:cTn>
                                        <p:tgtEl>
                                          <p:spTgt spid="73"/>
                                        </p:tgtEl>
                                        <p:attrNameLst>
                                          <p:attrName>style.visibility</p:attrName>
                                        </p:attrNameLst>
                                      </p:cBhvr>
                                      <p:to>
                                        <p:strVal val="visible"/>
                                      </p:to>
                                    </p:set>
                                    <p:animEffect transition="in" filter="wipe(up)">
                                      <p:cBhvr>
                                        <p:cTn id="167" dur="500"/>
                                        <p:tgtEl>
                                          <p:spTgt spid="73"/>
                                        </p:tgtEl>
                                      </p:cBhvr>
                                    </p:animEffect>
                                  </p:childTnLst>
                                </p:cTn>
                              </p:par>
                              <p:par>
                                <p:cTn id="168" presetID="1" presetClass="entr" presetSubtype="0" fill="hold" grpId="0" nodeType="withEffect">
                                  <p:stCondLst>
                                    <p:cond delay="0"/>
                                  </p:stCondLst>
                                  <p:childTnLst>
                                    <p:set>
                                      <p:cBhvr>
                                        <p:cTn id="169" dur="1" fill="hold">
                                          <p:stCondLst>
                                            <p:cond delay="0"/>
                                          </p:stCondLst>
                                        </p:cTn>
                                        <p:tgtEl>
                                          <p:spTgt spid="89"/>
                                        </p:tgtEl>
                                        <p:attrNameLst>
                                          <p:attrName>style.visibility</p:attrName>
                                        </p:attrNameLst>
                                      </p:cBhvr>
                                      <p:to>
                                        <p:strVal val="visible"/>
                                      </p:to>
                                    </p:set>
                                  </p:childTnLst>
                                </p:cTn>
                              </p:par>
                            </p:childTnLst>
                          </p:cTn>
                        </p:par>
                      </p:childTnLst>
                    </p:cTn>
                  </p:par>
                  <p:par>
                    <p:cTn id="170" fill="hold">
                      <p:stCondLst>
                        <p:cond delay="indefinite"/>
                      </p:stCondLst>
                      <p:childTnLst>
                        <p:par>
                          <p:cTn id="171" fill="hold">
                            <p:stCondLst>
                              <p:cond delay="0"/>
                            </p:stCondLst>
                            <p:childTnLst>
                              <p:par>
                                <p:cTn id="172" presetID="1" presetClass="entr" presetSubtype="0" fill="hold" grpId="0" nodeType="clickEffect">
                                  <p:stCondLst>
                                    <p:cond delay="0"/>
                                  </p:stCondLst>
                                  <p:childTnLst>
                                    <p:set>
                                      <p:cBhvr>
                                        <p:cTn id="173" dur="1" fill="hold">
                                          <p:stCondLst>
                                            <p:cond delay="0"/>
                                          </p:stCondLst>
                                        </p:cTn>
                                        <p:tgtEl>
                                          <p:spTgt spid="26"/>
                                        </p:tgtEl>
                                        <p:attrNameLst>
                                          <p:attrName>style.visibility</p:attrName>
                                        </p:attrNameLst>
                                      </p:cBhvr>
                                      <p:to>
                                        <p:strVal val="visible"/>
                                      </p:to>
                                    </p:set>
                                  </p:childTnLst>
                                </p:cTn>
                              </p:par>
                              <p:par>
                                <p:cTn id="174" presetID="1" presetClass="entr" presetSubtype="0" fill="hold" grpId="0" nodeType="withEffect">
                                  <p:stCondLst>
                                    <p:cond delay="0"/>
                                  </p:stCondLst>
                                  <p:childTnLst>
                                    <p:set>
                                      <p:cBhvr>
                                        <p:cTn id="175" dur="1" fill="hold">
                                          <p:stCondLst>
                                            <p:cond delay="0"/>
                                          </p:stCondLst>
                                        </p:cTn>
                                        <p:tgtEl>
                                          <p:spTgt spid="117"/>
                                        </p:tgtEl>
                                        <p:attrNameLst>
                                          <p:attrName>style.visibility</p:attrName>
                                        </p:attrNameLst>
                                      </p:cBhvr>
                                      <p:to>
                                        <p:strVal val="visible"/>
                                      </p:to>
                                    </p:set>
                                  </p:childTnLst>
                                </p:cTn>
                              </p:par>
                            </p:childTnLst>
                          </p:cTn>
                        </p:par>
                        <p:par>
                          <p:cTn id="176" fill="hold">
                            <p:stCondLst>
                              <p:cond delay="0"/>
                            </p:stCondLst>
                            <p:childTnLst>
                              <p:par>
                                <p:cTn id="177" presetID="1" presetClass="entr" presetSubtype="0" fill="hold" nodeType="afterEffect">
                                  <p:stCondLst>
                                    <p:cond delay="0"/>
                                  </p:stCondLst>
                                  <p:childTnLst>
                                    <p:set>
                                      <p:cBhvr>
                                        <p:cTn id="178" dur="1" fill="hold">
                                          <p:stCondLst>
                                            <p:cond delay="0"/>
                                          </p:stCondLst>
                                        </p:cTn>
                                        <p:tgtEl>
                                          <p:spTgt spid="66"/>
                                        </p:tgtEl>
                                        <p:attrNameLst>
                                          <p:attrName>style.visibility</p:attrName>
                                        </p:attrNameLst>
                                      </p:cBhvr>
                                      <p:to>
                                        <p:strVal val="visible"/>
                                      </p:to>
                                    </p:set>
                                  </p:childTnLst>
                                </p:cTn>
                              </p:par>
                            </p:childTnLst>
                          </p:cTn>
                        </p:par>
                        <p:par>
                          <p:cTn id="179" fill="hold">
                            <p:stCondLst>
                              <p:cond delay="0"/>
                            </p:stCondLst>
                            <p:childTnLst>
                              <p:par>
                                <p:cTn id="180" presetID="1" presetClass="entr" presetSubtype="0" fill="hold" grpId="0" nodeType="afterEffect">
                                  <p:stCondLst>
                                    <p:cond delay="0"/>
                                  </p:stCondLst>
                                  <p:childTnLst>
                                    <p:set>
                                      <p:cBhvr>
                                        <p:cTn id="181" dur="1" fill="hold">
                                          <p:stCondLst>
                                            <p:cond delay="0"/>
                                          </p:stCondLst>
                                        </p:cTn>
                                        <p:tgtEl>
                                          <p:spTgt spid="95"/>
                                        </p:tgtEl>
                                        <p:attrNameLst>
                                          <p:attrName>style.visibility</p:attrName>
                                        </p:attrNameLst>
                                      </p:cBhvr>
                                      <p:to>
                                        <p:strVal val="visible"/>
                                      </p:to>
                                    </p:set>
                                  </p:childTnLst>
                                </p:cTn>
                              </p:par>
                            </p:childTnLst>
                          </p:cTn>
                        </p:par>
                      </p:childTnLst>
                    </p:cTn>
                  </p:par>
                  <p:par>
                    <p:cTn id="182" fill="hold">
                      <p:stCondLst>
                        <p:cond delay="indefinite"/>
                      </p:stCondLst>
                      <p:childTnLst>
                        <p:par>
                          <p:cTn id="183" fill="hold">
                            <p:stCondLst>
                              <p:cond delay="0"/>
                            </p:stCondLst>
                            <p:childTnLst>
                              <p:par>
                                <p:cTn id="184" presetID="1" presetClass="entr" presetSubtype="0" fill="hold" nodeType="clickEffect">
                                  <p:stCondLst>
                                    <p:cond delay="0"/>
                                  </p:stCondLst>
                                  <p:childTnLst>
                                    <p:set>
                                      <p:cBhvr>
                                        <p:cTn id="185" dur="1" fill="hold">
                                          <p:stCondLst>
                                            <p:cond delay="0"/>
                                          </p:stCondLst>
                                        </p:cTn>
                                        <p:tgtEl>
                                          <p:spTgt spid="74"/>
                                        </p:tgtEl>
                                        <p:attrNameLst>
                                          <p:attrName>style.visibility</p:attrName>
                                        </p:attrNameLst>
                                      </p:cBhvr>
                                      <p:to>
                                        <p:strVal val="visible"/>
                                      </p:to>
                                    </p:set>
                                  </p:childTnLst>
                                </p:cTn>
                              </p:par>
                            </p:childTnLst>
                          </p:cTn>
                        </p:par>
                        <p:par>
                          <p:cTn id="186" fill="hold">
                            <p:stCondLst>
                              <p:cond delay="0"/>
                            </p:stCondLst>
                            <p:childTnLst>
                              <p:par>
                                <p:cTn id="187" presetID="1" presetClass="entr" presetSubtype="0" fill="hold" nodeType="afterEffect">
                                  <p:stCondLst>
                                    <p:cond delay="0"/>
                                  </p:stCondLst>
                                  <p:childTnLst>
                                    <p:set>
                                      <p:cBhvr>
                                        <p:cTn id="188" dur="1" fill="hold">
                                          <p:stCondLst>
                                            <p:cond delay="0"/>
                                          </p:stCondLst>
                                        </p:cTn>
                                        <p:tgtEl>
                                          <p:spTgt spid="75"/>
                                        </p:tgtEl>
                                        <p:attrNameLst>
                                          <p:attrName>style.visibility</p:attrName>
                                        </p:attrNameLst>
                                      </p:cBhvr>
                                      <p:to>
                                        <p:strVal val="visible"/>
                                      </p:to>
                                    </p:set>
                                  </p:childTnLst>
                                </p:cTn>
                              </p:par>
                              <p:par>
                                <p:cTn id="189" presetID="1" presetClass="entr" presetSubtype="0" fill="hold" grpId="0" nodeType="withEffect">
                                  <p:stCondLst>
                                    <p:cond delay="0"/>
                                  </p:stCondLst>
                                  <p:childTnLst>
                                    <p:set>
                                      <p:cBhvr>
                                        <p:cTn id="190" dur="1" fill="hold">
                                          <p:stCondLst>
                                            <p:cond delay="0"/>
                                          </p:stCondLst>
                                        </p:cTn>
                                        <p:tgtEl>
                                          <p:spTgt spid="90"/>
                                        </p:tgtEl>
                                        <p:attrNameLst>
                                          <p:attrName>style.visibility</p:attrName>
                                        </p:attrNameLst>
                                      </p:cBhvr>
                                      <p:to>
                                        <p:strVal val="visible"/>
                                      </p:to>
                                    </p:set>
                                  </p:childTnLst>
                                </p:cTn>
                              </p:par>
                            </p:childTnLst>
                          </p:cTn>
                        </p:par>
                      </p:childTnLst>
                    </p:cTn>
                  </p:par>
                  <p:par>
                    <p:cTn id="191" fill="hold">
                      <p:stCondLst>
                        <p:cond delay="indefinite"/>
                      </p:stCondLst>
                      <p:childTnLst>
                        <p:par>
                          <p:cTn id="192" fill="hold">
                            <p:stCondLst>
                              <p:cond delay="0"/>
                            </p:stCondLst>
                            <p:childTnLst>
                              <p:par>
                                <p:cTn id="193" presetID="1" presetClass="entr" presetSubtype="0" fill="hold" grpId="0" nodeType="clickEffect">
                                  <p:stCondLst>
                                    <p:cond delay="0"/>
                                  </p:stCondLst>
                                  <p:childTnLst>
                                    <p:set>
                                      <p:cBhvr>
                                        <p:cTn id="194" dur="1" fill="hold">
                                          <p:stCondLst>
                                            <p:cond delay="0"/>
                                          </p:stCondLst>
                                        </p:cTn>
                                        <p:tgtEl>
                                          <p:spTgt spid="35"/>
                                        </p:tgtEl>
                                        <p:attrNameLst>
                                          <p:attrName>style.visibility</p:attrName>
                                        </p:attrNameLst>
                                      </p:cBhvr>
                                      <p:to>
                                        <p:strVal val="visible"/>
                                      </p:to>
                                    </p:set>
                                  </p:childTnLst>
                                </p:cTn>
                              </p:par>
                            </p:childTnLst>
                          </p:cTn>
                        </p:par>
                        <p:par>
                          <p:cTn id="195" fill="hold">
                            <p:stCondLst>
                              <p:cond delay="0"/>
                            </p:stCondLst>
                            <p:childTnLst>
                              <p:par>
                                <p:cTn id="196" presetID="1" presetClass="entr" presetSubtype="0" fill="hold" nodeType="afterEffect">
                                  <p:stCondLst>
                                    <p:cond delay="0"/>
                                  </p:stCondLst>
                                  <p:childTnLst>
                                    <p:set>
                                      <p:cBhvr>
                                        <p:cTn id="197" dur="1" fill="hold">
                                          <p:stCondLst>
                                            <p:cond delay="0"/>
                                          </p:stCondLst>
                                        </p:cTn>
                                        <p:tgtEl>
                                          <p:spTgt spid="30"/>
                                        </p:tgtEl>
                                        <p:attrNameLst>
                                          <p:attrName>style.visibility</p:attrName>
                                        </p:attrNameLst>
                                      </p:cBhvr>
                                      <p:to>
                                        <p:strVal val="visible"/>
                                      </p:to>
                                    </p:set>
                                  </p:childTnLst>
                                </p:cTn>
                              </p:par>
                              <p:par>
                                <p:cTn id="198" presetID="1" presetClass="entr" presetSubtype="0" fill="hold" grpId="0" nodeType="withEffect">
                                  <p:stCondLst>
                                    <p:cond delay="0"/>
                                  </p:stCondLst>
                                  <p:childTnLst>
                                    <p:set>
                                      <p:cBhvr>
                                        <p:cTn id="199" dur="1" fill="hold">
                                          <p:stCondLst>
                                            <p:cond delay="0"/>
                                          </p:stCondLst>
                                        </p:cTn>
                                        <p:tgtEl>
                                          <p:spTgt spid="103"/>
                                        </p:tgtEl>
                                        <p:attrNameLst>
                                          <p:attrName>style.visibility</p:attrName>
                                        </p:attrNameLst>
                                      </p:cBhvr>
                                      <p:to>
                                        <p:strVal val="visible"/>
                                      </p:to>
                                    </p:set>
                                  </p:childTnLst>
                                </p:cTn>
                              </p:par>
                            </p:childTnLst>
                          </p:cTn>
                        </p:par>
                        <p:par>
                          <p:cTn id="200" fill="hold">
                            <p:stCondLst>
                              <p:cond delay="0"/>
                            </p:stCondLst>
                            <p:childTnLst>
                              <p:par>
                                <p:cTn id="201" presetID="1" presetClass="entr" presetSubtype="0" fill="hold" nodeType="afterEffect">
                                  <p:stCondLst>
                                    <p:cond delay="0"/>
                                  </p:stCondLst>
                                  <p:childTnLst>
                                    <p:set>
                                      <p:cBhvr>
                                        <p:cTn id="202" dur="1" fill="hold">
                                          <p:stCondLst>
                                            <p:cond delay="0"/>
                                          </p:stCondLst>
                                        </p:cTn>
                                        <p:tgtEl>
                                          <p:spTgt spid="104"/>
                                        </p:tgtEl>
                                        <p:attrNameLst>
                                          <p:attrName>style.visibility</p:attrName>
                                        </p:attrNameLst>
                                      </p:cBhvr>
                                      <p:to>
                                        <p:strVal val="visible"/>
                                      </p:to>
                                    </p:set>
                                  </p:childTnLst>
                                </p:cTn>
                              </p:par>
                            </p:childTnLst>
                          </p:cTn>
                        </p:par>
                      </p:childTnLst>
                    </p:cTn>
                  </p:par>
                  <p:par>
                    <p:cTn id="203" fill="hold">
                      <p:stCondLst>
                        <p:cond delay="indefinite"/>
                      </p:stCondLst>
                      <p:childTnLst>
                        <p:par>
                          <p:cTn id="204" fill="hold">
                            <p:stCondLst>
                              <p:cond delay="0"/>
                            </p:stCondLst>
                            <p:childTnLst>
                              <p:par>
                                <p:cTn id="205" presetID="22" presetClass="entr" presetSubtype="8" fill="hold" nodeType="clickEffect">
                                  <p:stCondLst>
                                    <p:cond delay="0"/>
                                  </p:stCondLst>
                                  <p:childTnLst>
                                    <p:set>
                                      <p:cBhvr>
                                        <p:cTn id="206" dur="1" fill="hold">
                                          <p:stCondLst>
                                            <p:cond delay="0"/>
                                          </p:stCondLst>
                                        </p:cTn>
                                        <p:tgtEl>
                                          <p:spTgt spid="102"/>
                                        </p:tgtEl>
                                        <p:attrNameLst>
                                          <p:attrName>style.visibility</p:attrName>
                                        </p:attrNameLst>
                                      </p:cBhvr>
                                      <p:to>
                                        <p:strVal val="visible"/>
                                      </p:to>
                                    </p:set>
                                    <p:animEffect transition="in" filter="wipe(left)">
                                      <p:cBhvr>
                                        <p:cTn id="207" dur="500"/>
                                        <p:tgtEl>
                                          <p:spTgt spid="102"/>
                                        </p:tgtEl>
                                      </p:cBhvr>
                                    </p:animEffect>
                                  </p:childTnLst>
                                </p:cTn>
                              </p:par>
                              <p:par>
                                <p:cTn id="208" presetID="22" presetClass="entr" presetSubtype="8" fill="hold" nodeType="withEffect">
                                  <p:stCondLst>
                                    <p:cond delay="0"/>
                                  </p:stCondLst>
                                  <p:childTnLst>
                                    <p:set>
                                      <p:cBhvr>
                                        <p:cTn id="209" dur="1" fill="hold">
                                          <p:stCondLst>
                                            <p:cond delay="0"/>
                                          </p:stCondLst>
                                        </p:cTn>
                                        <p:tgtEl>
                                          <p:spTgt spid="129"/>
                                        </p:tgtEl>
                                        <p:attrNameLst>
                                          <p:attrName>style.visibility</p:attrName>
                                        </p:attrNameLst>
                                      </p:cBhvr>
                                      <p:to>
                                        <p:strVal val="visible"/>
                                      </p:to>
                                    </p:set>
                                    <p:animEffect transition="in" filter="wipe(left)">
                                      <p:cBhvr>
                                        <p:cTn id="210" dur="500"/>
                                        <p:tgtEl>
                                          <p:spTgt spid="129"/>
                                        </p:tgtEl>
                                      </p:cBhvr>
                                    </p:animEffect>
                                  </p:childTnLst>
                                </p:cTn>
                              </p:par>
                            </p:childTnLst>
                          </p:cTn>
                        </p:par>
                        <p:par>
                          <p:cTn id="211" fill="hold">
                            <p:stCondLst>
                              <p:cond delay="500"/>
                            </p:stCondLst>
                            <p:childTnLst>
                              <p:par>
                                <p:cTn id="212" presetID="22" presetClass="entr" presetSubtype="2" fill="hold" nodeType="afterEffect">
                                  <p:stCondLst>
                                    <p:cond delay="0"/>
                                  </p:stCondLst>
                                  <p:childTnLst>
                                    <p:set>
                                      <p:cBhvr>
                                        <p:cTn id="213" dur="1" fill="hold">
                                          <p:stCondLst>
                                            <p:cond delay="0"/>
                                          </p:stCondLst>
                                        </p:cTn>
                                        <p:tgtEl>
                                          <p:spTgt spid="128"/>
                                        </p:tgtEl>
                                        <p:attrNameLst>
                                          <p:attrName>style.visibility</p:attrName>
                                        </p:attrNameLst>
                                      </p:cBhvr>
                                      <p:to>
                                        <p:strVal val="visible"/>
                                      </p:to>
                                    </p:set>
                                    <p:animEffect transition="in" filter="wipe(right)">
                                      <p:cBhvr>
                                        <p:cTn id="214" dur="500"/>
                                        <p:tgtEl>
                                          <p:spTgt spid="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32" grpId="0" animBg="1"/>
      <p:bldP spid="118" grpId="0" animBg="1"/>
      <p:bldP spid="35" grpId="0" animBg="1"/>
      <p:bldP spid="26" grpId="0" animBg="1"/>
      <p:bldP spid="25" grpId="0" animBg="1"/>
      <p:bldP spid="41" grpId="0" animBg="1"/>
      <p:bldP spid="76" grpId="0"/>
      <p:bldP spid="77" grpId="0"/>
      <p:bldP spid="78" grpId="0"/>
      <p:bldP spid="81" grpId="0"/>
      <p:bldP spid="82" grpId="0"/>
      <p:bldP spid="84" grpId="0"/>
      <p:bldP spid="85" grpId="0"/>
      <p:bldP spid="86" grpId="0"/>
      <p:bldP spid="87" grpId="0"/>
      <p:bldP spid="88" grpId="0"/>
      <p:bldP spid="89" grpId="0"/>
      <p:bldP spid="90" grpId="0"/>
      <p:bldP spid="91" grpId="0"/>
      <p:bldP spid="92" grpId="0"/>
      <p:bldP spid="93" grpId="0"/>
      <p:bldP spid="94" grpId="0"/>
      <p:bldP spid="95" grpId="0"/>
      <p:bldP spid="96" grpId="0"/>
      <p:bldP spid="103" grpId="0"/>
      <p:bldP spid="116" grpId="0"/>
      <p:bldP spid="117" grpId="0"/>
      <p:bldP spid="119"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5290" y="3289150"/>
            <a:ext cx="1872241" cy="1054250"/>
          </a:xfrm>
          <a:prstGeom prst="rect">
            <a:avLst/>
          </a:prstGeom>
          <a:noFill/>
          <a:ln w="19050">
            <a:solidFill>
              <a:srgbClr val="068D8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Grafik 39"/>
          <p:cNvPicPr>
            <a:picLocks noChangeAspect="1"/>
          </p:cNvPicPr>
          <p:nvPr/>
        </p:nvPicPr>
        <p:blipFill rotWithShape="1">
          <a:blip r:embed="rId3"/>
          <a:srcRect l="21641" t="19706"/>
          <a:stretch/>
        </p:blipFill>
        <p:spPr>
          <a:xfrm>
            <a:off x="571500" y="3208020"/>
            <a:ext cx="1855618" cy="1208186"/>
          </a:xfrm>
          <a:prstGeom prst="rect">
            <a:avLst/>
          </a:prstGeom>
        </p:spPr>
      </p:pic>
      <p:pic>
        <p:nvPicPr>
          <p:cNvPr id="8" name="Grafik 7"/>
          <p:cNvPicPr>
            <a:picLocks noChangeAspect="1"/>
          </p:cNvPicPr>
          <p:nvPr/>
        </p:nvPicPr>
        <p:blipFill>
          <a:blip r:embed="rId4"/>
          <a:stretch>
            <a:fillRect/>
          </a:stretch>
        </p:blipFill>
        <p:spPr>
          <a:xfrm>
            <a:off x="7620000" y="188640"/>
            <a:ext cx="1430165" cy="620993"/>
          </a:xfrm>
          <a:prstGeom prst="rect">
            <a:avLst/>
          </a:prstGeom>
        </p:spPr>
      </p:pic>
      <p:sp>
        <p:nvSpPr>
          <p:cNvPr id="11" name="Inhaltsplatzhalter 2"/>
          <p:cNvSpPr>
            <a:spLocks noGrp="1"/>
          </p:cNvSpPr>
          <p:nvPr>
            <p:ph idx="1"/>
          </p:nvPr>
        </p:nvSpPr>
        <p:spPr>
          <a:xfrm>
            <a:off x="360000" y="900000"/>
            <a:ext cx="5309280" cy="5073427"/>
          </a:xfrm>
        </p:spPr>
        <p:txBody>
          <a:bodyPr>
            <a:normAutofit/>
          </a:bodyPr>
          <a:lstStyle/>
          <a:p>
            <a:r>
              <a:rPr lang="en-GB" sz="1800" b="1" dirty="0"/>
              <a:t>Benefits of remote access to MRL 7</a:t>
            </a:r>
            <a:endParaRPr lang="en-US" sz="1800" b="1" dirty="0"/>
          </a:p>
          <a:p>
            <a:pPr lvl="1"/>
            <a:r>
              <a:rPr lang="en-US" sz="1600" dirty="0"/>
              <a:t>Full</a:t>
            </a:r>
            <a:r>
              <a:rPr lang="de-DE" sz="1600" dirty="0"/>
              <a:t> </a:t>
            </a:r>
            <a:r>
              <a:rPr lang="en-US" sz="1600" dirty="0"/>
              <a:t>remote access to SOMMER sensors</a:t>
            </a:r>
          </a:p>
          <a:p>
            <a:pPr lvl="2"/>
            <a:r>
              <a:rPr lang="en-US" sz="1400" dirty="0"/>
              <a:t>Up to 8 SOMMER sensors with one controller</a:t>
            </a:r>
          </a:p>
          <a:p>
            <a:pPr lvl="1"/>
            <a:r>
              <a:rPr lang="en-US" sz="1600" dirty="0"/>
              <a:t>Remote Parametrization </a:t>
            </a:r>
          </a:p>
          <a:p>
            <a:pPr lvl="1"/>
            <a:r>
              <a:rPr lang="en-US" sz="1600" dirty="0"/>
              <a:t>Remote data read out</a:t>
            </a:r>
          </a:p>
          <a:p>
            <a:pPr lvl="1"/>
            <a:r>
              <a:rPr lang="en-GB" sz="1600" dirty="0"/>
              <a:t>Remote side analysis and adjustment</a:t>
            </a:r>
          </a:p>
          <a:p>
            <a:pPr lvl="1"/>
            <a:r>
              <a:rPr lang="en-GB" sz="1600" dirty="0"/>
              <a:t>Connection via SOMMER commander software</a:t>
            </a:r>
          </a:p>
          <a:p>
            <a:pPr marL="457200" lvl="1" indent="0">
              <a:buNone/>
            </a:pPr>
            <a:endParaRPr lang="en-US" sz="1600" dirty="0"/>
          </a:p>
          <a:p>
            <a:pPr lvl="1"/>
            <a:endParaRPr lang="en-GB" sz="1400" dirty="0"/>
          </a:p>
          <a:p>
            <a:endParaRPr lang="de-DE" dirty="0"/>
          </a:p>
        </p:txBody>
      </p:sp>
      <p:pic>
        <p:nvPicPr>
          <p:cNvPr id="12" name="Picture 3" descr="P:\SOMMER GmbH\Marketing\Bilder (PR &amp; Marketing)\03_Produkte\MRL-6_7\MRL-7 (oH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06035" y="2901788"/>
            <a:ext cx="2164741" cy="1635159"/>
          </a:xfrm>
          <a:prstGeom prst="rect">
            <a:avLst/>
          </a:prstGeom>
          <a:noFill/>
          <a:extLst>
            <a:ext uri="{909E8E84-426E-40DD-AFC4-6F175D3DCCD1}">
              <a14:hiddenFill xmlns:a14="http://schemas.microsoft.com/office/drawing/2010/main">
                <a:solidFill>
                  <a:srgbClr val="FFFFFF"/>
                </a:solidFill>
              </a14:hiddenFill>
            </a:ext>
          </a:extLst>
        </p:spPr>
      </p:pic>
      <p:pic>
        <p:nvPicPr>
          <p:cNvPr id="22" name="Grafik 21"/>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15800" t="17639" r="16700" b="25000"/>
          <a:stretch/>
        </p:blipFill>
        <p:spPr>
          <a:xfrm>
            <a:off x="310115" y="2988559"/>
            <a:ext cx="2389511" cy="2193041"/>
          </a:xfrm>
          <a:prstGeom prst="rect">
            <a:avLst/>
          </a:prstGeom>
        </p:spPr>
      </p:pic>
      <p:pic>
        <p:nvPicPr>
          <p:cNvPr id="23"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90728" y="5610204"/>
            <a:ext cx="801629" cy="914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13413" y="5610204"/>
            <a:ext cx="801629" cy="914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Gewinkelter Verbinder 3"/>
          <p:cNvCxnSpPr>
            <a:stCxn id="23" idx="0"/>
          </p:cNvCxnSpPr>
          <p:nvPr/>
        </p:nvCxnSpPr>
        <p:spPr>
          <a:xfrm rot="5400000" flipH="1" flipV="1">
            <a:off x="6350932" y="4484011"/>
            <a:ext cx="1266805" cy="985582"/>
          </a:xfrm>
          <a:prstGeom prst="bentConnector3">
            <a:avLst/>
          </a:prstGeom>
          <a:ln w="19050">
            <a:solidFill>
              <a:srgbClr val="068D8D"/>
            </a:solidFill>
          </a:ln>
        </p:spPr>
        <p:style>
          <a:lnRef idx="1">
            <a:schemeClr val="accent1"/>
          </a:lnRef>
          <a:fillRef idx="0">
            <a:schemeClr val="accent1"/>
          </a:fillRef>
          <a:effectRef idx="0">
            <a:schemeClr val="accent1"/>
          </a:effectRef>
          <a:fontRef idx="minor">
            <a:schemeClr val="tx1"/>
          </a:fontRef>
        </p:style>
      </p:cxnSp>
      <p:cxnSp>
        <p:nvCxnSpPr>
          <p:cNvPr id="6" name="Gewinkelter Verbinder 5"/>
          <p:cNvCxnSpPr>
            <a:stCxn id="24" idx="0"/>
          </p:cNvCxnSpPr>
          <p:nvPr/>
        </p:nvCxnSpPr>
        <p:spPr>
          <a:xfrm rot="16200000" flipV="1">
            <a:off x="7312275" y="4508250"/>
            <a:ext cx="1266804" cy="937103"/>
          </a:xfrm>
          <a:prstGeom prst="bentConnector3">
            <a:avLst/>
          </a:prstGeom>
          <a:ln w="19050">
            <a:solidFill>
              <a:srgbClr val="068D8D"/>
            </a:solidFill>
          </a:ln>
        </p:spPr>
        <p:style>
          <a:lnRef idx="1">
            <a:schemeClr val="accent1"/>
          </a:lnRef>
          <a:fillRef idx="0">
            <a:schemeClr val="accent1"/>
          </a:fillRef>
          <a:effectRef idx="0">
            <a:schemeClr val="accent1"/>
          </a:effectRef>
          <a:fontRef idx="minor">
            <a:schemeClr val="tx1"/>
          </a:fontRef>
        </p:style>
      </p:cxnSp>
      <p:cxnSp>
        <p:nvCxnSpPr>
          <p:cNvPr id="26" name="Gerade Verbindung mit Pfeil 25"/>
          <p:cNvCxnSpPr/>
          <p:nvPr/>
        </p:nvCxnSpPr>
        <p:spPr>
          <a:xfrm>
            <a:off x="2699626" y="3719367"/>
            <a:ext cx="3791916" cy="0"/>
          </a:xfrm>
          <a:prstGeom prst="straightConnector1">
            <a:avLst/>
          </a:prstGeom>
          <a:ln w="19050">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Gewinkelter Verbinder 26"/>
          <p:cNvCxnSpPr/>
          <p:nvPr/>
        </p:nvCxnSpPr>
        <p:spPr>
          <a:xfrm rot="5400000" flipH="1" flipV="1">
            <a:off x="6262787" y="4484588"/>
            <a:ext cx="1240771" cy="1010465"/>
          </a:xfrm>
          <a:prstGeom prst="bentConnector3">
            <a:avLst>
              <a:gd name="adj1" fmla="val 59826"/>
            </a:avLst>
          </a:prstGeom>
          <a:ln w="19050">
            <a:solidFill>
              <a:srgbClr val="0070C0"/>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4" name="Gewinkelter Verbinder 33"/>
          <p:cNvCxnSpPr/>
          <p:nvPr/>
        </p:nvCxnSpPr>
        <p:spPr>
          <a:xfrm rot="16200000" flipV="1">
            <a:off x="7424897" y="4492419"/>
            <a:ext cx="1266804" cy="968764"/>
          </a:xfrm>
          <a:prstGeom prst="bentConnector3">
            <a:avLst>
              <a:gd name="adj1" fmla="val 59023"/>
            </a:avLst>
          </a:prstGeom>
          <a:ln w="19050">
            <a:solidFill>
              <a:srgbClr val="0070C0"/>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1" name="Textfeld 40"/>
          <p:cNvSpPr txBox="1"/>
          <p:nvPr/>
        </p:nvSpPr>
        <p:spPr>
          <a:xfrm>
            <a:off x="4326801" y="3473616"/>
            <a:ext cx="739697" cy="245751"/>
          </a:xfrm>
          <a:prstGeom prst="rect">
            <a:avLst/>
          </a:prstGeom>
          <a:noFill/>
        </p:spPr>
        <p:txBody>
          <a:bodyPr wrap="none" lIns="36000" tIns="36000" rIns="36000" bIns="36000" rtlCol="0">
            <a:noAutofit/>
          </a:bodyPr>
          <a:lstStyle/>
          <a:p>
            <a:r>
              <a:rPr lang="en-GB" sz="900" b="1" dirty="0"/>
              <a:t>Internet</a:t>
            </a:r>
            <a:endParaRPr lang="en-GB" sz="900" dirty="0"/>
          </a:p>
        </p:txBody>
      </p:sp>
      <p:grpSp>
        <p:nvGrpSpPr>
          <p:cNvPr id="25" name="Gruppieren 24"/>
          <p:cNvGrpSpPr/>
          <p:nvPr/>
        </p:nvGrpSpPr>
        <p:grpSpPr>
          <a:xfrm>
            <a:off x="64800" y="205200"/>
            <a:ext cx="8405976" cy="631512"/>
            <a:chOff x="64800" y="205200"/>
            <a:chExt cx="8405976" cy="631512"/>
          </a:xfrm>
        </p:grpSpPr>
        <p:sp>
          <p:nvSpPr>
            <p:cNvPr id="28" name="Diagonal liegende Ecken des Rechtecks abrunden 27"/>
            <p:cNvSpPr/>
            <p:nvPr/>
          </p:nvSpPr>
          <p:spPr>
            <a:xfrm>
              <a:off x="64800" y="205200"/>
              <a:ext cx="656000" cy="590400"/>
            </a:xfrm>
            <a:prstGeom prst="round2DiagRect">
              <a:avLst/>
            </a:prstGeom>
            <a:solidFill>
              <a:schemeClr val="bg1"/>
            </a:solidFill>
            <a:ln>
              <a:solidFill>
                <a:srgbClr val="068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9" name="Titel 1"/>
            <p:cNvSpPr txBox="1">
              <a:spLocks/>
            </p:cNvSpPr>
            <p:nvPr/>
          </p:nvSpPr>
          <p:spPr>
            <a:xfrm>
              <a:off x="683568" y="274638"/>
              <a:ext cx="7787208" cy="562074"/>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chemeClr val="tx1"/>
                  </a:solidFill>
                  <a:latin typeface="Arial" panose="020B0604020202020204" pitchFamily="34" charset="0"/>
                  <a:ea typeface="+mj-ea"/>
                  <a:cs typeface="Arial" panose="020B0604020202020204" pitchFamily="34" charset="0"/>
                </a:defRPr>
              </a:lvl1pPr>
            </a:lstStyle>
            <a:p>
              <a:pPr fontAlgn="auto">
                <a:spcAft>
                  <a:spcPts val="0"/>
                </a:spcAft>
                <a:buClrTx/>
                <a:buSzTx/>
                <a:buFontTx/>
              </a:pPr>
              <a:r>
                <a:rPr lang="en-GB" sz="2800" dirty="0">
                  <a:latin typeface="+mn-lt"/>
                </a:rPr>
                <a:t>SOMMER – </a:t>
              </a:r>
              <a:r>
                <a:rPr lang="en-US" sz="2800" dirty="0">
                  <a:latin typeface="+mn-lt"/>
                </a:rPr>
                <a:t>Data handling - logger</a:t>
              </a:r>
              <a:r>
                <a:rPr lang="en-GB" sz="2800" dirty="0">
                  <a:latin typeface="+mn-lt"/>
                </a:rPr>
                <a:t> </a:t>
              </a:r>
            </a:p>
          </p:txBody>
        </p:sp>
      </p:grpSp>
      <p:pic>
        <p:nvPicPr>
          <p:cNvPr id="30" name="Grafik 29"/>
          <p:cNvPicPr>
            <a:picLocks noChangeAspect="1"/>
          </p:cNvPicPr>
          <p:nvPr/>
        </p:nvPicPr>
        <p:blipFill>
          <a:blip r:embed="rId8"/>
          <a:stretch>
            <a:fillRect/>
          </a:stretch>
        </p:blipFill>
        <p:spPr>
          <a:xfrm>
            <a:off x="104179" y="314325"/>
            <a:ext cx="568656" cy="397556"/>
          </a:xfrm>
          <a:prstGeom prst="rect">
            <a:avLst/>
          </a:prstGeom>
        </p:spPr>
      </p:pic>
    </p:spTree>
    <p:extLst>
      <p:ext uri="{BB962C8B-B14F-4D97-AF65-F5344CB8AC3E}">
        <p14:creationId xmlns:p14="http://schemas.microsoft.com/office/powerpoint/2010/main" val="1337751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left)">
                                      <p:cBhvr>
                                        <p:cTn id="13" dur="500"/>
                                        <p:tgtEl>
                                          <p:spTgt spid="26"/>
                                        </p:tgtEl>
                                      </p:cBhvr>
                                    </p:animEffect>
                                  </p:childTnLst>
                                </p:cTn>
                              </p:par>
                            </p:childTnLst>
                          </p:cTn>
                        </p:par>
                        <p:par>
                          <p:cTn id="14" fill="hold">
                            <p:stCondLst>
                              <p:cond delay="500"/>
                            </p:stCondLst>
                            <p:childTnLst>
                              <p:par>
                                <p:cTn id="15" presetID="1" presetClass="entr" presetSubtype="0" fill="hold" grpId="0" nodeType="after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wipe(up)">
                                      <p:cBhvr>
                                        <p:cTn id="21" dur="500"/>
                                        <p:tgtEl>
                                          <p:spTgt spid="27"/>
                                        </p:tgtEl>
                                      </p:cBhvr>
                                    </p:animEffect>
                                  </p:childTnLst>
                                </p:cTn>
                              </p:par>
                              <p:par>
                                <p:cTn id="22" presetID="22" presetClass="entr" presetSubtype="1" fill="hold"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wipe(up)">
                                      <p:cBhvr>
                                        <p:cTn id="24" dur="500"/>
                                        <p:tgtEl>
                                          <p:spTgt spid="34"/>
                                        </p:tgtEl>
                                      </p:cBhvr>
                                    </p:animEffect>
                                  </p:childTnLst>
                                </p:cTn>
                              </p:par>
                            </p:childTnLst>
                          </p:cTn>
                        </p:par>
                        <p:par>
                          <p:cTn id="25" fill="hold">
                            <p:stCondLst>
                              <p:cond delay="500"/>
                            </p:stCondLst>
                            <p:childTnLst>
                              <p:par>
                                <p:cTn id="26" presetID="1" presetClass="entr" presetSubtype="0" fill="hold" nodeType="afterEffect">
                                  <p:stCondLst>
                                    <p:cond delay="0"/>
                                  </p:stCondLst>
                                  <p:childTnLst>
                                    <p:set>
                                      <p:cBhvr>
                                        <p:cTn id="27"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p:cNvPicPr>
            <a:picLocks noChangeAspect="1"/>
          </p:cNvPicPr>
          <p:nvPr/>
        </p:nvPicPr>
        <p:blipFill>
          <a:blip r:embed="rId2"/>
          <a:stretch>
            <a:fillRect/>
          </a:stretch>
        </p:blipFill>
        <p:spPr>
          <a:xfrm>
            <a:off x="7620000" y="188640"/>
            <a:ext cx="1430165" cy="620993"/>
          </a:xfrm>
          <a:prstGeom prst="rect">
            <a:avLst/>
          </a:prstGeom>
        </p:spPr>
      </p:pic>
      <p:sp>
        <p:nvSpPr>
          <p:cNvPr id="11" name="Inhaltsplatzhalter 2"/>
          <p:cNvSpPr>
            <a:spLocks noGrp="1"/>
          </p:cNvSpPr>
          <p:nvPr>
            <p:ph idx="1"/>
          </p:nvPr>
        </p:nvSpPr>
        <p:spPr>
          <a:xfrm>
            <a:off x="360000" y="900000"/>
            <a:ext cx="5309280" cy="5073427"/>
          </a:xfrm>
        </p:spPr>
        <p:txBody>
          <a:bodyPr>
            <a:normAutofit/>
          </a:bodyPr>
          <a:lstStyle/>
          <a:p>
            <a:r>
              <a:rPr lang="en-GB" sz="1600" b="1" dirty="0"/>
              <a:t>MDS Server (Measured data server)</a:t>
            </a:r>
          </a:p>
          <a:p>
            <a:pPr marL="685800" lvl="1">
              <a:buFont typeface="Calibri" panose="020F0502020204030204" pitchFamily="34" charset="0"/>
              <a:buChar char="–"/>
            </a:pPr>
            <a:r>
              <a:rPr lang="en-GB" sz="1600" dirty="0"/>
              <a:t>SOMMER data hosting service</a:t>
            </a:r>
          </a:p>
          <a:p>
            <a:pPr marL="685800" lvl="1">
              <a:buFont typeface="Calibri" panose="020F0502020204030204" pitchFamily="34" charset="0"/>
              <a:buChar char="–"/>
            </a:pPr>
            <a:r>
              <a:rPr lang="en-GB" sz="1600" dirty="0"/>
              <a:t>easy access to actual data</a:t>
            </a:r>
          </a:p>
          <a:p>
            <a:pPr marL="685800" lvl="1">
              <a:buFont typeface="Calibri" panose="020F0502020204030204" pitchFamily="34" charset="0"/>
              <a:buChar char="–"/>
            </a:pPr>
            <a:r>
              <a:rPr lang="en-GB" sz="1600" dirty="0"/>
              <a:t>Graphical visualisation</a:t>
            </a:r>
          </a:p>
          <a:p>
            <a:pPr marL="685800" lvl="1">
              <a:buFont typeface="Calibri" panose="020F0502020204030204" pitchFamily="34" charset="0"/>
              <a:buChar char="–"/>
            </a:pPr>
            <a:r>
              <a:rPr lang="en-GB" sz="1600" dirty="0"/>
              <a:t>Easy download of data in .csv format</a:t>
            </a:r>
          </a:p>
          <a:p>
            <a:endParaRPr lang="en-GB" dirty="0"/>
          </a:p>
        </p:txBody>
      </p:sp>
      <p:pic>
        <p:nvPicPr>
          <p:cNvPr id="1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50156" y="970894"/>
            <a:ext cx="3750842" cy="2735064"/>
          </a:xfrm>
          <a:prstGeom prst="rect">
            <a:avLst/>
          </a:prstGeom>
          <a:noFill/>
          <a:ln w="19050">
            <a:solidFill>
              <a:srgbClr val="068D8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Grafik 5"/>
          <p:cNvPicPr>
            <a:picLocks noChangeAspect="1"/>
          </p:cNvPicPr>
          <p:nvPr/>
        </p:nvPicPr>
        <p:blipFill>
          <a:blip r:embed="rId4"/>
          <a:stretch>
            <a:fillRect/>
          </a:stretch>
        </p:blipFill>
        <p:spPr>
          <a:xfrm>
            <a:off x="4652890" y="3786186"/>
            <a:ext cx="3748108" cy="2395698"/>
          </a:xfrm>
          <a:prstGeom prst="rect">
            <a:avLst/>
          </a:prstGeom>
          <a:ln w="19050">
            <a:solidFill>
              <a:srgbClr val="068D8D"/>
            </a:solidFill>
          </a:ln>
        </p:spPr>
      </p:pic>
      <p:pic>
        <p:nvPicPr>
          <p:cNvPr id="13" name="Grafik 12"/>
          <p:cNvPicPr>
            <a:picLocks noChangeAspect="1"/>
          </p:cNvPicPr>
          <p:nvPr/>
        </p:nvPicPr>
        <p:blipFill>
          <a:blip r:embed="rId5"/>
          <a:stretch>
            <a:fillRect/>
          </a:stretch>
        </p:blipFill>
        <p:spPr>
          <a:xfrm>
            <a:off x="1578270" y="3785408"/>
            <a:ext cx="2850855" cy="2396476"/>
          </a:xfrm>
          <a:prstGeom prst="rect">
            <a:avLst/>
          </a:prstGeom>
          <a:ln w="19050">
            <a:solidFill>
              <a:srgbClr val="068D8D"/>
            </a:solidFill>
          </a:ln>
        </p:spPr>
      </p:pic>
      <p:grpSp>
        <p:nvGrpSpPr>
          <p:cNvPr id="12" name="Gruppieren 11"/>
          <p:cNvGrpSpPr/>
          <p:nvPr/>
        </p:nvGrpSpPr>
        <p:grpSpPr>
          <a:xfrm>
            <a:off x="66312" y="203935"/>
            <a:ext cx="8404464" cy="632777"/>
            <a:chOff x="66312" y="203935"/>
            <a:chExt cx="8404464" cy="632777"/>
          </a:xfrm>
        </p:grpSpPr>
        <p:grpSp>
          <p:nvGrpSpPr>
            <p:cNvPr id="14" name="Gruppieren 13"/>
            <p:cNvGrpSpPr>
              <a:grpSpLocks noChangeAspect="1"/>
            </p:cNvGrpSpPr>
            <p:nvPr/>
          </p:nvGrpSpPr>
          <p:grpSpPr>
            <a:xfrm>
              <a:off x="66312" y="203935"/>
              <a:ext cx="656001" cy="590401"/>
              <a:chOff x="1881978" y="1385888"/>
              <a:chExt cx="360000" cy="324000"/>
            </a:xfrm>
          </p:grpSpPr>
          <p:sp>
            <p:nvSpPr>
              <p:cNvPr id="16" name="Diagonal liegende"/>
              <p:cNvSpPr/>
              <p:nvPr/>
            </p:nvSpPr>
            <p:spPr>
              <a:xfrm>
                <a:off x="1881978" y="1385888"/>
                <a:ext cx="360000" cy="324000"/>
              </a:xfrm>
              <a:prstGeom prst="round2DiagRect">
                <a:avLst/>
              </a:prstGeom>
              <a:solidFill>
                <a:schemeClr val="bg1"/>
              </a:solidFill>
              <a:ln>
                <a:solidFill>
                  <a:srgbClr val="068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Grafik 16"/>
              <p:cNvPicPr>
                <a:picLocks noChangeAspect="1"/>
              </p:cNvPicPr>
              <p:nvPr/>
            </p:nvPicPr>
            <p:blipFill rotWithShape="1">
              <a:blip r:embed="rId6">
                <a:extLst>
                  <a:ext uri="{28A0092B-C50C-407E-A947-70E740481C1C}">
                    <a14:useLocalDpi xmlns:a14="http://schemas.microsoft.com/office/drawing/2010/main" val="0"/>
                  </a:ext>
                </a:extLst>
              </a:blip>
              <a:srcRect t="11634"/>
              <a:stretch/>
            </p:blipFill>
            <p:spPr>
              <a:xfrm>
                <a:off x="1902611" y="1434742"/>
                <a:ext cx="315073" cy="243060"/>
              </a:xfrm>
              <a:prstGeom prst="rect">
                <a:avLst/>
              </a:prstGeom>
            </p:spPr>
          </p:pic>
        </p:grpSp>
        <p:sp>
          <p:nvSpPr>
            <p:cNvPr id="15" name="Titel 1"/>
            <p:cNvSpPr txBox="1">
              <a:spLocks/>
            </p:cNvSpPr>
            <p:nvPr/>
          </p:nvSpPr>
          <p:spPr>
            <a:xfrm>
              <a:off x="683568" y="274638"/>
              <a:ext cx="7787208" cy="562074"/>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chemeClr val="tx1"/>
                  </a:solidFill>
                  <a:latin typeface="Arial" panose="020B0604020202020204" pitchFamily="34" charset="0"/>
                  <a:ea typeface="+mj-ea"/>
                  <a:cs typeface="Arial" panose="020B0604020202020204" pitchFamily="34" charset="0"/>
                </a:defRPr>
              </a:lvl1pPr>
            </a:lstStyle>
            <a:p>
              <a:pPr fontAlgn="auto">
                <a:spcAft>
                  <a:spcPts val="0"/>
                </a:spcAft>
                <a:buClrTx/>
                <a:buSzTx/>
                <a:buFontTx/>
              </a:pPr>
              <a:r>
                <a:rPr lang="en-GB" sz="2800" dirty="0">
                  <a:latin typeface="+mj-lt"/>
                </a:rPr>
                <a:t>RQ-30 - options</a:t>
              </a:r>
            </a:p>
          </p:txBody>
        </p:sp>
      </p:grpSp>
    </p:spTree>
    <p:extLst>
      <p:ext uri="{BB962C8B-B14F-4D97-AF65-F5344CB8AC3E}">
        <p14:creationId xmlns:p14="http://schemas.microsoft.com/office/powerpoint/2010/main" val="378031904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a:blip r:embed="rId3"/>
          <a:stretch>
            <a:fillRect/>
          </a:stretch>
        </p:blipFill>
        <p:spPr>
          <a:xfrm>
            <a:off x="107504" y="908720"/>
            <a:ext cx="8834590" cy="5472608"/>
          </a:xfrm>
          <a:prstGeom prst="rect">
            <a:avLst/>
          </a:prstGeom>
        </p:spPr>
      </p:pic>
      <p:sp>
        <p:nvSpPr>
          <p:cNvPr id="2" name="Titel 1"/>
          <p:cNvSpPr>
            <a:spLocks noGrp="1"/>
          </p:cNvSpPr>
          <p:nvPr>
            <p:ph type="title"/>
          </p:nvPr>
        </p:nvSpPr>
        <p:spPr/>
        <p:txBody>
          <a:bodyPr/>
          <a:lstStyle/>
          <a:p>
            <a:r>
              <a:rPr lang="en-GB" dirty="0"/>
              <a:t>data processing</a:t>
            </a:r>
          </a:p>
        </p:txBody>
      </p:sp>
      <p:grpSp>
        <p:nvGrpSpPr>
          <p:cNvPr id="10" name="Gruppieren 9"/>
          <p:cNvGrpSpPr/>
          <p:nvPr/>
        </p:nvGrpSpPr>
        <p:grpSpPr>
          <a:xfrm>
            <a:off x="6012160" y="5157192"/>
            <a:ext cx="2844322" cy="1446550"/>
            <a:chOff x="491346" y="2491155"/>
            <a:chExt cx="2844322" cy="1446550"/>
          </a:xfrm>
        </p:grpSpPr>
        <p:sp>
          <p:nvSpPr>
            <p:cNvPr id="5" name="Textfeld 4"/>
            <p:cNvSpPr txBox="1"/>
            <p:nvPr/>
          </p:nvSpPr>
          <p:spPr>
            <a:xfrm>
              <a:off x="491346" y="2491155"/>
              <a:ext cx="2844322" cy="1446550"/>
            </a:xfrm>
            <a:prstGeom prst="rect">
              <a:avLst/>
            </a:prstGeom>
            <a:solidFill>
              <a:srgbClr val="50AEC8"/>
            </a:solidFill>
            <a:ln w="25400">
              <a:solidFill>
                <a:schemeClr val="accent5">
                  <a:lumMod val="75000"/>
                </a:schemeClr>
              </a:solidFill>
            </a:ln>
          </p:spPr>
          <p:txBody>
            <a:bodyPr wrap="square" rtlCol="0">
              <a:spAutoFit/>
            </a:bodyPr>
            <a:lstStyle/>
            <a:p>
              <a:r>
                <a:rPr lang="en-GB" sz="1400" b="1" dirty="0">
                  <a:solidFill>
                    <a:schemeClr val="bg1"/>
                  </a:solidFill>
                </a:rPr>
                <a:t>&gt;&gt; Download your Demo </a:t>
              </a:r>
              <a:r>
                <a:rPr lang="en-GB" sz="1400" b="1" dirty="0" err="1">
                  <a:solidFill>
                    <a:schemeClr val="bg1"/>
                  </a:solidFill>
                </a:rPr>
                <a:t>Metwin</a:t>
              </a:r>
              <a:r>
                <a:rPr lang="en-GB" sz="1400" b="1" dirty="0">
                  <a:solidFill>
                    <a:schemeClr val="bg1"/>
                  </a:solidFill>
                </a:rPr>
                <a:t> version from your MDS account:</a:t>
              </a:r>
            </a:p>
            <a:p>
              <a:endParaRPr lang="en-GB" sz="1200" b="1" dirty="0">
                <a:solidFill>
                  <a:schemeClr val="bg1"/>
                </a:solidFill>
              </a:endParaRPr>
            </a:p>
            <a:p>
              <a:pPr algn="r"/>
              <a:r>
                <a:rPr lang="en-GB" sz="1200" b="1" dirty="0">
                  <a:solidFill>
                    <a:schemeClr val="bg1"/>
                  </a:solidFill>
                  <a:hlinkClick r:id="rId4"/>
                </a:rPr>
                <a:t>mds.sommer.at </a:t>
              </a:r>
              <a:endParaRPr lang="en-GB" sz="1200" b="1" dirty="0">
                <a:solidFill>
                  <a:schemeClr val="bg1"/>
                </a:solidFill>
              </a:endParaRPr>
            </a:p>
            <a:p>
              <a:pPr algn="r"/>
              <a:r>
                <a:rPr lang="en-GB" sz="1200" b="1" dirty="0">
                  <a:solidFill>
                    <a:schemeClr val="bg1"/>
                  </a:solidFill>
                </a:rPr>
                <a:t>Username: demo</a:t>
              </a:r>
            </a:p>
            <a:p>
              <a:pPr algn="r"/>
              <a:r>
                <a:rPr lang="en-GB" sz="1200" b="1" dirty="0">
                  <a:solidFill>
                    <a:schemeClr val="bg1"/>
                  </a:solidFill>
                </a:rPr>
                <a:t>Password: </a:t>
              </a:r>
              <a:r>
                <a:rPr lang="en-GB" sz="1200" b="1" dirty="0" err="1">
                  <a:solidFill>
                    <a:schemeClr val="bg1"/>
                  </a:solidFill>
                </a:rPr>
                <a:t>sommer</a:t>
              </a:r>
              <a:endParaRPr lang="en-GB" sz="1200" b="1" dirty="0">
                <a:solidFill>
                  <a:schemeClr val="bg1"/>
                </a:solidFill>
              </a:endParaRPr>
            </a:p>
            <a:p>
              <a:endParaRPr lang="en-GB" sz="1200" dirty="0"/>
            </a:p>
          </p:txBody>
        </p:sp>
        <p:pic>
          <p:nvPicPr>
            <p:cNvPr id="7" name="Grafik 6"/>
            <p:cNvPicPr>
              <a:picLocks noChangeAspect="1"/>
            </p:cNvPicPr>
            <p:nvPr/>
          </p:nvPicPr>
          <p:blipFill rotWithShape="1">
            <a:blip r:embed="rId5"/>
            <a:srcRect t="50000"/>
            <a:stretch/>
          </p:blipFill>
          <p:spPr>
            <a:xfrm>
              <a:off x="563263" y="3214430"/>
              <a:ext cx="1378378" cy="574323"/>
            </a:xfrm>
            <a:prstGeom prst="rect">
              <a:avLst/>
            </a:prstGeom>
          </p:spPr>
        </p:pic>
      </p:grpSp>
    </p:spTree>
    <p:extLst>
      <p:ext uri="{BB962C8B-B14F-4D97-AF65-F5344CB8AC3E}">
        <p14:creationId xmlns:p14="http://schemas.microsoft.com/office/powerpoint/2010/main" val="10815740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Grafik 29"/>
          <p:cNvPicPr>
            <a:picLocks noChangeAspect="1"/>
          </p:cNvPicPr>
          <p:nvPr/>
        </p:nvPicPr>
        <p:blipFill>
          <a:blip r:embed="rId3" cstate="print">
            <a:extLst>
              <a:ext uri="{BEBA8EAE-BF5A-486C-A8C5-ECC9F3942E4B}">
                <a14:imgProps xmlns:a14="http://schemas.microsoft.com/office/drawing/2010/main">
                  <a14:imgLayer r:embed="rId4">
                    <a14:imgEffect>
                      <a14:sharpenSoften amount="44000"/>
                    </a14:imgEffect>
                    <a14:imgEffect>
                      <a14:saturation sat="167000"/>
                    </a14:imgEffect>
                    <a14:imgEffect>
                      <a14:brightnessContrast bright="-6000"/>
                    </a14:imgEffect>
                  </a14:imgLayer>
                </a14:imgProps>
              </a:ext>
              <a:ext uri="{28A0092B-C50C-407E-A947-70E740481C1C}">
                <a14:useLocalDpi xmlns:a14="http://schemas.microsoft.com/office/drawing/2010/main" val="0"/>
              </a:ext>
            </a:extLst>
          </a:blip>
          <a:stretch>
            <a:fillRect/>
          </a:stretch>
        </p:blipFill>
        <p:spPr>
          <a:xfrm>
            <a:off x="15296" y="2681242"/>
            <a:ext cx="6390573" cy="4206157"/>
          </a:xfrm>
          <a:prstGeom prst="rect">
            <a:avLst/>
          </a:prstGeom>
          <a:effectLst>
            <a:glow>
              <a:schemeClr val="accent1">
                <a:alpha val="1000"/>
              </a:schemeClr>
            </a:glow>
            <a:outerShdw blurRad="50800" dist="50800" dir="5400000" algn="ctr" rotWithShape="0">
              <a:schemeClr val="bg1"/>
            </a:outerShdw>
            <a:softEdge rad="165100"/>
          </a:effectLst>
        </p:spPr>
      </p:pic>
      <p:cxnSp>
        <p:nvCxnSpPr>
          <p:cNvPr id="13" name="Gewinkelter Verbinder 12"/>
          <p:cNvCxnSpPr/>
          <p:nvPr/>
        </p:nvCxnSpPr>
        <p:spPr>
          <a:xfrm flipV="1">
            <a:off x="1903985" y="1453480"/>
            <a:ext cx="2413172" cy="754372"/>
          </a:xfrm>
          <a:prstGeom prst="bentConnector3">
            <a:avLst>
              <a:gd name="adj1" fmla="val 92523"/>
            </a:avLst>
          </a:prstGeom>
          <a:ln w="28575">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18" name="Ellipse 17"/>
          <p:cNvSpPr/>
          <p:nvPr/>
        </p:nvSpPr>
        <p:spPr>
          <a:xfrm>
            <a:off x="4320000" y="1080000"/>
            <a:ext cx="701242" cy="701242"/>
          </a:xfrm>
          <a:prstGeom prst="ellipse">
            <a:avLst/>
          </a:prstGeom>
          <a:blipFill rotWithShape="0">
            <a:blip r:embed="rId5"/>
            <a:stretch>
              <a:fillRect/>
            </a:stretch>
          </a:blipFill>
          <a:ln w="12700">
            <a:solidFill>
              <a:srgbClr val="FF0000"/>
            </a:solid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cxnSp>
        <p:nvCxnSpPr>
          <p:cNvPr id="19" name="Gewinkelter Verbinder 18"/>
          <p:cNvCxnSpPr>
            <a:endCxn id="23" idx="2"/>
          </p:cNvCxnSpPr>
          <p:nvPr/>
        </p:nvCxnSpPr>
        <p:spPr>
          <a:xfrm rot="16200000" flipH="1">
            <a:off x="3878753" y="1889373"/>
            <a:ext cx="703547" cy="178947"/>
          </a:xfrm>
          <a:prstGeom prst="bentConnector2">
            <a:avLst/>
          </a:prstGeom>
          <a:ln w="28575">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23" name="Ellipse 22"/>
          <p:cNvSpPr/>
          <p:nvPr/>
        </p:nvSpPr>
        <p:spPr>
          <a:xfrm>
            <a:off x="4320000" y="1980000"/>
            <a:ext cx="701242" cy="701242"/>
          </a:xfrm>
          <a:prstGeom prst="ellipse">
            <a:avLst/>
          </a:prstGeom>
          <a:blipFill rotWithShape="0">
            <a:blip r:embed="rId6"/>
            <a:stretch>
              <a:fillRect/>
            </a:stretch>
          </a:blipFill>
          <a:ln w="12700">
            <a:solidFill>
              <a:srgbClr val="FF0000"/>
            </a:solid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25" name="Ellipse 24"/>
          <p:cNvSpPr/>
          <p:nvPr/>
        </p:nvSpPr>
        <p:spPr>
          <a:xfrm>
            <a:off x="4283968" y="2880000"/>
            <a:ext cx="701242" cy="701242"/>
          </a:xfrm>
          <a:prstGeom prst="ellipse">
            <a:avLst/>
          </a:prstGeom>
          <a:blipFill rotWithShape="0">
            <a:blip r:embed="rId7"/>
            <a:stretch>
              <a:fillRect/>
            </a:stretch>
          </a:blipFill>
          <a:ln w="12700">
            <a:solidFill>
              <a:srgbClr val="FF0000"/>
            </a:solid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26" name="Ellipse 25"/>
          <p:cNvSpPr/>
          <p:nvPr/>
        </p:nvSpPr>
        <p:spPr>
          <a:xfrm>
            <a:off x="4320000" y="5580000"/>
            <a:ext cx="701242" cy="701242"/>
          </a:xfrm>
          <a:prstGeom prst="ellipse">
            <a:avLst/>
          </a:prstGeom>
          <a:blipFill rotWithShape="0">
            <a:blip r:embed="rId8"/>
            <a:stretch>
              <a:fillRect/>
            </a:stretch>
          </a:blipFill>
          <a:ln w="12700">
            <a:solidFill>
              <a:srgbClr val="FF0000"/>
            </a:solid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27" name="Ellipse 26"/>
          <p:cNvSpPr/>
          <p:nvPr/>
        </p:nvSpPr>
        <p:spPr>
          <a:xfrm>
            <a:off x="4320000" y="4680000"/>
            <a:ext cx="701242" cy="701242"/>
          </a:xfrm>
          <a:prstGeom prst="ellipse">
            <a:avLst/>
          </a:prstGeom>
          <a:blipFill rotWithShape="0">
            <a:blip r:embed="rId9"/>
            <a:stretch>
              <a:fillRect/>
            </a:stretch>
          </a:blipFill>
          <a:ln w="12700">
            <a:solidFill>
              <a:srgbClr val="FF0000"/>
            </a:solid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40" name="Abgerundetes Rechteck 39"/>
          <p:cNvSpPr>
            <a:spLocks noChangeAspect="1"/>
          </p:cNvSpPr>
          <p:nvPr/>
        </p:nvSpPr>
        <p:spPr>
          <a:xfrm>
            <a:off x="15296" y="45941"/>
            <a:ext cx="726791" cy="720000"/>
          </a:xfrm>
          <a:prstGeom prst="roundRect">
            <a:avLst>
              <a:gd name="adj" fmla="val 10000"/>
            </a:avLst>
          </a:prstGeom>
          <a:blipFill rotWithShape="1">
            <a:blip r:embed="rId10"/>
            <a:stretch>
              <a:fillRect/>
            </a:stretch>
          </a:blipFill>
        </p:spPr>
        <p:style>
          <a:lnRef idx="2">
            <a:schemeClr val="lt1">
              <a:hueOff val="0"/>
              <a:satOff val="0"/>
              <a:lumOff val="0"/>
              <a:alphaOff val="0"/>
            </a:schemeClr>
          </a:lnRef>
          <a:fillRef idx="1">
            <a:scrgbClr r="0" g="0" b="0"/>
          </a:fillRef>
          <a:effectRef idx="0">
            <a:schemeClr val="accent3">
              <a:tint val="50000"/>
              <a:hueOff val="5376099"/>
              <a:satOff val="-7054"/>
              <a:lumOff val="-694"/>
              <a:alphaOff val="0"/>
            </a:schemeClr>
          </a:effectRef>
          <a:fontRef idx="minor">
            <a:schemeClr val="lt1">
              <a:hueOff val="0"/>
              <a:satOff val="0"/>
              <a:lumOff val="0"/>
              <a:alphaOff val="0"/>
            </a:schemeClr>
          </a:fontRef>
        </p:style>
      </p:sp>
      <p:sp>
        <p:nvSpPr>
          <p:cNvPr id="41" name="Inhaltsplatzhalter 2"/>
          <p:cNvSpPr>
            <a:spLocks noGrp="1"/>
          </p:cNvSpPr>
          <p:nvPr>
            <p:ph sz="half" idx="1"/>
          </p:nvPr>
        </p:nvSpPr>
        <p:spPr>
          <a:xfrm>
            <a:off x="1980000" y="117754"/>
            <a:ext cx="4697428" cy="574942"/>
          </a:xfrm>
        </p:spPr>
        <p:txBody>
          <a:bodyPr>
            <a:normAutofit/>
          </a:bodyPr>
          <a:lstStyle/>
          <a:p>
            <a:pPr marL="0" lvl="0" indent="0">
              <a:buNone/>
            </a:pPr>
            <a:r>
              <a:rPr lang="en-US" sz="2800" b="1" dirty="0"/>
              <a:t>Meteorology</a:t>
            </a:r>
          </a:p>
        </p:txBody>
      </p:sp>
      <p:pic>
        <p:nvPicPr>
          <p:cNvPr id="42" name="Grafik 41"/>
          <p:cNvPicPr>
            <a:picLocks noChangeAspect="1"/>
          </p:cNvPicPr>
          <p:nvPr/>
        </p:nvPicPr>
        <p:blipFill>
          <a:blip r:embed="rId11"/>
          <a:stretch>
            <a:fillRect/>
          </a:stretch>
        </p:blipFill>
        <p:spPr>
          <a:xfrm>
            <a:off x="719572" y="80628"/>
            <a:ext cx="1331272" cy="484798"/>
          </a:xfrm>
          <a:prstGeom prst="rect">
            <a:avLst/>
          </a:prstGeom>
        </p:spPr>
      </p:pic>
      <p:sp>
        <p:nvSpPr>
          <p:cNvPr id="14" name="Inhaltsplatzhalter 2"/>
          <p:cNvSpPr txBox="1">
            <a:spLocks/>
          </p:cNvSpPr>
          <p:nvPr/>
        </p:nvSpPr>
        <p:spPr>
          <a:xfrm>
            <a:off x="5040000" y="1980000"/>
            <a:ext cx="4140000" cy="900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68D8D"/>
              </a:buClr>
              <a:buFont typeface="Wingdings" panose="05000000000000000000" pitchFamily="2" charset="2"/>
              <a:buChar char="ü"/>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Wingdings" panose="05000000000000000000" pitchFamily="2" charset="2"/>
              <a:buNone/>
            </a:pPr>
            <a:r>
              <a:rPr lang="en-US" sz="1400" b="1" dirty="0"/>
              <a:t>Snow water equivalent (SWE):  SSG </a:t>
            </a:r>
            <a:r>
              <a:rPr lang="en-US" sz="1100" b="1" dirty="0"/>
              <a:t>– Snow scale</a:t>
            </a:r>
          </a:p>
          <a:p>
            <a:pPr>
              <a:spcBef>
                <a:spcPts val="0"/>
              </a:spcBef>
            </a:pPr>
            <a:r>
              <a:rPr lang="en-US" sz="1200" dirty="0"/>
              <a:t>No antifreeze liquid required </a:t>
            </a:r>
          </a:p>
          <a:p>
            <a:pPr>
              <a:spcBef>
                <a:spcPts val="0"/>
              </a:spcBef>
            </a:pPr>
            <a:r>
              <a:rPr lang="en-US" sz="1200" dirty="0"/>
              <a:t>Robust aluminum construction</a:t>
            </a:r>
          </a:p>
          <a:p>
            <a:pPr>
              <a:spcBef>
                <a:spcPts val="0"/>
              </a:spcBef>
            </a:pPr>
            <a:r>
              <a:rPr lang="en-US" sz="1200" dirty="0"/>
              <a:t>Range from 200 to 3000 mm SWE</a:t>
            </a:r>
          </a:p>
          <a:p>
            <a:pPr>
              <a:spcBef>
                <a:spcPts val="0"/>
              </a:spcBef>
            </a:pPr>
            <a:endParaRPr lang="en-US" sz="1400" dirty="0"/>
          </a:p>
        </p:txBody>
      </p:sp>
      <p:cxnSp>
        <p:nvCxnSpPr>
          <p:cNvPr id="28" name="Gewinkelter Verbinder 27"/>
          <p:cNvCxnSpPr>
            <a:endCxn id="25" idx="2"/>
          </p:cNvCxnSpPr>
          <p:nvPr/>
        </p:nvCxnSpPr>
        <p:spPr>
          <a:xfrm rot="16200000" flipH="1">
            <a:off x="3761357" y="2708009"/>
            <a:ext cx="902307" cy="142916"/>
          </a:xfrm>
          <a:prstGeom prst="bentConnector2">
            <a:avLst/>
          </a:prstGeom>
          <a:ln w="28575">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31" name="Gewinkelter Verbinder 30"/>
          <p:cNvCxnSpPr>
            <a:endCxn id="34" idx="2"/>
          </p:cNvCxnSpPr>
          <p:nvPr/>
        </p:nvCxnSpPr>
        <p:spPr>
          <a:xfrm rot="16200000" flipH="1">
            <a:off x="3672937" y="3458864"/>
            <a:ext cx="1115176" cy="178950"/>
          </a:xfrm>
          <a:prstGeom prst="bentConnector2">
            <a:avLst/>
          </a:prstGeom>
          <a:ln w="28575">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33" name="Gewinkelter Verbinder 32"/>
          <p:cNvCxnSpPr>
            <a:endCxn id="27" idx="2"/>
          </p:cNvCxnSpPr>
          <p:nvPr/>
        </p:nvCxnSpPr>
        <p:spPr>
          <a:xfrm rot="16200000" flipH="1">
            <a:off x="3695990" y="4406610"/>
            <a:ext cx="1068221" cy="179800"/>
          </a:xfrm>
          <a:prstGeom prst="bentConnector2">
            <a:avLst/>
          </a:prstGeom>
          <a:ln w="28575">
            <a:solidFill>
              <a:srgbClr val="FF0000"/>
            </a:solidFill>
            <a:tailEnd type="triangle"/>
          </a:ln>
        </p:spPr>
        <p:style>
          <a:lnRef idx="1">
            <a:schemeClr val="accent2"/>
          </a:lnRef>
          <a:fillRef idx="0">
            <a:schemeClr val="accent2"/>
          </a:fillRef>
          <a:effectRef idx="0">
            <a:schemeClr val="accent2"/>
          </a:effectRef>
          <a:fontRef idx="minor">
            <a:schemeClr val="tx1"/>
          </a:fontRef>
        </p:style>
      </p:cxnSp>
      <p:pic>
        <p:nvPicPr>
          <p:cNvPr id="34" name="Grafik 33"/>
          <p:cNvPicPr>
            <a:picLocks noChangeAspect="1"/>
          </p:cNvPicPr>
          <p:nvPr/>
        </p:nvPicPr>
        <p:blipFill rotWithShape="1">
          <a:blip r:embed="rId12"/>
          <a:srcRect l="3333" t="4425" r="3333" b="3782"/>
          <a:stretch/>
        </p:blipFill>
        <p:spPr>
          <a:xfrm>
            <a:off x="4320000" y="3779999"/>
            <a:ext cx="701242" cy="651856"/>
          </a:xfrm>
          <a:prstGeom prst="ellipse">
            <a:avLst/>
          </a:prstGeom>
          <a:ln w="12700">
            <a:solidFill>
              <a:srgbClr val="FF0000"/>
            </a:solidFill>
          </a:ln>
        </p:spPr>
      </p:pic>
      <p:cxnSp>
        <p:nvCxnSpPr>
          <p:cNvPr id="47" name="Gewinkelter Verbinder 46"/>
          <p:cNvCxnSpPr>
            <a:endCxn id="26" idx="2"/>
          </p:cNvCxnSpPr>
          <p:nvPr/>
        </p:nvCxnSpPr>
        <p:spPr>
          <a:xfrm rot="16200000" flipH="1">
            <a:off x="3691403" y="5302024"/>
            <a:ext cx="1078246" cy="178947"/>
          </a:xfrm>
          <a:prstGeom prst="bentConnector2">
            <a:avLst/>
          </a:prstGeom>
          <a:ln w="28575">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61" name="Inhaltsplatzhalter 2"/>
          <p:cNvSpPr txBox="1">
            <a:spLocks/>
          </p:cNvSpPr>
          <p:nvPr/>
        </p:nvSpPr>
        <p:spPr>
          <a:xfrm>
            <a:off x="5040000" y="1080000"/>
            <a:ext cx="4140000" cy="900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68D8D"/>
              </a:buClr>
              <a:buFont typeface="Wingdings" panose="05000000000000000000" pitchFamily="2" charset="2"/>
              <a:buChar char="ü"/>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Wingdings" panose="05000000000000000000" pitchFamily="2" charset="2"/>
              <a:buNone/>
            </a:pPr>
            <a:r>
              <a:rPr lang="en-US" sz="1400" b="1" dirty="0"/>
              <a:t>Snow Depth: USH-9</a:t>
            </a:r>
          </a:p>
          <a:p>
            <a:pPr>
              <a:spcBef>
                <a:spcPts val="0"/>
              </a:spcBef>
            </a:pPr>
            <a:r>
              <a:rPr lang="en-US" sz="1200" dirty="0"/>
              <a:t>Maintenance free ceramic Membrane</a:t>
            </a:r>
          </a:p>
          <a:p>
            <a:pPr>
              <a:spcBef>
                <a:spcPts val="0"/>
              </a:spcBef>
            </a:pPr>
            <a:r>
              <a:rPr lang="en-US" sz="1200" dirty="0"/>
              <a:t>Integrated Temp. compensation</a:t>
            </a:r>
          </a:p>
          <a:p>
            <a:pPr>
              <a:spcBef>
                <a:spcPts val="0"/>
              </a:spcBef>
            </a:pPr>
            <a:r>
              <a:rPr lang="en-US" sz="1200" dirty="0"/>
              <a:t>High power pulse for best results during snowfall </a:t>
            </a:r>
          </a:p>
        </p:txBody>
      </p:sp>
      <p:sp>
        <p:nvSpPr>
          <p:cNvPr id="62" name="Inhaltsplatzhalter 2"/>
          <p:cNvSpPr txBox="1">
            <a:spLocks/>
          </p:cNvSpPr>
          <p:nvPr/>
        </p:nvSpPr>
        <p:spPr>
          <a:xfrm>
            <a:off x="5040000" y="2780928"/>
            <a:ext cx="4140000" cy="900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68D8D"/>
              </a:buClr>
              <a:buFont typeface="Wingdings" panose="05000000000000000000" pitchFamily="2" charset="2"/>
              <a:buChar char="ü"/>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400" b="1" dirty="0"/>
              <a:t>SWE + ice and water contend: SPA</a:t>
            </a:r>
            <a:r>
              <a:rPr lang="en-US" sz="1100" b="1" dirty="0"/>
              <a:t>– Snow pack analyzer</a:t>
            </a:r>
          </a:p>
          <a:p>
            <a:pPr>
              <a:spcBef>
                <a:spcPts val="0"/>
              </a:spcBef>
            </a:pPr>
            <a:r>
              <a:rPr lang="en-US" sz="1200" dirty="0"/>
              <a:t>Prediction of runoff</a:t>
            </a:r>
          </a:p>
          <a:p>
            <a:pPr>
              <a:spcBef>
                <a:spcPts val="0"/>
              </a:spcBef>
            </a:pPr>
            <a:r>
              <a:rPr lang="en-US" sz="1200" dirty="0"/>
              <a:t>No ice bridging effect</a:t>
            </a:r>
          </a:p>
          <a:p>
            <a:pPr>
              <a:spcBef>
                <a:spcPts val="0"/>
              </a:spcBef>
            </a:pPr>
            <a:r>
              <a:rPr lang="en-US" sz="1200" dirty="0"/>
              <a:t>SWE, snow-depth, snow density, liquid water and ice contend</a:t>
            </a:r>
          </a:p>
          <a:p>
            <a:pPr>
              <a:spcBef>
                <a:spcPts val="0"/>
              </a:spcBef>
            </a:pPr>
            <a:endParaRPr lang="en-US" sz="1400" dirty="0"/>
          </a:p>
        </p:txBody>
      </p:sp>
      <p:sp>
        <p:nvSpPr>
          <p:cNvPr id="63" name="Inhaltsplatzhalter 2"/>
          <p:cNvSpPr txBox="1">
            <a:spLocks/>
          </p:cNvSpPr>
          <p:nvPr/>
        </p:nvSpPr>
        <p:spPr>
          <a:xfrm>
            <a:off x="5040000" y="3717032"/>
            <a:ext cx="4140000" cy="900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68D8D"/>
              </a:buClr>
              <a:buFont typeface="Wingdings" panose="05000000000000000000" pitchFamily="2" charset="2"/>
              <a:buChar char="ü"/>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Wingdings" panose="05000000000000000000" pitchFamily="2" charset="2"/>
              <a:buNone/>
            </a:pPr>
            <a:r>
              <a:rPr lang="en-US" sz="1400" b="1" dirty="0"/>
              <a:t>Snow melting (Runoff): SMA</a:t>
            </a:r>
            <a:r>
              <a:rPr lang="en-US" sz="1100" b="1" dirty="0"/>
              <a:t>-Snow melt analyzer</a:t>
            </a:r>
            <a:endParaRPr lang="en-US" sz="1400" b="1" dirty="0"/>
          </a:p>
          <a:p>
            <a:pPr>
              <a:spcBef>
                <a:spcPts val="0"/>
              </a:spcBef>
            </a:pPr>
            <a:r>
              <a:rPr lang="en-US" sz="1200" dirty="0"/>
              <a:t>Prediction of runoff</a:t>
            </a:r>
          </a:p>
          <a:p>
            <a:pPr>
              <a:spcBef>
                <a:spcPts val="0"/>
              </a:spcBef>
            </a:pPr>
            <a:r>
              <a:rPr lang="en-US" sz="1200" dirty="0"/>
              <a:t>Simple and easy installation </a:t>
            </a:r>
          </a:p>
          <a:p>
            <a:pPr>
              <a:spcBef>
                <a:spcPts val="0"/>
              </a:spcBef>
            </a:pPr>
            <a:r>
              <a:rPr lang="en-US" sz="1200" dirty="0"/>
              <a:t>SWE, snow density, liquid water and ice contend close to the ground</a:t>
            </a:r>
          </a:p>
          <a:p>
            <a:pPr>
              <a:spcBef>
                <a:spcPts val="0"/>
              </a:spcBef>
            </a:pPr>
            <a:endParaRPr lang="en-US" sz="1400" dirty="0"/>
          </a:p>
        </p:txBody>
      </p:sp>
      <p:sp>
        <p:nvSpPr>
          <p:cNvPr id="64" name="Inhaltsplatzhalter 2"/>
          <p:cNvSpPr txBox="1">
            <a:spLocks/>
          </p:cNvSpPr>
          <p:nvPr/>
        </p:nvSpPr>
        <p:spPr>
          <a:xfrm>
            <a:off x="5040000" y="4653236"/>
            <a:ext cx="4140000" cy="900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68D8D"/>
              </a:buClr>
              <a:buFont typeface="Wingdings" panose="05000000000000000000" pitchFamily="2" charset="2"/>
              <a:buChar char="ü"/>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Wingdings" panose="05000000000000000000" pitchFamily="2" charset="2"/>
              <a:buNone/>
            </a:pPr>
            <a:r>
              <a:rPr lang="en-US" sz="1400" b="1" dirty="0"/>
              <a:t>Monitor environment: AWS </a:t>
            </a:r>
            <a:r>
              <a:rPr lang="en-US" sz="1100" b="1" dirty="0"/>
              <a:t>– Automatic Weather station</a:t>
            </a:r>
          </a:p>
          <a:p>
            <a:pPr>
              <a:spcBef>
                <a:spcPts val="0"/>
              </a:spcBef>
            </a:pPr>
            <a:r>
              <a:rPr lang="en-US" sz="1200" dirty="0"/>
              <a:t>Heavy duty weather station for high alpine areas</a:t>
            </a:r>
          </a:p>
          <a:p>
            <a:pPr>
              <a:spcBef>
                <a:spcPts val="0"/>
              </a:spcBef>
            </a:pPr>
            <a:r>
              <a:rPr lang="en-US" sz="1200" dirty="0"/>
              <a:t>More than 30 years experience</a:t>
            </a:r>
          </a:p>
          <a:p>
            <a:pPr>
              <a:spcBef>
                <a:spcPts val="0"/>
              </a:spcBef>
            </a:pPr>
            <a:r>
              <a:rPr lang="en-US" sz="1200" dirty="0"/>
              <a:t>Complete system out of one hand (Steel construction, sensors, software and know how)</a:t>
            </a:r>
          </a:p>
          <a:p>
            <a:pPr>
              <a:spcBef>
                <a:spcPts val="0"/>
              </a:spcBef>
            </a:pPr>
            <a:endParaRPr lang="en-US" sz="1200" dirty="0"/>
          </a:p>
          <a:p>
            <a:pPr>
              <a:spcBef>
                <a:spcPts val="0"/>
              </a:spcBef>
            </a:pPr>
            <a:endParaRPr lang="en-US" sz="1400" dirty="0"/>
          </a:p>
        </p:txBody>
      </p:sp>
      <p:sp>
        <p:nvSpPr>
          <p:cNvPr id="65" name="Inhaltsplatzhalter 2"/>
          <p:cNvSpPr txBox="1">
            <a:spLocks/>
          </p:cNvSpPr>
          <p:nvPr/>
        </p:nvSpPr>
        <p:spPr>
          <a:xfrm>
            <a:off x="5040000" y="5589340"/>
            <a:ext cx="4140000" cy="900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68D8D"/>
              </a:buClr>
              <a:buFont typeface="Wingdings" panose="05000000000000000000" pitchFamily="2" charset="2"/>
              <a:buChar char="ü"/>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Wingdings" panose="05000000000000000000" pitchFamily="2" charset="2"/>
              <a:buNone/>
            </a:pPr>
            <a:r>
              <a:rPr lang="en-US" sz="1400" b="1" dirty="0"/>
              <a:t>Ice risk detection: IDS 20 </a:t>
            </a:r>
            <a:r>
              <a:rPr lang="en-US" sz="1100" b="1" dirty="0"/>
              <a:t>– Ice detection sensor</a:t>
            </a:r>
          </a:p>
          <a:p>
            <a:pPr>
              <a:spcBef>
                <a:spcPts val="0"/>
              </a:spcBef>
            </a:pPr>
            <a:r>
              <a:rPr lang="en-US" sz="1200" dirty="0"/>
              <a:t>Internal plausibility check (dew point/frost point , temp.)</a:t>
            </a:r>
          </a:p>
          <a:p>
            <a:pPr>
              <a:spcBef>
                <a:spcPts val="0"/>
              </a:spcBef>
            </a:pPr>
            <a:r>
              <a:rPr lang="en-US" sz="1200" dirty="0"/>
              <a:t>Easy integration in existing systems</a:t>
            </a:r>
          </a:p>
          <a:p>
            <a:pPr>
              <a:spcBef>
                <a:spcPts val="0"/>
              </a:spcBef>
            </a:pPr>
            <a:r>
              <a:rPr lang="en-US" sz="1200" dirty="0"/>
              <a:t>Different sensors for different applications (Airports, Antennas in mountain areas, power lines, wind turbines)</a:t>
            </a:r>
          </a:p>
          <a:p>
            <a:pPr>
              <a:spcBef>
                <a:spcPts val="0"/>
              </a:spcBef>
            </a:pPr>
            <a:endParaRPr lang="en-US" sz="1400" dirty="0"/>
          </a:p>
        </p:txBody>
      </p:sp>
      <p:sp>
        <p:nvSpPr>
          <p:cNvPr id="66" name="Ellipse 65"/>
          <p:cNvSpPr/>
          <p:nvPr/>
        </p:nvSpPr>
        <p:spPr>
          <a:xfrm>
            <a:off x="1883200" y="2162133"/>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Inhaltsplatzhalter 2"/>
          <p:cNvSpPr txBox="1">
            <a:spLocks/>
          </p:cNvSpPr>
          <p:nvPr/>
        </p:nvSpPr>
        <p:spPr>
          <a:xfrm>
            <a:off x="650838" y="1015686"/>
            <a:ext cx="2956339" cy="60541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68D8D"/>
              </a:buClr>
              <a:buFont typeface="Wingdings" panose="05000000000000000000" pitchFamily="2" charset="2"/>
              <a:buChar char="ü"/>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600" b="1" dirty="0"/>
              <a:t>Snow Ice measurement sensors:</a:t>
            </a:r>
          </a:p>
          <a:p>
            <a:endParaRPr lang="en-GB" sz="1600" dirty="0"/>
          </a:p>
          <a:p>
            <a:pPr marL="188913" indent="-188913">
              <a:buSzPct val="150000"/>
              <a:buFont typeface="Arial" charset="0"/>
              <a:buChar char="»"/>
            </a:pPr>
            <a:endParaRPr lang="en-US" sz="1600" b="1" dirty="0"/>
          </a:p>
        </p:txBody>
      </p:sp>
    </p:spTree>
    <p:extLst>
      <p:ext uri="{BB962C8B-B14F-4D97-AF65-F5344CB8AC3E}">
        <p14:creationId xmlns:p14="http://schemas.microsoft.com/office/powerpoint/2010/main" val="20711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250"/>
                                  </p:stCondLst>
                                  <p:childTnLst>
                                    <p:set>
                                      <p:cBhvr>
                                        <p:cTn id="6" dur="1" fill="hold">
                                          <p:stCondLst>
                                            <p:cond delay="0"/>
                                          </p:stCondLst>
                                        </p:cTn>
                                        <p:tgtEl>
                                          <p:spTgt spid="66"/>
                                        </p:tgtEl>
                                        <p:attrNameLst>
                                          <p:attrName>style.visibility</p:attrName>
                                        </p:attrNameLst>
                                      </p:cBhvr>
                                      <p:to>
                                        <p:strVal val="visible"/>
                                      </p:to>
                                    </p:set>
                                  </p:childTnLst>
                                </p:cTn>
                              </p:par>
                            </p:childTnLst>
                          </p:cTn>
                        </p:par>
                        <p:par>
                          <p:cTn id="7" fill="hold">
                            <p:stCondLst>
                              <p:cond delay="250"/>
                            </p:stCondLst>
                            <p:childTnLst>
                              <p:par>
                                <p:cTn id="8" presetID="22" presetClass="entr" presetSubtype="8" fill="hold" nodeType="after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childTnLst>
                          </p:cTn>
                        </p:par>
                        <p:par>
                          <p:cTn id="11" fill="hold">
                            <p:stCondLst>
                              <p:cond delay="750"/>
                            </p:stCondLst>
                            <p:childTnLst>
                              <p:par>
                                <p:cTn id="12" presetID="22" presetClass="entr" presetSubtype="8" fill="hold"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left)">
                                      <p:cBhvr>
                                        <p:cTn id="14" dur="300"/>
                                        <p:tgtEl>
                                          <p:spTgt spid="18"/>
                                        </p:tgtEl>
                                      </p:cBhvr>
                                    </p:animEffect>
                                  </p:childTnLst>
                                </p:cTn>
                              </p:par>
                            </p:childTnLst>
                          </p:cTn>
                        </p:par>
                        <p:par>
                          <p:cTn id="15" fill="hold">
                            <p:stCondLst>
                              <p:cond delay="1050"/>
                            </p:stCondLst>
                            <p:childTnLst>
                              <p:par>
                                <p:cTn id="16" presetID="22" presetClass="entr" presetSubtype="8" fill="hold" grpId="0" nodeType="afterEffect">
                                  <p:stCondLst>
                                    <p:cond delay="0"/>
                                  </p:stCondLst>
                                  <p:childTnLst>
                                    <p:set>
                                      <p:cBhvr>
                                        <p:cTn id="17" dur="1" fill="hold">
                                          <p:stCondLst>
                                            <p:cond delay="0"/>
                                          </p:stCondLst>
                                        </p:cTn>
                                        <p:tgtEl>
                                          <p:spTgt spid="61"/>
                                        </p:tgtEl>
                                        <p:attrNameLst>
                                          <p:attrName>style.visibility</p:attrName>
                                        </p:attrNameLst>
                                      </p:cBhvr>
                                      <p:to>
                                        <p:strVal val="visible"/>
                                      </p:to>
                                    </p:set>
                                    <p:animEffect transition="in" filter="wipe(left)">
                                      <p:cBhvr>
                                        <p:cTn id="18" dur="300"/>
                                        <p:tgtEl>
                                          <p:spTgt spid="6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up)">
                                      <p:cBhvr>
                                        <p:cTn id="23" dur="500"/>
                                        <p:tgtEl>
                                          <p:spTgt spid="19"/>
                                        </p:tgtEl>
                                      </p:cBhvr>
                                    </p:animEffect>
                                  </p:childTnLst>
                                </p:cTn>
                              </p:par>
                            </p:childTnLst>
                          </p:cTn>
                        </p:par>
                        <p:par>
                          <p:cTn id="24" fill="hold">
                            <p:stCondLst>
                              <p:cond delay="500"/>
                            </p:stCondLst>
                            <p:childTnLst>
                              <p:par>
                                <p:cTn id="25" presetID="22" presetClass="entr" presetSubtype="8"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left)">
                                      <p:cBhvr>
                                        <p:cTn id="27" dur="300"/>
                                        <p:tgtEl>
                                          <p:spTgt spid="23"/>
                                        </p:tgtEl>
                                      </p:cBhvr>
                                    </p:animEffect>
                                  </p:childTnLst>
                                </p:cTn>
                              </p:par>
                            </p:childTnLst>
                          </p:cTn>
                        </p:par>
                        <p:par>
                          <p:cTn id="28" fill="hold">
                            <p:stCondLst>
                              <p:cond delay="800"/>
                            </p:stCondLst>
                            <p:childTnLst>
                              <p:par>
                                <p:cTn id="29" presetID="22" presetClass="entr" presetSubtype="8"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3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wipe(up)">
                                      <p:cBhvr>
                                        <p:cTn id="36" dur="500"/>
                                        <p:tgtEl>
                                          <p:spTgt spid="28"/>
                                        </p:tgtEl>
                                      </p:cBhvr>
                                    </p:animEffect>
                                  </p:childTnLst>
                                </p:cTn>
                              </p:par>
                            </p:childTnLst>
                          </p:cTn>
                        </p:par>
                        <p:par>
                          <p:cTn id="37" fill="hold">
                            <p:stCondLst>
                              <p:cond delay="500"/>
                            </p:stCondLst>
                            <p:childTnLst>
                              <p:par>
                                <p:cTn id="38" presetID="22" presetClass="entr" presetSubtype="8" fill="hold"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left)">
                                      <p:cBhvr>
                                        <p:cTn id="40" dur="300"/>
                                        <p:tgtEl>
                                          <p:spTgt spid="25"/>
                                        </p:tgtEl>
                                      </p:cBhvr>
                                    </p:animEffect>
                                  </p:childTnLst>
                                </p:cTn>
                              </p:par>
                            </p:childTnLst>
                          </p:cTn>
                        </p:par>
                        <p:par>
                          <p:cTn id="41" fill="hold">
                            <p:stCondLst>
                              <p:cond delay="800"/>
                            </p:stCondLst>
                            <p:childTnLst>
                              <p:par>
                                <p:cTn id="42" presetID="22" presetClass="entr" presetSubtype="8" fill="hold" grpId="0" nodeType="afterEffect">
                                  <p:stCondLst>
                                    <p:cond delay="0"/>
                                  </p:stCondLst>
                                  <p:childTnLst>
                                    <p:set>
                                      <p:cBhvr>
                                        <p:cTn id="43" dur="1" fill="hold">
                                          <p:stCondLst>
                                            <p:cond delay="0"/>
                                          </p:stCondLst>
                                        </p:cTn>
                                        <p:tgtEl>
                                          <p:spTgt spid="62"/>
                                        </p:tgtEl>
                                        <p:attrNameLst>
                                          <p:attrName>style.visibility</p:attrName>
                                        </p:attrNameLst>
                                      </p:cBhvr>
                                      <p:to>
                                        <p:strVal val="visible"/>
                                      </p:to>
                                    </p:set>
                                    <p:animEffect transition="in" filter="wipe(left)">
                                      <p:cBhvr>
                                        <p:cTn id="44" dur="300"/>
                                        <p:tgtEl>
                                          <p:spTgt spid="6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wipe(up)">
                                      <p:cBhvr>
                                        <p:cTn id="49" dur="500"/>
                                        <p:tgtEl>
                                          <p:spTgt spid="31"/>
                                        </p:tgtEl>
                                      </p:cBhvr>
                                    </p:animEffect>
                                  </p:childTnLst>
                                </p:cTn>
                              </p:par>
                            </p:childTnLst>
                          </p:cTn>
                        </p:par>
                        <p:par>
                          <p:cTn id="50" fill="hold">
                            <p:stCondLst>
                              <p:cond delay="500"/>
                            </p:stCondLst>
                            <p:childTnLst>
                              <p:par>
                                <p:cTn id="51" presetID="22" presetClass="entr" presetSubtype="8" fill="hold" nodeType="after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wipe(left)">
                                      <p:cBhvr>
                                        <p:cTn id="53" dur="300"/>
                                        <p:tgtEl>
                                          <p:spTgt spid="34"/>
                                        </p:tgtEl>
                                      </p:cBhvr>
                                    </p:animEffect>
                                  </p:childTnLst>
                                </p:cTn>
                              </p:par>
                            </p:childTnLst>
                          </p:cTn>
                        </p:par>
                        <p:par>
                          <p:cTn id="54" fill="hold">
                            <p:stCondLst>
                              <p:cond delay="800"/>
                            </p:stCondLst>
                            <p:childTnLst>
                              <p:par>
                                <p:cTn id="55" presetID="22" presetClass="entr" presetSubtype="8" fill="hold" grpId="0" nodeType="afterEffect">
                                  <p:stCondLst>
                                    <p:cond delay="0"/>
                                  </p:stCondLst>
                                  <p:childTnLst>
                                    <p:set>
                                      <p:cBhvr>
                                        <p:cTn id="56" dur="1" fill="hold">
                                          <p:stCondLst>
                                            <p:cond delay="0"/>
                                          </p:stCondLst>
                                        </p:cTn>
                                        <p:tgtEl>
                                          <p:spTgt spid="63"/>
                                        </p:tgtEl>
                                        <p:attrNameLst>
                                          <p:attrName>style.visibility</p:attrName>
                                        </p:attrNameLst>
                                      </p:cBhvr>
                                      <p:to>
                                        <p:strVal val="visible"/>
                                      </p:to>
                                    </p:set>
                                    <p:animEffect transition="in" filter="wipe(left)">
                                      <p:cBhvr>
                                        <p:cTn id="57" dur="300"/>
                                        <p:tgtEl>
                                          <p:spTgt spid="63"/>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nodeType="click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wipe(up)">
                                      <p:cBhvr>
                                        <p:cTn id="62" dur="500"/>
                                        <p:tgtEl>
                                          <p:spTgt spid="33"/>
                                        </p:tgtEl>
                                      </p:cBhvr>
                                    </p:animEffect>
                                  </p:childTnLst>
                                </p:cTn>
                              </p:par>
                            </p:childTnLst>
                          </p:cTn>
                        </p:par>
                        <p:par>
                          <p:cTn id="63" fill="hold">
                            <p:stCondLst>
                              <p:cond delay="500"/>
                            </p:stCondLst>
                            <p:childTnLst>
                              <p:par>
                                <p:cTn id="64" presetID="22" presetClass="entr" presetSubtype="8" fill="hold" nodeType="after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wipe(left)">
                                      <p:cBhvr>
                                        <p:cTn id="66" dur="300"/>
                                        <p:tgtEl>
                                          <p:spTgt spid="27"/>
                                        </p:tgtEl>
                                      </p:cBhvr>
                                    </p:animEffect>
                                  </p:childTnLst>
                                </p:cTn>
                              </p:par>
                            </p:childTnLst>
                          </p:cTn>
                        </p:par>
                        <p:par>
                          <p:cTn id="67" fill="hold">
                            <p:stCondLst>
                              <p:cond delay="800"/>
                            </p:stCondLst>
                            <p:childTnLst>
                              <p:par>
                                <p:cTn id="68" presetID="22" presetClass="entr" presetSubtype="8" fill="hold" grpId="0" nodeType="afterEffect">
                                  <p:stCondLst>
                                    <p:cond delay="0"/>
                                  </p:stCondLst>
                                  <p:childTnLst>
                                    <p:set>
                                      <p:cBhvr>
                                        <p:cTn id="69" dur="1" fill="hold">
                                          <p:stCondLst>
                                            <p:cond delay="0"/>
                                          </p:stCondLst>
                                        </p:cTn>
                                        <p:tgtEl>
                                          <p:spTgt spid="64"/>
                                        </p:tgtEl>
                                        <p:attrNameLst>
                                          <p:attrName>style.visibility</p:attrName>
                                        </p:attrNameLst>
                                      </p:cBhvr>
                                      <p:to>
                                        <p:strVal val="visible"/>
                                      </p:to>
                                    </p:set>
                                    <p:animEffect transition="in" filter="wipe(left)">
                                      <p:cBhvr>
                                        <p:cTn id="70" dur="300"/>
                                        <p:tgtEl>
                                          <p:spTgt spid="64"/>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1" fill="hold" nodeType="clickEffect">
                                  <p:stCondLst>
                                    <p:cond delay="0"/>
                                  </p:stCondLst>
                                  <p:childTnLst>
                                    <p:set>
                                      <p:cBhvr>
                                        <p:cTn id="74" dur="1" fill="hold">
                                          <p:stCondLst>
                                            <p:cond delay="0"/>
                                          </p:stCondLst>
                                        </p:cTn>
                                        <p:tgtEl>
                                          <p:spTgt spid="47"/>
                                        </p:tgtEl>
                                        <p:attrNameLst>
                                          <p:attrName>style.visibility</p:attrName>
                                        </p:attrNameLst>
                                      </p:cBhvr>
                                      <p:to>
                                        <p:strVal val="visible"/>
                                      </p:to>
                                    </p:set>
                                    <p:animEffect transition="in" filter="wipe(up)">
                                      <p:cBhvr>
                                        <p:cTn id="75" dur="500"/>
                                        <p:tgtEl>
                                          <p:spTgt spid="47"/>
                                        </p:tgtEl>
                                      </p:cBhvr>
                                    </p:animEffect>
                                  </p:childTnLst>
                                </p:cTn>
                              </p:par>
                            </p:childTnLst>
                          </p:cTn>
                        </p:par>
                        <p:par>
                          <p:cTn id="76" fill="hold">
                            <p:stCondLst>
                              <p:cond delay="500"/>
                            </p:stCondLst>
                            <p:childTnLst>
                              <p:par>
                                <p:cTn id="77" presetID="22" presetClass="entr" presetSubtype="8" fill="hold" nodeType="afterEffect">
                                  <p:stCondLst>
                                    <p:cond delay="0"/>
                                  </p:stCondLst>
                                  <p:childTnLst>
                                    <p:set>
                                      <p:cBhvr>
                                        <p:cTn id="78" dur="1" fill="hold">
                                          <p:stCondLst>
                                            <p:cond delay="0"/>
                                          </p:stCondLst>
                                        </p:cTn>
                                        <p:tgtEl>
                                          <p:spTgt spid="26"/>
                                        </p:tgtEl>
                                        <p:attrNameLst>
                                          <p:attrName>style.visibility</p:attrName>
                                        </p:attrNameLst>
                                      </p:cBhvr>
                                      <p:to>
                                        <p:strVal val="visible"/>
                                      </p:to>
                                    </p:set>
                                    <p:animEffect transition="in" filter="wipe(left)">
                                      <p:cBhvr>
                                        <p:cTn id="79" dur="300"/>
                                        <p:tgtEl>
                                          <p:spTgt spid="26"/>
                                        </p:tgtEl>
                                      </p:cBhvr>
                                    </p:animEffect>
                                  </p:childTnLst>
                                </p:cTn>
                              </p:par>
                            </p:childTnLst>
                          </p:cTn>
                        </p:par>
                        <p:par>
                          <p:cTn id="80" fill="hold">
                            <p:stCondLst>
                              <p:cond delay="800"/>
                            </p:stCondLst>
                            <p:childTnLst>
                              <p:par>
                                <p:cTn id="81" presetID="22" presetClass="entr" presetSubtype="8" fill="hold" grpId="0" nodeType="afterEffect">
                                  <p:stCondLst>
                                    <p:cond delay="0"/>
                                  </p:stCondLst>
                                  <p:childTnLst>
                                    <p:set>
                                      <p:cBhvr>
                                        <p:cTn id="82" dur="1" fill="hold">
                                          <p:stCondLst>
                                            <p:cond delay="0"/>
                                          </p:stCondLst>
                                        </p:cTn>
                                        <p:tgtEl>
                                          <p:spTgt spid="65"/>
                                        </p:tgtEl>
                                        <p:attrNameLst>
                                          <p:attrName>style.visibility</p:attrName>
                                        </p:attrNameLst>
                                      </p:cBhvr>
                                      <p:to>
                                        <p:strVal val="visible"/>
                                      </p:to>
                                    </p:set>
                                    <p:animEffect transition="in" filter="wipe(left)">
                                      <p:cBhvr>
                                        <p:cTn id="83" dur="3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61" grpId="0"/>
      <p:bldP spid="62" grpId="0"/>
      <p:bldP spid="63" grpId="0"/>
      <p:bldP spid="64" grpId="0"/>
      <p:bldP spid="65" grpId="0"/>
      <p:bldP spid="66"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data processing</a:t>
            </a:r>
          </a:p>
        </p:txBody>
      </p:sp>
      <p:pic>
        <p:nvPicPr>
          <p:cNvPr id="3" name="Grafik 2"/>
          <p:cNvPicPr>
            <a:picLocks noChangeAspect="1"/>
          </p:cNvPicPr>
          <p:nvPr/>
        </p:nvPicPr>
        <p:blipFill>
          <a:blip r:embed="rId3"/>
          <a:stretch>
            <a:fillRect/>
          </a:stretch>
        </p:blipFill>
        <p:spPr>
          <a:xfrm>
            <a:off x="0" y="1058820"/>
            <a:ext cx="9144000" cy="4740359"/>
          </a:xfrm>
          <a:prstGeom prst="rect">
            <a:avLst/>
          </a:prstGeom>
        </p:spPr>
      </p:pic>
    </p:spTree>
    <p:extLst>
      <p:ext uri="{BB962C8B-B14F-4D97-AF65-F5344CB8AC3E}">
        <p14:creationId xmlns:p14="http://schemas.microsoft.com/office/powerpoint/2010/main" val="256530915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4"/>
          <p:cNvSpPr>
            <a:spLocks noGrp="1" noChangeArrowheads="1"/>
          </p:cNvSpPr>
          <p:nvPr>
            <p:ph idx="1"/>
          </p:nvPr>
        </p:nvSpPr>
        <p:spPr bwMode="auto">
          <a:xfrm>
            <a:off x="540000" y="900000"/>
            <a:ext cx="8229600" cy="5073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lstStyle/>
          <a:p>
            <a:r>
              <a:rPr lang="en-GB" sz="1600" dirty="0"/>
              <a:t>C</a:t>
            </a:r>
            <a:r>
              <a:rPr lang="en-US" sz="1600" dirty="0"/>
              <a:t>contact free radar measurement </a:t>
            </a:r>
            <a:r>
              <a:rPr lang="en-US" sz="1600" dirty="0">
                <a:sym typeface="Wingdings" panose="05000000000000000000" pitchFamily="2" charset="2"/>
              </a:rPr>
              <a:t></a:t>
            </a:r>
            <a:r>
              <a:rPr lang="en-US" sz="1600" dirty="0"/>
              <a:t> safe and maintenance free</a:t>
            </a:r>
          </a:p>
          <a:p>
            <a:r>
              <a:rPr lang="en-US" sz="1600" dirty="0"/>
              <a:t>Accurate measurement also in flood condition</a:t>
            </a:r>
          </a:p>
          <a:p>
            <a:r>
              <a:rPr lang="en-US" sz="1600" dirty="0"/>
              <a:t>Continuous measurement</a:t>
            </a:r>
          </a:p>
          <a:p>
            <a:r>
              <a:rPr lang="en-US" sz="1600" dirty="0"/>
              <a:t>No fouling</a:t>
            </a:r>
          </a:p>
          <a:p>
            <a:r>
              <a:rPr lang="en-US" sz="1600" dirty="0"/>
              <a:t>Rating curve Q(h) not required</a:t>
            </a:r>
          </a:p>
          <a:p>
            <a:r>
              <a:rPr lang="en-US" sz="1600" dirty="0"/>
              <a:t>Recognition of changes in river bed</a:t>
            </a:r>
          </a:p>
          <a:p>
            <a:r>
              <a:rPr lang="en-US" sz="1600" dirty="0"/>
              <a:t>No limitation with regards to minimum water depth</a:t>
            </a:r>
          </a:p>
          <a:p>
            <a:r>
              <a:rPr lang="en-US" sz="1600" dirty="0"/>
              <a:t>Fast and easy installation</a:t>
            </a:r>
          </a:p>
          <a:p>
            <a:pPr marL="188913" indent="-188913">
              <a:spcBef>
                <a:spcPct val="20000"/>
              </a:spcBef>
              <a:buClr>
                <a:srgbClr val="068D8D"/>
              </a:buClr>
              <a:buSzPct val="150000"/>
              <a:buFont typeface="Arial" charset="0"/>
              <a:buChar char="»"/>
            </a:pPr>
            <a:endParaRPr lang="en-US" sz="1600" dirty="0"/>
          </a:p>
          <a:p>
            <a:pPr marL="0" indent="0">
              <a:spcBef>
                <a:spcPct val="20000"/>
              </a:spcBef>
              <a:buClr>
                <a:srgbClr val="068D8D"/>
              </a:buClr>
              <a:buSzPct val="150000"/>
              <a:buNone/>
            </a:pPr>
            <a:endParaRPr lang="en-US" sz="1600" dirty="0"/>
          </a:p>
        </p:txBody>
      </p:sp>
      <p:pic>
        <p:nvPicPr>
          <p:cNvPr id="8" name="Grafik 7"/>
          <p:cNvPicPr>
            <a:picLocks noChangeAspect="1"/>
          </p:cNvPicPr>
          <p:nvPr/>
        </p:nvPicPr>
        <p:blipFill>
          <a:blip r:embed="rId2"/>
          <a:stretch>
            <a:fillRect/>
          </a:stretch>
        </p:blipFill>
        <p:spPr>
          <a:xfrm>
            <a:off x="7620000" y="188640"/>
            <a:ext cx="1430165" cy="620993"/>
          </a:xfrm>
          <a:prstGeom prst="rect">
            <a:avLst/>
          </a:prstGeom>
        </p:spPr>
      </p:pic>
      <p:grpSp>
        <p:nvGrpSpPr>
          <p:cNvPr id="7" name="Gruppieren 6"/>
          <p:cNvGrpSpPr/>
          <p:nvPr/>
        </p:nvGrpSpPr>
        <p:grpSpPr>
          <a:xfrm>
            <a:off x="66312" y="203935"/>
            <a:ext cx="8404464" cy="632777"/>
            <a:chOff x="66312" y="203935"/>
            <a:chExt cx="8404464" cy="632777"/>
          </a:xfrm>
        </p:grpSpPr>
        <p:grpSp>
          <p:nvGrpSpPr>
            <p:cNvPr id="9" name="Gruppieren 8"/>
            <p:cNvGrpSpPr>
              <a:grpSpLocks noChangeAspect="1"/>
            </p:cNvGrpSpPr>
            <p:nvPr/>
          </p:nvGrpSpPr>
          <p:grpSpPr>
            <a:xfrm>
              <a:off x="66312" y="203935"/>
              <a:ext cx="656001" cy="590401"/>
              <a:chOff x="1881978" y="1385888"/>
              <a:chExt cx="360000" cy="324000"/>
            </a:xfrm>
          </p:grpSpPr>
          <p:sp>
            <p:nvSpPr>
              <p:cNvPr id="11" name="Diagonal liegende"/>
              <p:cNvSpPr/>
              <p:nvPr/>
            </p:nvSpPr>
            <p:spPr>
              <a:xfrm>
                <a:off x="1881978" y="1385888"/>
                <a:ext cx="360000" cy="324000"/>
              </a:xfrm>
              <a:prstGeom prst="round2DiagRect">
                <a:avLst/>
              </a:prstGeom>
              <a:solidFill>
                <a:schemeClr val="bg1"/>
              </a:solidFill>
              <a:ln>
                <a:solidFill>
                  <a:srgbClr val="068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Grafik 11"/>
              <p:cNvPicPr>
                <a:picLocks noChangeAspect="1"/>
              </p:cNvPicPr>
              <p:nvPr/>
            </p:nvPicPr>
            <p:blipFill rotWithShape="1">
              <a:blip r:embed="rId3">
                <a:extLst>
                  <a:ext uri="{28A0092B-C50C-407E-A947-70E740481C1C}">
                    <a14:useLocalDpi xmlns:a14="http://schemas.microsoft.com/office/drawing/2010/main" val="0"/>
                  </a:ext>
                </a:extLst>
              </a:blip>
              <a:srcRect t="11634"/>
              <a:stretch/>
            </p:blipFill>
            <p:spPr>
              <a:xfrm>
                <a:off x="1902611" y="1434742"/>
                <a:ext cx="315073" cy="243060"/>
              </a:xfrm>
              <a:prstGeom prst="rect">
                <a:avLst/>
              </a:prstGeom>
            </p:spPr>
          </p:pic>
        </p:grpSp>
        <p:sp>
          <p:nvSpPr>
            <p:cNvPr id="10" name="Titel 1"/>
            <p:cNvSpPr txBox="1">
              <a:spLocks/>
            </p:cNvSpPr>
            <p:nvPr/>
          </p:nvSpPr>
          <p:spPr>
            <a:xfrm>
              <a:off x="683568" y="274638"/>
              <a:ext cx="7787208" cy="562074"/>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chemeClr val="tx1"/>
                  </a:solidFill>
                  <a:latin typeface="Arial" panose="020B0604020202020204" pitchFamily="34" charset="0"/>
                  <a:ea typeface="+mj-ea"/>
                  <a:cs typeface="Arial" panose="020B0604020202020204" pitchFamily="34" charset="0"/>
                </a:defRPr>
              </a:lvl1pPr>
            </a:lstStyle>
            <a:p>
              <a:pPr fontAlgn="auto">
                <a:spcAft>
                  <a:spcPts val="0"/>
                </a:spcAft>
                <a:buClrTx/>
                <a:buSzTx/>
                <a:buFontTx/>
              </a:pPr>
              <a:r>
                <a:rPr lang="en-GB" sz="2800" dirty="0">
                  <a:latin typeface="+mj-lt"/>
                </a:rPr>
                <a:t>RQ-30 - summary</a:t>
              </a:r>
            </a:p>
          </p:txBody>
        </p:sp>
      </p:grpSp>
    </p:spTree>
    <p:extLst>
      <p:ext uri="{BB962C8B-B14F-4D97-AF65-F5344CB8AC3E}">
        <p14:creationId xmlns:p14="http://schemas.microsoft.com/office/powerpoint/2010/main" val="119598622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20000" y="4320000"/>
            <a:ext cx="7772400" cy="1362075"/>
          </a:xfrm>
        </p:spPr>
        <p:txBody>
          <a:bodyPr>
            <a:noAutofit/>
          </a:bodyPr>
          <a:lstStyle/>
          <a:p>
            <a:r>
              <a:rPr lang="en-GB" sz="3600" dirty="0"/>
              <a:t>Application Pictures</a:t>
            </a:r>
            <a:endParaRPr lang="en-US" sz="3600" dirty="0"/>
          </a:p>
        </p:txBody>
      </p:sp>
      <p:sp>
        <p:nvSpPr>
          <p:cNvPr id="5" name="Foliennummernplatzhalter 4"/>
          <p:cNvSpPr>
            <a:spLocks noGrp="1"/>
          </p:cNvSpPr>
          <p:nvPr>
            <p:ph type="sldNum" idx="12"/>
          </p:nvPr>
        </p:nvSpPr>
        <p:spPr/>
        <p:txBody>
          <a:bodyPr/>
          <a:lstStyle/>
          <a:p>
            <a:fld id="{0A38BB86-678C-4850-AA58-8576BAB49250}" type="slidenum">
              <a:rPr lang="de-DE" smtClean="0"/>
              <a:pPr/>
              <a:t>72</a:t>
            </a:fld>
            <a:endParaRPr lang="de-DE"/>
          </a:p>
        </p:txBody>
      </p:sp>
      <p:grpSp>
        <p:nvGrpSpPr>
          <p:cNvPr id="4" name="Gruppieren 3"/>
          <p:cNvGrpSpPr/>
          <p:nvPr/>
        </p:nvGrpSpPr>
        <p:grpSpPr>
          <a:xfrm>
            <a:off x="66312" y="203935"/>
            <a:ext cx="8404464" cy="632777"/>
            <a:chOff x="66312" y="203935"/>
            <a:chExt cx="8404464" cy="632777"/>
          </a:xfrm>
        </p:grpSpPr>
        <p:grpSp>
          <p:nvGrpSpPr>
            <p:cNvPr id="6" name="Gruppieren 5"/>
            <p:cNvGrpSpPr>
              <a:grpSpLocks noChangeAspect="1"/>
            </p:cNvGrpSpPr>
            <p:nvPr/>
          </p:nvGrpSpPr>
          <p:grpSpPr>
            <a:xfrm>
              <a:off x="66312" y="203935"/>
              <a:ext cx="656001" cy="590401"/>
              <a:chOff x="1881978" y="1385888"/>
              <a:chExt cx="360000" cy="324000"/>
            </a:xfrm>
          </p:grpSpPr>
          <p:sp>
            <p:nvSpPr>
              <p:cNvPr id="8" name="Diagonal liegende Ecken des Rechtecks abrunden 7"/>
              <p:cNvSpPr/>
              <p:nvPr/>
            </p:nvSpPr>
            <p:spPr>
              <a:xfrm>
                <a:off x="1881978" y="1385888"/>
                <a:ext cx="360000" cy="324000"/>
              </a:xfrm>
              <a:prstGeom prst="round2DiagRect">
                <a:avLst/>
              </a:prstGeom>
              <a:solidFill>
                <a:schemeClr val="bg1"/>
              </a:solidFill>
              <a:ln>
                <a:solidFill>
                  <a:srgbClr val="068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fik 8"/>
              <p:cNvPicPr>
                <a:picLocks noChangeAspect="1"/>
              </p:cNvPicPr>
              <p:nvPr/>
            </p:nvPicPr>
            <p:blipFill rotWithShape="1">
              <a:blip r:embed="rId2">
                <a:extLst>
                  <a:ext uri="{28A0092B-C50C-407E-A947-70E740481C1C}">
                    <a14:useLocalDpi xmlns:a14="http://schemas.microsoft.com/office/drawing/2010/main" val="0"/>
                  </a:ext>
                </a:extLst>
              </a:blip>
              <a:srcRect t="11634"/>
              <a:stretch/>
            </p:blipFill>
            <p:spPr>
              <a:xfrm>
                <a:off x="1902611" y="1434742"/>
                <a:ext cx="315073" cy="243060"/>
              </a:xfrm>
              <a:prstGeom prst="rect">
                <a:avLst/>
              </a:prstGeom>
            </p:spPr>
          </p:pic>
        </p:grpSp>
        <p:sp>
          <p:nvSpPr>
            <p:cNvPr id="7" name="Titel 1"/>
            <p:cNvSpPr txBox="1">
              <a:spLocks/>
            </p:cNvSpPr>
            <p:nvPr/>
          </p:nvSpPr>
          <p:spPr>
            <a:xfrm>
              <a:off x="683568" y="274638"/>
              <a:ext cx="7787208" cy="562074"/>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chemeClr val="tx1"/>
                  </a:solidFill>
                  <a:latin typeface="Arial" panose="020B0604020202020204" pitchFamily="34" charset="0"/>
                  <a:ea typeface="+mj-ea"/>
                  <a:cs typeface="Arial" panose="020B0604020202020204" pitchFamily="34" charset="0"/>
                </a:defRPr>
              </a:lvl1pPr>
            </a:lstStyle>
            <a:p>
              <a:pPr fontAlgn="auto">
                <a:spcAft>
                  <a:spcPts val="0"/>
                </a:spcAft>
                <a:buClrTx/>
                <a:buSzTx/>
                <a:buFontTx/>
              </a:pPr>
              <a:r>
                <a:rPr lang="en-GB" sz="2800" dirty="0">
                  <a:latin typeface="+mj-lt"/>
                </a:rPr>
                <a:t>SO</a:t>
              </a:r>
              <a:r>
                <a:rPr lang="en-GB" sz="2800" dirty="0">
                  <a:solidFill>
                    <a:srgbClr val="068D8D"/>
                  </a:solidFill>
                  <a:latin typeface="+mj-lt"/>
                </a:rPr>
                <a:t>MM</a:t>
              </a:r>
              <a:r>
                <a:rPr lang="en-GB" sz="2800" dirty="0">
                  <a:latin typeface="+mj-lt"/>
                </a:rPr>
                <a:t>ER - Hydrology </a:t>
              </a:r>
            </a:p>
          </p:txBody>
        </p:sp>
      </p:grpSp>
    </p:spTree>
    <p:extLst>
      <p:ext uri="{BB962C8B-B14F-4D97-AF65-F5344CB8AC3E}">
        <p14:creationId xmlns:p14="http://schemas.microsoft.com/office/powerpoint/2010/main" val="3258382509"/>
      </p:ext>
    </p:extLst>
  </p:cSld>
  <p:clrMapOvr>
    <a:masterClrMapping/>
  </p:clrMapOvr>
  <p:transition spd="slow"/>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1" descr="Scharnitz_P1010049"/>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206"/>
          <a:stretch/>
        </p:blipFill>
        <p:spPr bwMode="auto">
          <a:xfrm>
            <a:off x="5743575" y="946019"/>
            <a:ext cx="3096732" cy="2648264"/>
          </a:xfrm>
          <a:prstGeom prst="rect">
            <a:avLst/>
          </a:prstGeom>
          <a:noFill/>
          <a:ln w="19050">
            <a:solidFill>
              <a:srgbClr val="068D8D"/>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12" descr="China_Enshi_RQ24_MS"/>
          <p:cNvPicPr>
            <a:picLocks noChangeAspect="1" noChangeArrowheads="1"/>
          </p:cNvPicPr>
          <p:nvPr/>
        </p:nvPicPr>
        <p:blipFill rotWithShape="1">
          <a:blip r:embed="rId3">
            <a:extLst>
              <a:ext uri="{28A0092B-C50C-407E-A947-70E740481C1C}">
                <a14:useLocalDpi xmlns:a14="http://schemas.microsoft.com/office/drawing/2010/main" val="0"/>
              </a:ext>
            </a:extLst>
          </a:blip>
          <a:srcRect l="17929"/>
          <a:stretch/>
        </p:blipFill>
        <p:spPr bwMode="auto">
          <a:xfrm>
            <a:off x="296586" y="946018"/>
            <a:ext cx="5322275" cy="5302381"/>
          </a:xfrm>
          <a:prstGeom prst="rect">
            <a:avLst/>
          </a:prstGeom>
          <a:noFill/>
          <a:ln w="19050">
            <a:solidFill>
              <a:srgbClr val="068D8D"/>
            </a:solidFill>
            <a:miter lim="800000"/>
            <a:headEnd/>
            <a:tailEnd/>
          </a:ln>
          <a:extLst>
            <a:ext uri="{909E8E84-426E-40DD-AFC4-6F175D3DCCD1}">
              <a14:hiddenFill xmlns:a14="http://schemas.microsoft.com/office/drawing/2010/main">
                <a:solidFill>
                  <a:srgbClr val="FFFFFF"/>
                </a:solidFill>
              </a14:hiddenFill>
            </a:ext>
          </a:extLst>
        </p:spPr>
      </p:pic>
      <p:sp>
        <p:nvSpPr>
          <p:cNvPr id="16" name="Textfeld 15"/>
          <p:cNvSpPr txBox="1"/>
          <p:nvPr/>
        </p:nvSpPr>
        <p:spPr>
          <a:xfrm>
            <a:off x="171872" y="6248399"/>
            <a:ext cx="1449436" cy="400110"/>
          </a:xfrm>
          <a:prstGeom prst="rect">
            <a:avLst/>
          </a:prstGeom>
          <a:noFill/>
        </p:spPr>
        <p:txBody>
          <a:bodyPr wrap="none" rtlCol="0">
            <a:spAutoFit/>
          </a:bodyPr>
          <a:lstStyle/>
          <a:p>
            <a:r>
              <a:rPr lang="de-DE" sz="2000" dirty="0" err="1">
                <a:solidFill>
                  <a:schemeClr val="tx1"/>
                </a:solidFill>
                <a:latin typeface="+mn-lt"/>
              </a:rPr>
              <a:t>Enshi</a:t>
            </a:r>
            <a:r>
              <a:rPr lang="de-DE" sz="2000" dirty="0">
                <a:solidFill>
                  <a:schemeClr val="tx1"/>
                </a:solidFill>
                <a:latin typeface="+mn-lt"/>
              </a:rPr>
              <a:t>, China</a:t>
            </a:r>
          </a:p>
        </p:txBody>
      </p:sp>
      <p:sp>
        <p:nvSpPr>
          <p:cNvPr id="17" name="Textfeld 16"/>
          <p:cNvSpPr txBox="1"/>
          <p:nvPr/>
        </p:nvSpPr>
        <p:spPr>
          <a:xfrm>
            <a:off x="7328931" y="3543155"/>
            <a:ext cx="1511376" cy="400110"/>
          </a:xfrm>
          <a:prstGeom prst="rect">
            <a:avLst/>
          </a:prstGeom>
          <a:noFill/>
        </p:spPr>
        <p:txBody>
          <a:bodyPr wrap="none" rtlCol="0">
            <a:spAutoFit/>
          </a:bodyPr>
          <a:lstStyle/>
          <a:p>
            <a:r>
              <a:rPr lang="de-DE" sz="2000" dirty="0">
                <a:solidFill>
                  <a:schemeClr val="tx1"/>
                </a:solidFill>
                <a:latin typeface="+mn-lt"/>
              </a:rPr>
              <a:t>Tirol, Austria</a:t>
            </a:r>
          </a:p>
        </p:txBody>
      </p:sp>
      <p:grpSp>
        <p:nvGrpSpPr>
          <p:cNvPr id="11" name="Gruppieren 10"/>
          <p:cNvGrpSpPr/>
          <p:nvPr/>
        </p:nvGrpSpPr>
        <p:grpSpPr>
          <a:xfrm>
            <a:off x="66312" y="203935"/>
            <a:ext cx="8404464" cy="632777"/>
            <a:chOff x="66312" y="203935"/>
            <a:chExt cx="8404464" cy="632777"/>
          </a:xfrm>
        </p:grpSpPr>
        <p:grpSp>
          <p:nvGrpSpPr>
            <p:cNvPr id="12" name="Gruppieren 11"/>
            <p:cNvGrpSpPr>
              <a:grpSpLocks noChangeAspect="1"/>
            </p:cNvGrpSpPr>
            <p:nvPr/>
          </p:nvGrpSpPr>
          <p:grpSpPr>
            <a:xfrm>
              <a:off x="66312" y="203935"/>
              <a:ext cx="656001" cy="590401"/>
              <a:chOff x="1881978" y="1385888"/>
              <a:chExt cx="360000" cy="324000"/>
            </a:xfrm>
          </p:grpSpPr>
          <p:sp>
            <p:nvSpPr>
              <p:cNvPr id="18" name="Diagonal liegende"/>
              <p:cNvSpPr/>
              <p:nvPr/>
            </p:nvSpPr>
            <p:spPr>
              <a:xfrm>
                <a:off x="1881978" y="1385888"/>
                <a:ext cx="360000" cy="324000"/>
              </a:xfrm>
              <a:prstGeom prst="round2DiagRect">
                <a:avLst/>
              </a:prstGeom>
              <a:solidFill>
                <a:schemeClr val="bg1"/>
              </a:solidFill>
              <a:ln>
                <a:solidFill>
                  <a:srgbClr val="068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Grafik 18"/>
              <p:cNvPicPr>
                <a:picLocks noChangeAspect="1"/>
              </p:cNvPicPr>
              <p:nvPr/>
            </p:nvPicPr>
            <p:blipFill rotWithShape="1">
              <a:blip r:embed="rId4">
                <a:extLst>
                  <a:ext uri="{28A0092B-C50C-407E-A947-70E740481C1C}">
                    <a14:useLocalDpi xmlns:a14="http://schemas.microsoft.com/office/drawing/2010/main" val="0"/>
                  </a:ext>
                </a:extLst>
              </a:blip>
              <a:srcRect t="11634"/>
              <a:stretch/>
            </p:blipFill>
            <p:spPr>
              <a:xfrm>
                <a:off x="1902611" y="1434742"/>
                <a:ext cx="315073" cy="243060"/>
              </a:xfrm>
              <a:prstGeom prst="rect">
                <a:avLst/>
              </a:prstGeom>
            </p:spPr>
          </p:pic>
        </p:grpSp>
        <p:sp>
          <p:nvSpPr>
            <p:cNvPr id="13" name="Titel 1"/>
            <p:cNvSpPr txBox="1">
              <a:spLocks/>
            </p:cNvSpPr>
            <p:nvPr/>
          </p:nvSpPr>
          <p:spPr>
            <a:xfrm>
              <a:off x="683568" y="274638"/>
              <a:ext cx="7787208" cy="562074"/>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chemeClr val="tx1"/>
                  </a:solidFill>
                  <a:latin typeface="Arial" panose="020B0604020202020204" pitchFamily="34" charset="0"/>
                  <a:ea typeface="+mj-ea"/>
                  <a:cs typeface="Arial" panose="020B0604020202020204" pitchFamily="34" charset="0"/>
                </a:defRPr>
              </a:lvl1pPr>
            </a:lstStyle>
            <a:p>
              <a:pPr fontAlgn="auto">
                <a:spcAft>
                  <a:spcPts val="0"/>
                </a:spcAft>
                <a:buClrTx/>
                <a:buSzTx/>
                <a:buFontTx/>
              </a:pPr>
              <a:r>
                <a:rPr lang="en-GB" sz="2800" dirty="0">
                  <a:latin typeface="+mj-lt"/>
                </a:rPr>
                <a:t>RQ-30 - Applications</a:t>
              </a:r>
            </a:p>
          </p:txBody>
        </p:sp>
      </p:grpSp>
      <p:pic>
        <p:nvPicPr>
          <p:cNvPr id="5" name="Grafik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43575" y="3925850"/>
            <a:ext cx="3096732" cy="2322549"/>
          </a:xfrm>
          <a:prstGeom prst="rect">
            <a:avLst/>
          </a:prstGeom>
          <a:ln w="19050">
            <a:solidFill>
              <a:srgbClr val="068D8D"/>
            </a:solidFill>
          </a:ln>
        </p:spPr>
      </p:pic>
      <p:sp>
        <p:nvSpPr>
          <p:cNvPr id="20" name="Textfeld 19"/>
          <p:cNvSpPr txBox="1"/>
          <p:nvPr/>
        </p:nvSpPr>
        <p:spPr>
          <a:xfrm>
            <a:off x="8192052" y="6248399"/>
            <a:ext cx="772969" cy="400110"/>
          </a:xfrm>
          <a:prstGeom prst="rect">
            <a:avLst/>
          </a:prstGeom>
          <a:noFill/>
        </p:spPr>
        <p:txBody>
          <a:bodyPr wrap="none" rtlCol="0">
            <a:spAutoFit/>
          </a:bodyPr>
          <a:lstStyle/>
          <a:p>
            <a:r>
              <a:rPr lang="de-DE" sz="2000" dirty="0">
                <a:solidFill>
                  <a:schemeClr val="tx1"/>
                </a:solidFill>
                <a:latin typeface="+mn-lt"/>
              </a:rPr>
              <a:t>China</a:t>
            </a:r>
          </a:p>
        </p:txBody>
      </p:sp>
    </p:spTree>
    <p:extLst>
      <p:ext uri="{BB962C8B-B14F-4D97-AF65-F5344CB8AC3E}">
        <p14:creationId xmlns:p14="http://schemas.microsoft.com/office/powerpoint/2010/main" val="260712371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61587" y="4458665"/>
            <a:ext cx="3969965" cy="2374195"/>
          </a:xfrm>
          <a:prstGeom prst="rect">
            <a:avLst/>
          </a:prstGeom>
          <a:ln w="19050">
            <a:solidFill>
              <a:srgbClr val="068D8D"/>
            </a:solidFill>
          </a:ln>
        </p:spPr>
      </p:pic>
      <p:pic>
        <p:nvPicPr>
          <p:cNvPr id="6" name="Grafik 5"/>
          <p:cNvPicPr>
            <a:picLocks noChangeAspect="1"/>
          </p:cNvPicPr>
          <p:nvPr/>
        </p:nvPicPr>
        <p:blipFill rotWithShape="1">
          <a:blip r:embed="rId3" cstate="print">
            <a:extLst>
              <a:ext uri="{28A0092B-C50C-407E-A947-70E740481C1C}">
                <a14:useLocalDpi xmlns:a14="http://schemas.microsoft.com/office/drawing/2010/main" val="0"/>
              </a:ext>
            </a:extLst>
          </a:blip>
          <a:srcRect r="6061" b="8879"/>
          <a:stretch/>
        </p:blipFill>
        <p:spPr>
          <a:xfrm>
            <a:off x="6320647" y="925734"/>
            <a:ext cx="2671421" cy="3455079"/>
          </a:xfrm>
          <a:prstGeom prst="rect">
            <a:avLst/>
          </a:prstGeom>
          <a:ln w="19050">
            <a:solidFill>
              <a:srgbClr val="068D8D"/>
            </a:solidFill>
          </a:ln>
        </p:spPr>
      </p:pic>
      <p:sp>
        <p:nvSpPr>
          <p:cNvPr id="9" name="Textfeld 8"/>
          <p:cNvSpPr txBox="1"/>
          <p:nvPr/>
        </p:nvSpPr>
        <p:spPr>
          <a:xfrm>
            <a:off x="8082149" y="4340655"/>
            <a:ext cx="1006109" cy="369332"/>
          </a:xfrm>
          <a:prstGeom prst="rect">
            <a:avLst/>
          </a:prstGeom>
          <a:noFill/>
        </p:spPr>
        <p:txBody>
          <a:bodyPr wrap="none" rtlCol="0">
            <a:spAutoFit/>
          </a:bodyPr>
          <a:lstStyle/>
          <a:p>
            <a:r>
              <a:rPr lang="en-US" sz="1800" dirty="0">
                <a:solidFill>
                  <a:schemeClr val="tx1"/>
                </a:solidFill>
                <a:latin typeface="+mn-lt"/>
              </a:rPr>
              <a:t>Australia</a:t>
            </a:r>
          </a:p>
        </p:txBody>
      </p:sp>
      <p:sp>
        <p:nvSpPr>
          <p:cNvPr id="10" name="Textfeld 9"/>
          <p:cNvSpPr txBox="1"/>
          <p:nvPr/>
        </p:nvSpPr>
        <p:spPr>
          <a:xfrm>
            <a:off x="7983105" y="6488668"/>
            <a:ext cx="1160895" cy="369332"/>
          </a:xfrm>
          <a:prstGeom prst="rect">
            <a:avLst/>
          </a:prstGeom>
          <a:noFill/>
        </p:spPr>
        <p:txBody>
          <a:bodyPr wrap="none" rtlCol="0">
            <a:spAutoFit/>
          </a:bodyPr>
          <a:lstStyle/>
          <a:p>
            <a:r>
              <a:rPr lang="en-US" sz="1800" dirty="0">
                <a:solidFill>
                  <a:schemeClr val="tx1"/>
                </a:solidFill>
                <a:latin typeface="+mn-lt"/>
              </a:rPr>
              <a:t>Zimbabwe</a:t>
            </a:r>
          </a:p>
        </p:txBody>
      </p:sp>
      <p:sp>
        <p:nvSpPr>
          <p:cNvPr id="11" name="Textfeld 10">
            <a:extLst>
              <a:ext uri="{FF2B5EF4-FFF2-40B4-BE49-F238E27FC236}">
                <a16:creationId xmlns:a16="http://schemas.microsoft.com/office/drawing/2014/main" id="{44799C36-AEA0-44F8-8DE1-4BC8CC37785F}"/>
              </a:ext>
            </a:extLst>
          </p:cNvPr>
          <p:cNvSpPr txBox="1"/>
          <p:nvPr/>
        </p:nvSpPr>
        <p:spPr>
          <a:xfrm>
            <a:off x="0" y="4362149"/>
            <a:ext cx="569323" cy="369332"/>
          </a:xfrm>
          <a:prstGeom prst="rect">
            <a:avLst/>
          </a:prstGeom>
          <a:noFill/>
        </p:spPr>
        <p:txBody>
          <a:bodyPr wrap="none" rtlCol="0">
            <a:spAutoFit/>
          </a:bodyPr>
          <a:lstStyle/>
          <a:p>
            <a:r>
              <a:rPr lang="en-US" sz="1800" dirty="0">
                <a:solidFill>
                  <a:schemeClr val="tx1"/>
                </a:solidFill>
                <a:latin typeface="+mn-lt"/>
              </a:rPr>
              <a:t>USA</a:t>
            </a:r>
          </a:p>
        </p:txBody>
      </p:sp>
      <p:grpSp>
        <p:nvGrpSpPr>
          <p:cNvPr id="12" name="Gruppieren 11"/>
          <p:cNvGrpSpPr/>
          <p:nvPr/>
        </p:nvGrpSpPr>
        <p:grpSpPr>
          <a:xfrm>
            <a:off x="66312" y="203935"/>
            <a:ext cx="8404464" cy="632777"/>
            <a:chOff x="66312" y="203935"/>
            <a:chExt cx="8404464" cy="632777"/>
          </a:xfrm>
        </p:grpSpPr>
        <p:grpSp>
          <p:nvGrpSpPr>
            <p:cNvPr id="14" name="Gruppieren 13"/>
            <p:cNvGrpSpPr>
              <a:grpSpLocks noChangeAspect="1"/>
            </p:cNvGrpSpPr>
            <p:nvPr/>
          </p:nvGrpSpPr>
          <p:grpSpPr>
            <a:xfrm>
              <a:off x="66312" y="203935"/>
              <a:ext cx="656001" cy="590401"/>
              <a:chOff x="1881978" y="1385888"/>
              <a:chExt cx="360000" cy="324000"/>
            </a:xfrm>
          </p:grpSpPr>
          <p:sp>
            <p:nvSpPr>
              <p:cNvPr id="16" name="Diagonal liegende"/>
              <p:cNvSpPr/>
              <p:nvPr/>
            </p:nvSpPr>
            <p:spPr>
              <a:xfrm>
                <a:off x="1881978" y="1385888"/>
                <a:ext cx="360000" cy="324000"/>
              </a:xfrm>
              <a:prstGeom prst="round2DiagRect">
                <a:avLst/>
              </a:prstGeom>
              <a:solidFill>
                <a:schemeClr val="bg1"/>
              </a:solidFill>
              <a:ln>
                <a:solidFill>
                  <a:srgbClr val="068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Grafik 16"/>
              <p:cNvPicPr>
                <a:picLocks noChangeAspect="1"/>
              </p:cNvPicPr>
              <p:nvPr/>
            </p:nvPicPr>
            <p:blipFill rotWithShape="1">
              <a:blip r:embed="rId4">
                <a:extLst>
                  <a:ext uri="{28A0092B-C50C-407E-A947-70E740481C1C}">
                    <a14:useLocalDpi xmlns:a14="http://schemas.microsoft.com/office/drawing/2010/main" val="0"/>
                  </a:ext>
                </a:extLst>
              </a:blip>
              <a:srcRect t="11634"/>
              <a:stretch/>
            </p:blipFill>
            <p:spPr>
              <a:xfrm>
                <a:off x="1902611" y="1434742"/>
                <a:ext cx="315073" cy="243060"/>
              </a:xfrm>
              <a:prstGeom prst="rect">
                <a:avLst/>
              </a:prstGeom>
            </p:spPr>
          </p:pic>
        </p:grpSp>
        <p:sp>
          <p:nvSpPr>
            <p:cNvPr id="15" name="Titel 1"/>
            <p:cNvSpPr txBox="1">
              <a:spLocks/>
            </p:cNvSpPr>
            <p:nvPr/>
          </p:nvSpPr>
          <p:spPr>
            <a:xfrm>
              <a:off x="683568" y="274638"/>
              <a:ext cx="7787208" cy="562074"/>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chemeClr val="tx1"/>
                  </a:solidFill>
                  <a:latin typeface="Arial" panose="020B0604020202020204" pitchFamily="34" charset="0"/>
                  <a:ea typeface="+mj-ea"/>
                  <a:cs typeface="Arial" panose="020B0604020202020204" pitchFamily="34" charset="0"/>
                </a:defRPr>
              </a:lvl1pPr>
            </a:lstStyle>
            <a:p>
              <a:pPr fontAlgn="auto">
                <a:spcAft>
                  <a:spcPts val="0"/>
                </a:spcAft>
                <a:buClrTx/>
                <a:buSzTx/>
                <a:buFontTx/>
              </a:pPr>
              <a:r>
                <a:rPr lang="en-GB" sz="2800" dirty="0">
                  <a:latin typeface="+mj-lt"/>
                </a:rPr>
                <a:t>RQ-30 - Applications</a:t>
              </a:r>
            </a:p>
          </p:txBody>
        </p:sp>
      </p:grpSp>
      <p:pic>
        <p:nvPicPr>
          <p:cNvPr id="7" name="Grafik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311" y="925734"/>
            <a:ext cx="6121011" cy="3443909"/>
          </a:xfrm>
          <a:prstGeom prst="rect">
            <a:avLst/>
          </a:prstGeom>
          <a:ln w="19050">
            <a:solidFill>
              <a:srgbClr val="068D8D"/>
            </a:solidFill>
          </a:ln>
        </p:spPr>
      </p:pic>
    </p:spTree>
    <p:extLst>
      <p:ext uri="{BB962C8B-B14F-4D97-AF65-F5344CB8AC3E}">
        <p14:creationId xmlns:p14="http://schemas.microsoft.com/office/powerpoint/2010/main" val="169226547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p:cNvPicPr>
            <a:picLocks noChangeAspect="1"/>
          </p:cNvPicPr>
          <p:nvPr/>
        </p:nvPicPr>
        <p:blipFill>
          <a:blip r:embed="rId2"/>
          <a:stretch>
            <a:fillRect/>
          </a:stretch>
        </p:blipFill>
        <p:spPr>
          <a:xfrm>
            <a:off x="7620000" y="188640"/>
            <a:ext cx="1430165" cy="620993"/>
          </a:xfrm>
          <a:prstGeom prst="rect">
            <a:avLst/>
          </a:prstGeom>
        </p:spPr>
      </p:pic>
      <p:pic>
        <p:nvPicPr>
          <p:cNvPr id="13" name="Picture 15" descr="Kirchdorf_PICT1144"/>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9000" contrast="-20000"/>
                    </a14:imgEffect>
                  </a14:imgLayer>
                </a14:imgProps>
              </a:ext>
              <a:ext uri="{28A0092B-C50C-407E-A947-70E740481C1C}">
                <a14:useLocalDpi xmlns:a14="http://schemas.microsoft.com/office/drawing/2010/main" val="0"/>
              </a:ext>
            </a:extLst>
          </a:blip>
          <a:srcRect/>
          <a:stretch>
            <a:fillRect/>
          </a:stretch>
        </p:blipFill>
        <p:spPr bwMode="auto">
          <a:xfrm>
            <a:off x="4752000" y="900000"/>
            <a:ext cx="3672000" cy="2754587"/>
          </a:xfrm>
          <a:prstGeom prst="rect">
            <a:avLst/>
          </a:prstGeom>
          <a:noFill/>
          <a:ln w="19050">
            <a:solidFill>
              <a:srgbClr val="068D8D"/>
            </a:solidFill>
            <a:miter lim="800000"/>
            <a:headEnd/>
            <a:tailEnd/>
          </a:ln>
          <a:extLst>
            <a:ext uri="{909E8E84-426E-40DD-AFC4-6F175D3DCCD1}">
              <a14:hiddenFill xmlns:a14="http://schemas.microsoft.com/office/drawing/2010/main">
                <a:solidFill>
                  <a:srgbClr val="FFFFFF"/>
                </a:solidFill>
              </a14:hiddenFill>
            </a:ext>
          </a:extLst>
        </p:spPr>
      </p:pic>
      <p:pic>
        <p:nvPicPr>
          <p:cNvPr id="6" name="Grafik 5"/>
          <p:cNvPicPr>
            <a:picLocks noChangeAspect="1"/>
          </p:cNvPicPr>
          <p:nvPr/>
        </p:nvPicPr>
        <p:blipFill>
          <a:blip r:embed="rId5" cstate="print">
            <a:extLst>
              <a:ext uri="{BEBA8EAE-BF5A-486C-A8C5-ECC9F3942E4B}">
                <a14:imgProps xmlns:a14="http://schemas.microsoft.com/office/drawing/2010/main">
                  <a14:imgLayer r:embed="rId6">
                    <a14:imgEffect>
                      <a14:brightnessContrast contrast="11000"/>
                    </a14:imgEffect>
                  </a14:imgLayer>
                </a14:imgProps>
              </a:ext>
              <a:ext uri="{28A0092B-C50C-407E-A947-70E740481C1C}">
                <a14:useLocalDpi xmlns:a14="http://schemas.microsoft.com/office/drawing/2010/main" val="0"/>
              </a:ext>
            </a:extLst>
          </a:blip>
          <a:stretch>
            <a:fillRect/>
          </a:stretch>
        </p:blipFill>
        <p:spPr>
          <a:xfrm>
            <a:off x="720000" y="3755862"/>
            <a:ext cx="3672000" cy="2754000"/>
          </a:xfrm>
          <a:prstGeom prst="rect">
            <a:avLst/>
          </a:prstGeom>
          <a:ln w="19050">
            <a:solidFill>
              <a:srgbClr val="068D8D"/>
            </a:solidFill>
          </a:ln>
        </p:spPr>
      </p:pic>
      <p:pic>
        <p:nvPicPr>
          <p:cNvPr id="8" name="Grafik 7"/>
          <p:cNvPicPr>
            <a:picLocks noChangeAspect="1"/>
          </p:cNvPicPr>
          <p:nvPr/>
        </p:nvPicPr>
        <p:blipFill>
          <a:blip r:embed="rId7" cstate="print">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20000" y="1565593"/>
            <a:ext cx="3672000" cy="2061914"/>
          </a:xfrm>
          <a:prstGeom prst="rect">
            <a:avLst/>
          </a:prstGeom>
          <a:ln w="19050">
            <a:solidFill>
              <a:srgbClr val="068D8D"/>
            </a:solidFill>
          </a:ln>
        </p:spPr>
      </p:pic>
      <p:pic>
        <p:nvPicPr>
          <p:cNvPr id="20" name="Grafik 19"/>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752000" y="3755862"/>
            <a:ext cx="3672000" cy="2754000"/>
          </a:xfrm>
          <a:prstGeom prst="rect">
            <a:avLst/>
          </a:prstGeom>
          <a:ln w="19050">
            <a:solidFill>
              <a:srgbClr val="068D8D"/>
            </a:solidFill>
          </a:ln>
        </p:spPr>
      </p:pic>
      <p:sp>
        <p:nvSpPr>
          <p:cNvPr id="21" name="Textfeld 20"/>
          <p:cNvSpPr txBox="1"/>
          <p:nvPr/>
        </p:nvSpPr>
        <p:spPr>
          <a:xfrm>
            <a:off x="360000" y="900000"/>
            <a:ext cx="2256515" cy="338554"/>
          </a:xfrm>
          <a:prstGeom prst="rect">
            <a:avLst/>
          </a:prstGeom>
          <a:noFill/>
        </p:spPr>
        <p:txBody>
          <a:bodyPr wrap="none" rtlCol="0">
            <a:spAutoFit/>
          </a:bodyPr>
          <a:lstStyle/>
          <a:p>
            <a:pPr marL="285750" indent="-285750">
              <a:buClr>
                <a:srgbClr val="068D8D"/>
              </a:buClr>
              <a:buFont typeface="Wingdings" panose="05000000000000000000" pitchFamily="2" charset="2"/>
              <a:buChar char="ü"/>
            </a:pPr>
            <a:r>
              <a:rPr lang="en-GB" sz="1600" dirty="0">
                <a:solidFill>
                  <a:srgbClr val="080808"/>
                </a:solidFill>
                <a:latin typeface="+mn-lt"/>
              </a:rPr>
              <a:t>Different installations</a:t>
            </a:r>
            <a:endParaRPr lang="en-US" sz="1600" dirty="0">
              <a:solidFill>
                <a:srgbClr val="080808"/>
              </a:solidFill>
              <a:latin typeface="+mn-lt"/>
            </a:endParaRPr>
          </a:p>
        </p:txBody>
      </p:sp>
      <p:grpSp>
        <p:nvGrpSpPr>
          <p:cNvPr id="10" name="Gruppieren 9"/>
          <p:cNvGrpSpPr/>
          <p:nvPr/>
        </p:nvGrpSpPr>
        <p:grpSpPr>
          <a:xfrm>
            <a:off x="66312" y="203935"/>
            <a:ext cx="8404464" cy="632777"/>
            <a:chOff x="66312" y="203935"/>
            <a:chExt cx="8404464" cy="632777"/>
          </a:xfrm>
        </p:grpSpPr>
        <p:grpSp>
          <p:nvGrpSpPr>
            <p:cNvPr id="11" name="Gruppieren 10"/>
            <p:cNvGrpSpPr>
              <a:grpSpLocks noChangeAspect="1"/>
            </p:cNvGrpSpPr>
            <p:nvPr/>
          </p:nvGrpSpPr>
          <p:grpSpPr>
            <a:xfrm>
              <a:off x="66312" y="203935"/>
              <a:ext cx="656001" cy="590401"/>
              <a:chOff x="1881978" y="1385888"/>
              <a:chExt cx="360000" cy="324000"/>
            </a:xfrm>
          </p:grpSpPr>
          <p:sp>
            <p:nvSpPr>
              <p:cNvPr id="15" name="Diagonal liegende"/>
              <p:cNvSpPr/>
              <p:nvPr/>
            </p:nvSpPr>
            <p:spPr>
              <a:xfrm>
                <a:off x="1881978" y="1385888"/>
                <a:ext cx="360000" cy="324000"/>
              </a:xfrm>
              <a:prstGeom prst="round2DiagRect">
                <a:avLst/>
              </a:prstGeom>
              <a:solidFill>
                <a:schemeClr val="bg1"/>
              </a:solidFill>
              <a:ln>
                <a:solidFill>
                  <a:srgbClr val="068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Grafik 15"/>
              <p:cNvPicPr>
                <a:picLocks noChangeAspect="1"/>
              </p:cNvPicPr>
              <p:nvPr/>
            </p:nvPicPr>
            <p:blipFill rotWithShape="1">
              <a:blip r:embed="rId11">
                <a:extLst>
                  <a:ext uri="{28A0092B-C50C-407E-A947-70E740481C1C}">
                    <a14:useLocalDpi xmlns:a14="http://schemas.microsoft.com/office/drawing/2010/main" val="0"/>
                  </a:ext>
                </a:extLst>
              </a:blip>
              <a:srcRect t="11634"/>
              <a:stretch/>
            </p:blipFill>
            <p:spPr>
              <a:xfrm>
                <a:off x="1902611" y="1434742"/>
                <a:ext cx="315073" cy="243060"/>
              </a:xfrm>
              <a:prstGeom prst="rect">
                <a:avLst/>
              </a:prstGeom>
            </p:spPr>
          </p:pic>
        </p:grpSp>
        <p:sp>
          <p:nvSpPr>
            <p:cNvPr id="14" name="Titel 1"/>
            <p:cNvSpPr txBox="1">
              <a:spLocks/>
            </p:cNvSpPr>
            <p:nvPr/>
          </p:nvSpPr>
          <p:spPr>
            <a:xfrm>
              <a:off x="683568" y="274638"/>
              <a:ext cx="7787208" cy="562074"/>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chemeClr val="tx1"/>
                  </a:solidFill>
                  <a:latin typeface="Arial" panose="020B0604020202020204" pitchFamily="34" charset="0"/>
                  <a:ea typeface="+mj-ea"/>
                  <a:cs typeface="Arial" panose="020B0604020202020204" pitchFamily="34" charset="0"/>
                </a:defRPr>
              </a:lvl1pPr>
            </a:lstStyle>
            <a:p>
              <a:pPr fontAlgn="auto">
                <a:spcAft>
                  <a:spcPts val="0"/>
                </a:spcAft>
                <a:buClrTx/>
                <a:buSzTx/>
                <a:buFontTx/>
              </a:pPr>
              <a:r>
                <a:rPr lang="en-GB" sz="2800" dirty="0">
                  <a:latin typeface="+mj-lt"/>
                </a:rPr>
                <a:t>RQ-30 - Applications</a:t>
              </a:r>
            </a:p>
          </p:txBody>
        </p:sp>
      </p:grpSp>
    </p:spTree>
    <p:extLst>
      <p:ext uri="{BB962C8B-B14F-4D97-AF65-F5344CB8AC3E}">
        <p14:creationId xmlns:p14="http://schemas.microsoft.com/office/powerpoint/2010/main" val="48107863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89941" y="918649"/>
            <a:ext cx="3866691" cy="2900018"/>
          </a:xfrm>
          <a:prstGeom prst="rect">
            <a:avLst/>
          </a:prstGeom>
          <a:ln w="19050">
            <a:solidFill>
              <a:srgbClr val="068D8D"/>
            </a:solidFill>
          </a:ln>
        </p:spPr>
      </p:pic>
      <p:pic>
        <p:nvPicPr>
          <p:cNvPr id="4" name="Grafik 3"/>
          <p:cNvPicPr>
            <a:picLocks noChangeAspect="1"/>
          </p:cNvPicPr>
          <p:nvPr/>
        </p:nvPicPr>
        <p:blipFill rotWithShape="1">
          <a:blip r:embed="rId3" cstate="print">
            <a:extLst>
              <a:ext uri="{28A0092B-C50C-407E-A947-70E740481C1C}">
                <a14:useLocalDpi xmlns:a14="http://schemas.microsoft.com/office/drawing/2010/main" val="0"/>
              </a:ext>
            </a:extLst>
          </a:blip>
          <a:srcRect r="5883"/>
          <a:stretch/>
        </p:blipFill>
        <p:spPr>
          <a:xfrm>
            <a:off x="129540" y="907415"/>
            <a:ext cx="4871085" cy="2911252"/>
          </a:xfrm>
          <a:prstGeom prst="rect">
            <a:avLst/>
          </a:prstGeom>
          <a:ln w="19050">
            <a:solidFill>
              <a:srgbClr val="068D8D"/>
            </a:solidFill>
          </a:ln>
        </p:spPr>
      </p:pic>
      <p:sp>
        <p:nvSpPr>
          <p:cNvPr id="8" name="Textfeld 7"/>
          <p:cNvSpPr txBox="1"/>
          <p:nvPr/>
        </p:nvSpPr>
        <p:spPr>
          <a:xfrm>
            <a:off x="7503084" y="3791702"/>
            <a:ext cx="1511376" cy="400110"/>
          </a:xfrm>
          <a:prstGeom prst="rect">
            <a:avLst/>
          </a:prstGeom>
          <a:noFill/>
        </p:spPr>
        <p:txBody>
          <a:bodyPr wrap="none" rtlCol="0">
            <a:spAutoFit/>
          </a:bodyPr>
          <a:lstStyle/>
          <a:p>
            <a:r>
              <a:rPr lang="de-DE" sz="2000" dirty="0">
                <a:solidFill>
                  <a:schemeClr val="tx1"/>
                </a:solidFill>
                <a:latin typeface="+mn-lt"/>
              </a:rPr>
              <a:t>Tirol, Austria</a:t>
            </a:r>
          </a:p>
        </p:txBody>
      </p:sp>
      <p:sp>
        <p:nvSpPr>
          <p:cNvPr id="9" name="Textfeld 8"/>
          <p:cNvSpPr txBox="1"/>
          <p:nvPr/>
        </p:nvSpPr>
        <p:spPr>
          <a:xfrm>
            <a:off x="66312" y="3807091"/>
            <a:ext cx="3271473" cy="369332"/>
          </a:xfrm>
          <a:prstGeom prst="rect">
            <a:avLst/>
          </a:prstGeom>
          <a:noFill/>
        </p:spPr>
        <p:txBody>
          <a:bodyPr wrap="none" rtlCol="0">
            <a:spAutoFit/>
          </a:bodyPr>
          <a:lstStyle/>
          <a:p>
            <a:r>
              <a:rPr lang="de-DE" sz="1800" dirty="0">
                <a:solidFill>
                  <a:schemeClr val="tx1"/>
                </a:solidFill>
                <a:latin typeface="+mn-lt"/>
              </a:rPr>
              <a:t>RQ-30 ADMS, Vorarlberg, Austria</a:t>
            </a:r>
          </a:p>
        </p:txBody>
      </p:sp>
      <p:grpSp>
        <p:nvGrpSpPr>
          <p:cNvPr id="10" name="Gruppieren 9"/>
          <p:cNvGrpSpPr/>
          <p:nvPr/>
        </p:nvGrpSpPr>
        <p:grpSpPr>
          <a:xfrm>
            <a:off x="66312" y="203935"/>
            <a:ext cx="8404464" cy="632777"/>
            <a:chOff x="66312" y="203935"/>
            <a:chExt cx="8404464" cy="632777"/>
          </a:xfrm>
        </p:grpSpPr>
        <p:grpSp>
          <p:nvGrpSpPr>
            <p:cNvPr id="11" name="Gruppieren 10"/>
            <p:cNvGrpSpPr>
              <a:grpSpLocks noChangeAspect="1"/>
            </p:cNvGrpSpPr>
            <p:nvPr/>
          </p:nvGrpSpPr>
          <p:grpSpPr>
            <a:xfrm>
              <a:off x="66312" y="203935"/>
              <a:ext cx="656001" cy="590401"/>
              <a:chOff x="1881978" y="1385888"/>
              <a:chExt cx="360000" cy="324000"/>
            </a:xfrm>
          </p:grpSpPr>
          <p:sp>
            <p:nvSpPr>
              <p:cNvPr id="13" name="Diagonal liegende"/>
              <p:cNvSpPr/>
              <p:nvPr/>
            </p:nvSpPr>
            <p:spPr>
              <a:xfrm>
                <a:off x="1881978" y="1385888"/>
                <a:ext cx="360000" cy="324000"/>
              </a:xfrm>
              <a:prstGeom prst="round2DiagRect">
                <a:avLst/>
              </a:prstGeom>
              <a:solidFill>
                <a:schemeClr val="bg1"/>
              </a:solidFill>
              <a:ln>
                <a:solidFill>
                  <a:srgbClr val="068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Grafik 13"/>
              <p:cNvPicPr>
                <a:picLocks noChangeAspect="1"/>
              </p:cNvPicPr>
              <p:nvPr/>
            </p:nvPicPr>
            <p:blipFill rotWithShape="1">
              <a:blip r:embed="rId4">
                <a:extLst>
                  <a:ext uri="{28A0092B-C50C-407E-A947-70E740481C1C}">
                    <a14:useLocalDpi xmlns:a14="http://schemas.microsoft.com/office/drawing/2010/main" val="0"/>
                  </a:ext>
                </a:extLst>
              </a:blip>
              <a:srcRect t="11634"/>
              <a:stretch/>
            </p:blipFill>
            <p:spPr>
              <a:xfrm>
                <a:off x="1902611" y="1434742"/>
                <a:ext cx="315073" cy="243060"/>
              </a:xfrm>
              <a:prstGeom prst="rect">
                <a:avLst/>
              </a:prstGeom>
            </p:spPr>
          </p:pic>
        </p:grpSp>
        <p:sp>
          <p:nvSpPr>
            <p:cNvPr id="12" name="Titel 1"/>
            <p:cNvSpPr txBox="1">
              <a:spLocks/>
            </p:cNvSpPr>
            <p:nvPr/>
          </p:nvSpPr>
          <p:spPr>
            <a:xfrm>
              <a:off x="683568" y="274638"/>
              <a:ext cx="7787208" cy="562074"/>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chemeClr val="tx1"/>
                  </a:solidFill>
                  <a:latin typeface="Arial" panose="020B0604020202020204" pitchFamily="34" charset="0"/>
                  <a:ea typeface="+mj-ea"/>
                  <a:cs typeface="Arial" panose="020B0604020202020204" pitchFamily="34" charset="0"/>
                </a:defRPr>
              </a:lvl1pPr>
            </a:lstStyle>
            <a:p>
              <a:pPr fontAlgn="auto">
                <a:spcAft>
                  <a:spcPts val="0"/>
                </a:spcAft>
                <a:buClrTx/>
                <a:buSzTx/>
                <a:buFontTx/>
              </a:pPr>
              <a:r>
                <a:rPr lang="en-GB" sz="2800" dirty="0">
                  <a:latin typeface="+mj-lt"/>
                </a:rPr>
                <a:t>RQ-30 - Applications</a:t>
              </a:r>
            </a:p>
          </p:txBody>
        </p:sp>
      </p:grpSp>
      <p:pic>
        <p:nvPicPr>
          <p:cNvPr id="7" name="Grafik 6"/>
          <p:cNvPicPr>
            <a:picLocks noChangeAspect="1"/>
          </p:cNvPicPr>
          <p:nvPr/>
        </p:nvPicPr>
        <p:blipFill rotWithShape="1">
          <a:blip r:embed="rId5" cstate="print">
            <a:extLst>
              <a:ext uri="{28A0092B-C50C-407E-A947-70E740481C1C}">
                <a14:useLocalDpi xmlns:a14="http://schemas.microsoft.com/office/drawing/2010/main" val="0"/>
              </a:ext>
            </a:extLst>
          </a:blip>
          <a:srcRect t="21334" b="15253"/>
          <a:stretch/>
        </p:blipFill>
        <p:spPr>
          <a:xfrm>
            <a:off x="103910" y="4139312"/>
            <a:ext cx="7230340" cy="2579032"/>
          </a:xfrm>
          <a:prstGeom prst="rect">
            <a:avLst/>
          </a:prstGeom>
          <a:ln w="19050">
            <a:solidFill>
              <a:srgbClr val="068D8D"/>
            </a:solidFill>
          </a:ln>
        </p:spPr>
      </p:pic>
      <p:sp>
        <p:nvSpPr>
          <p:cNvPr id="15" name="Textfeld 14"/>
          <p:cNvSpPr txBox="1"/>
          <p:nvPr/>
        </p:nvSpPr>
        <p:spPr>
          <a:xfrm>
            <a:off x="7334250" y="6357578"/>
            <a:ext cx="1102481" cy="400110"/>
          </a:xfrm>
          <a:prstGeom prst="rect">
            <a:avLst/>
          </a:prstGeom>
          <a:noFill/>
        </p:spPr>
        <p:txBody>
          <a:bodyPr wrap="none" rtlCol="0">
            <a:spAutoFit/>
          </a:bodyPr>
          <a:lstStyle/>
          <a:p>
            <a:r>
              <a:rPr lang="de-DE" sz="2000" dirty="0">
                <a:solidFill>
                  <a:schemeClr val="tx1"/>
                </a:solidFill>
                <a:latin typeface="+mn-lt"/>
              </a:rPr>
              <a:t>Malaysia</a:t>
            </a:r>
          </a:p>
        </p:txBody>
      </p:sp>
    </p:spTree>
    <p:extLst>
      <p:ext uri="{BB962C8B-B14F-4D97-AF65-F5344CB8AC3E}">
        <p14:creationId xmlns:p14="http://schemas.microsoft.com/office/powerpoint/2010/main" val="182574527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010625" y="925735"/>
            <a:ext cx="3322473" cy="4427315"/>
          </a:xfrm>
          <a:ln w="19050">
            <a:solidFill>
              <a:srgbClr val="068D8D"/>
            </a:solidFill>
          </a:ln>
        </p:spPr>
      </p:pic>
      <p:pic>
        <p:nvPicPr>
          <p:cNvPr id="5" name="Grafik 4"/>
          <p:cNvPicPr>
            <a:picLocks noChangeAspect="1"/>
          </p:cNvPicPr>
          <p:nvPr/>
        </p:nvPicPr>
        <p:blipFill rotWithShape="1">
          <a:blip r:embed="rId4" cstate="print">
            <a:extLst>
              <a:ext uri="{28A0092B-C50C-407E-A947-70E740481C1C}">
                <a14:useLocalDpi xmlns:a14="http://schemas.microsoft.com/office/drawing/2010/main" val="0"/>
              </a:ext>
            </a:extLst>
          </a:blip>
          <a:srcRect l="20045" r="5602" b="10779"/>
          <a:stretch/>
        </p:blipFill>
        <p:spPr>
          <a:xfrm>
            <a:off x="103909" y="925735"/>
            <a:ext cx="2768849" cy="4427315"/>
          </a:xfrm>
          <a:prstGeom prst="rect">
            <a:avLst/>
          </a:prstGeom>
          <a:ln w="19050">
            <a:solidFill>
              <a:srgbClr val="068D8D"/>
            </a:solidFill>
          </a:ln>
        </p:spPr>
      </p:pic>
      <p:pic>
        <p:nvPicPr>
          <p:cNvPr id="6" name="Grafik 5"/>
          <p:cNvPicPr>
            <a:picLocks noChangeAspect="1"/>
          </p:cNvPicPr>
          <p:nvPr/>
        </p:nvPicPr>
        <p:blipFill rotWithShape="1">
          <a:blip r:embed="rId5" cstate="print">
            <a:extLst>
              <a:ext uri="{28A0092B-C50C-407E-A947-70E740481C1C}">
                <a14:useLocalDpi xmlns:a14="http://schemas.microsoft.com/office/drawing/2010/main" val="0"/>
              </a:ext>
            </a:extLst>
          </a:blip>
          <a:srcRect l="15204" r="8219"/>
          <a:stretch/>
        </p:blipFill>
        <p:spPr>
          <a:xfrm>
            <a:off x="6457989" y="925736"/>
            <a:ext cx="2544251" cy="4427314"/>
          </a:xfrm>
          <a:prstGeom prst="rect">
            <a:avLst/>
          </a:prstGeom>
          <a:ln w="19050">
            <a:solidFill>
              <a:srgbClr val="068D8D"/>
            </a:solidFill>
          </a:ln>
        </p:spPr>
      </p:pic>
      <p:sp>
        <p:nvSpPr>
          <p:cNvPr id="7" name="Textfeld 6"/>
          <p:cNvSpPr txBox="1"/>
          <p:nvPr/>
        </p:nvSpPr>
        <p:spPr>
          <a:xfrm>
            <a:off x="3838691" y="5353050"/>
            <a:ext cx="1848904" cy="369332"/>
          </a:xfrm>
          <a:prstGeom prst="rect">
            <a:avLst/>
          </a:prstGeom>
          <a:noFill/>
        </p:spPr>
        <p:txBody>
          <a:bodyPr wrap="none" rtlCol="0">
            <a:spAutoFit/>
          </a:bodyPr>
          <a:lstStyle/>
          <a:p>
            <a:r>
              <a:rPr lang="de-DE" sz="1800" dirty="0">
                <a:solidFill>
                  <a:schemeClr val="tx1"/>
                </a:solidFill>
                <a:latin typeface="+mn-lt"/>
              </a:rPr>
              <a:t>Papa New </a:t>
            </a:r>
            <a:r>
              <a:rPr lang="en-US" sz="1800" dirty="0">
                <a:solidFill>
                  <a:schemeClr val="tx1"/>
                </a:solidFill>
                <a:latin typeface="+mn-lt"/>
              </a:rPr>
              <a:t>Guinee</a:t>
            </a:r>
          </a:p>
        </p:txBody>
      </p:sp>
      <p:grpSp>
        <p:nvGrpSpPr>
          <p:cNvPr id="8" name="Gruppieren 7"/>
          <p:cNvGrpSpPr/>
          <p:nvPr/>
        </p:nvGrpSpPr>
        <p:grpSpPr>
          <a:xfrm>
            <a:off x="66312" y="203935"/>
            <a:ext cx="8404464" cy="632777"/>
            <a:chOff x="66312" y="203935"/>
            <a:chExt cx="8404464" cy="632777"/>
          </a:xfrm>
        </p:grpSpPr>
        <p:grpSp>
          <p:nvGrpSpPr>
            <p:cNvPr id="9" name="Gruppieren 8"/>
            <p:cNvGrpSpPr>
              <a:grpSpLocks noChangeAspect="1"/>
            </p:cNvGrpSpPr>
            <p:nvPr/>
          </p:nvGrpSpPr>
          <p:grpSpPr>
            <a:xfrm>
              <a:off x="66312" y="203935"/>
              <a:ext cx="656001" cy="590401"/>
              <a:chOff x="1881978" y="1385888"/>
              <a:chExt cx="360000" cy="324000"/>
            </a:xfrm>
          </p:grpSpPr>
          <p:sp>
            <p:nvSpPr>
              <p:cNvPr id="11" name="Diagonal liegende"/>
              <p:cNvSpPr/>
              <p:nvPr/>
            </p:nvSpPr>
            <p:spPr>
              <a:xfrm>
                <a:off x="1881978" y="1385888"/>
                <a:ext cx="360000" cy="324000"/>
              </a:xfrm>
              <a:prstGeom prst="round2DiagRect">
                <a:avLst/>
              </a:prstGeom>
              <a:solidFill>
                <a:schemeClr val="bg1"/>
              </a:solidFill>
              <a:ln>
                <a:solidFill>
                  <a:srgbClr val="068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Grafik 11"/>
              <p:cNvPicPr>
                <a:picLocks noChangeAspect="1"/>
              </p:cNvPicPr>
              <p:nvPr/>
            </p:nvPicPr>
            <p:blipFill rotWithShape="1">
              <a:blip r:embed="rId6">
                <a:extLst>
                  <a:ext uri="{28A0092B-C50C-407E-A947-70E740481C1C}">
                    <a14:useLocalDpi xmlns:a14="http://schemas.microsoft.com/office/drawing/2010/main" val="0"/>
                  </a:ext>
                </a:extLst>
              </a:blip>
              <a:srcRect t="11634"/>
              <a:stretch/>
            </p:blipFill>
            <p:spPr>
              <a:xfrm>
                <a:off x="1902611" y="1434742"/>
                <a:ext cx="315073" cy="243060"/>
              </a:xfrm>
              <a:prstGeom prst="rect">
                <a:avLst/>
              </a:prstGeom>
            </p:spPr>
          </p:pic>
        </p:grpSp>
        <p:sp>
          <p:nvSpPr>
            <p:cNvPr id="10" name="Titel 1"/>
            <p:cNvSpPr txBox="1">
              <a:spLocks/>
            </p:cNvSpPr>
            <p:nvPr/>
          </p:nvSpPr>
          <p:spPr>
            <a:xfrm>
              <a:off x="683568" y="274638"/>
              <a:ext cx="7787208" cy="562074"/>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chemeClr val="tx1"/>
                  </a:solidFill>
                  <a:latin typeface="Arial" panose="020B0604020202020204" pitchFamily="34" charset="0"/>
                  <a:ea typeface="+mj-ea"/>
                  <a:cs typeface="Arial" panose="020B0604020202020204" pitchFamily="34" charset="0"/>
                </a:defRPr>
              </a:lvl1pPr>
            </a:lstStyle>
            <a:p>
              <a:pPr fontAlgn="auto">
                <a:spcAft>
                  <a:spcPts val="0"/>
                </a:spcAft>
                <a:buClrTx/>
                <a:buSzTx/>
                <a:buFontTx/>
              </a:pPr>
              <a:r>
                <a:rPr lang="en-GB" sz="2800" dirty="0">
                  <a:latin typeface="+mj-lt"/>
                </a:rPr>
                <a:t>RQ-30 - Applications</a:t>
              </a:r>
            </a:p>
          </p:txBody>
        </p:sp>
      </p:grpSp>
    </p:spTree>
    <p:extLst>
      <p:ext uri="{BB962C8B-B14F-4D97-AF65-F5344CB8AC3E}">
        <p14:creationId xmlns:p14="http://schemas.microsoft.com/office/powerpoint/2010/main" val="399107194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1" descr="Türkei_Adana_smal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21940" y="1224081"/>
            <a:ext cx="4042886" cy="3059769"/>
          </a:xfrm>
          <a:prstGeom prst="rect">
            <a:avLst/>
          </a:prstGeom>
          <a:noFill/>
          <a:ln w="19050">
            <a:solidFill>
              <a:srgbClr val="068D8D"/>
            </a:solidFill>
            <a:miter lim="800000"/>
            <a:headEnd/>
            <a:tailEnd/>
          </a:ln>
          <a:extLst>
            <a:ext uri="{909E8E84-426E-40DD-AFC4-6F175D3DCCD1}">
              <a14:hiddenFill xmlns:a14="http://schemas.microsoft.com/office/drawing/2010/main">
                <a:solidFill>
                  <a:srgbClr val="FFFFFF"/>
                </a:solidFill>
              </a14:hiddenFill>
            </a:ext>
          </a:extLst>
        </p:spPr>
      </p:pic>
      <p:sp>
        <p:nvSpPr>
          <p:cNvPr id="3" name="Textfeld 2"/>
          <p:cNvSpPr txBox="1"/>
          <p:nvPr/>
        </p:nvSpPr>
        <p:spPr>
          <a:xfrm>
            <a:off x="7182944" y="836712"/>
            <a:ext cx="1656094" cy="400110"/>
          </a:xfrm>
          <a:prstGeom prst="rect">
            <a:avLst/>
          </a:prstGeom>
          <a:noFill/>
        </p:spPr>
        <p:txBody>
          <a:bodyPr wrap="none" rtlCol="0">
            <a:spAutoFit/>
          </a:bodyPr>
          <a:lstStyle/>
          <a:p>
            <a:r>
              <a:rPr lang="de-DE" sz="2000" dirty="0">
                <a:solidFill>
                  <a:schemeClr val="tx1"/>
                </a:solidFill>
                <a:latin typeface="+mn-lt"/>
              </a:rPr>
              <a:t>Adana, Turkey</a:t>
            </a:r>
          </a:p>
        </p:txBody>
      </p:sp>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029" y="994268"/>
            <a:ext cx="4411699" cy="3529359"/>
          </a:xfrm>
          <a:prstGeom prst="rect">
            <a:avLst/>
          </a:prstGeom>
          <a:ln w="19050">
            <a:solidFill>
              <a:srgbClr val="068D8D"/>
            </a:solidFill>
          </a:ln>
        </p:spPr>
      </p:pic>
      <p:sp>
        <p:nvSpPr>
          <p:cNvPr id="10" name="Textfeld 9"/>
          <p:cNvSpPr txBox="1"/>
          <p:nvPr/>
        </p:nvSpPr>
        <p:spPr>
          <a:xfrm>
            <a:off x="103910" y="4481128"/>
            <a:ext cx="2063065" cy="400110"/>
          </a:xfrm>
          <a:prstGeom prst="rect">
            <a:avLst/>
          </a:prstGeom>
          <a:noFill/>
        </p:spPr>
        <p:txBody>
          <a:bodyPr wrap="none" rtlCol="0">
            <a:spAutoFit/>
          </a:bodyPr>
          <a:lstStyle/>
          <a:p>
            <a:r>
              <a:rPr lang="de-DE" sz="2000" dirty="0">
                <a:solidFill>
                  <a:schemeClr val="tx1"/>
                </a:solidFill>
                <a:latin typeface="+mn-lt"/>
              </a:rPr>
              <a:t>Schwanden, Swiss</a:t>
            </a:r>
          </a:p>
        </p:txBody>
      </p:sp>
      <p:grpSp>
        <p:nvGrpSpPr>
          <p:cNvPr id="11" name="Gruppieren 10"/>
          <p:cNvGrpSpPr/>
          <p:nvPr/>
        </p:nvGrpSpPr>
        <p:grpSpPr>
          <a:xfrm>
            <a:off x="66312" y="203935"/>
            <a:ext cx="8404464" cy="632777"/>
            <a:chOff x="66312" y="203935"/>
            <a:chExt cx="8404464" cy="632777"/>
          </a:xfrm>
        </p:grpSpPr>
        <p:grpSp>
          <p:nvGrpSpPr>
            <p:cNvPr id="12" name="Gruppieren 11"/>
            <p:cNvGrpSpPr>
              <a:grpSpLocks noChangeAspect="1"/>
            </p:cNvGrpSpPr>
            <p:nvPr/>
          </p:nvGrpSpPr>
          <p:grpSpPr>
            <a:xfrm>
              <a:off x="66312" y="203935"/>
              <a:ext cx="656001" cy="590401"/>
              <a:chOff x="1881978" y="1385888"/>
              <a:chExt cx="360000" cy="324000"/>
            </a:xfrm>
          </p:grpSpPr>
          <p:sp>
            <p:nvSpPr>
              <p:cNvPr id="14" name="Diagonal liegende"/>
              <p:cNvSpPr/>
              <p:nvPr/>
            </p:nvSpPr>
            <p:spPr>
              <a:xfrm>
                <a:off x="1881978" y="1385888"/>
                <a:ext cx="360000" cy="324000"/>
              </a:xfrm>
              <a:prstGeom prst="round2DiagRect">
                <a:avLst/>
              </a:prstGeom>
              <a:solidFill>
                <a:schemeClr val="bg1"/>
              </a:solidFill>
              <a:ln>
                <a:solidFill>
                  <a:srgbClr val="068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Grafik 14"/>
              <p:cNvPicPr>
                <a:picLocks noChangeAspect="1"/>
              </p:cNvPicPr>
              <p:nvPr/>
            </p:nvPicPr>
            <p:blipFill rotWithShape="1">
              <a:blip r:embed="rId4">
                <a:extLst>
                  <a:ext uri="{28A0092B-C50C-407E-A947-70E740481C1C}">
                    <a14:useLocalDpi xmlns:a14="http://schemas.microsoft.com/office/drawing/2010/main" val="0"/>
                  </a:ext>
                </a:extLst>
              </a:blip>
              <a:srcRect t="11634"/>
              <a:stretch/>
            </p:blipFill>
            <p:spPr>
              <a:xfrm>
                <a:off x="1902611" y="1434742"/>
                <a:ext cx="315073" cy="243060"/>
              </a:xfrm>
              <a:prstGeom prst="rect">
                <a:avLst/>
              </a:prstGeom>
            </p:spPr>
          </p:pic>
        </p:grpSp>
        <p:sp>
          <p:nvSpPr>
            <p:cNvPr id="13" name="Titel 1"/>
            <p:cNvSpPr txBox="1">
              <a:spLocks/>
            </p:cNvSpPr>
            <p:nvPr/>
          </p:nvSpPr>
          <p:spPr>
            <a:xfrm>
              <a:off x="683568" y="274638"/>
              <a:ext cx="7787208" cy="562074"/>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chemeClr val="tx1"/>
                  </a:solidFill>
                  <a:latin typeface="Arial" panose="020B0604020202020204" pitchFamily="34" charset="0"/>
                  <a:ea typeface="+mj-ea"/>
                  <a:cs typeface="Arial" panose="020B0604020202020204" pitchFamily="34" charset="0"/>
                </a:defRPr>
              </a:lvl1pPr>
            </a:lstStyle>
            <a:p>
              <a:pPr fontAlgn="auto">
                <a:spcAft>
                  <a:spcPts val="0"/>
                </a:spcAft>
                <a:buClrTx/>
                <a:buSzTx/>
                <a:buFontTx/>
              </a:pPr>
              <a:r>
                <a:rPr lang="en-GB" sz="2800" dirty="0">
                  <a:latin typeface="+mj-lt"/>
                </a:rPr>
                <a:t>RQ-30 - Applications</a:t>
              </a:r>
            </a:p>
          </p:txBody>
        </p:sp>
      </p:grpSp>
      <p:pic>
        <p:nvPicPr>
          <p:cNvPr id="7" name="Grafik 6"/>
          <p:cNvPicPr>
            <a:picLocks noChangeAspect="1"/>
          </p:cNvPicPr>
          <p:nvPr/>
        </p:nvPicPr>
        <p:blipFill rotWithShape="1">
          <a:blip r:embed="rId5" cstate="print">
            <a:extLst>
              <a:ext uri="{28A0092B-C50C-407E-A947-70E740481C1C}">
                <a14:useLocalDpi xmlns:a14="http://schemas.microsoft.com/office/drawing/2010/main" val="0"/>
              </a:ext>
            </a:extLst>
          </a:blip>
          <a:srcRect l="3734" t="12647" r="9991" b="10588"/>
          <a:stretch/>
        </p:blipFill>
        <p:spPr>
          <a:xfrm>
            <a:off x="4721940" y="4342317"/>
            <a:ext cx="4069188" cy="2413769"/>
          </a:xfrm>
          <a:prstGeom prst="rect">
            <a:avLst/>
          </a:prstGeom>
          <a:ln w="19050">
            <a:solidFill>
              <a:srgbClr val="068D8D"/>
            </a:solidFill>
          </a:ln>
        </p:spPr>
      </p:pic>
      <p:sp>
        <p:nvSpPr>
          <p:cNvPr id="16" name="Textfeld 15"/>
          <p:cNvSpPr txBox="1"/>
          <p:nvPr/>
        </p:nvSpPr>
        <p:spPr>
          <a:xfrm>
            <a:off x="3222550" y="6414443"/>
            <a:ext cx="1571520" cy="400110"/>
          </a:xfrm>
          <a:prstGeom prst="rect">
            <a:avLst/>
          </a:prstGeom>
          <a:noFill/>
        </p:spPr>
        <p:txBody>
          <a:bodyPr wrap="none" rtlCol="0">
            <a:spAutoFit/>
          </a:bodyPr>
          <a:lstStyle/>
          <a:p>
            <a:r>
              <a:rPr lang="de-DE" sz="2000" dirty="0">
                <a:solidFill>
                  <a:schemeClr val="tx1"/>
                </a:solidFill>
                <a:latin typeface="+mn-lt"/>
              </a:rPr>
              <a:t>Brenner, </a:t>
            </a:r>
            <a:r>
              <a:rPr lang="en-US" sz="2000" dirty="0">
                <a:solidFill>
                  <a:schemeClr val="tx1"/>
                </a:solidFill>
                <a:latin typeface="+mn-lt"/>
              </a:rPr>
              <a:t>Italy</a:t>
            </a:r>
          </a:p>
        </p:txBody>
      </p:sp>
    </p:spTree>
    <p:extLst>
      <p:ext uri="{BB962C8B-B14F-4D97-AF65-F5344CB8AC3E}">
        <p14:creationId xmlns:p14="http://schemas.microsoft.com/office/powerpoint/2010/main" val="126405310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a:blip r:embed="rId3"/>
          <a:stretch>
            <a:fillRect/>
          </a:stretch>
        </p:blipFill>
        <p:spPr>
          <a:xfrm>
            <a:off x="7620000" y="188640"/>
            <a:ext cx="1430165" cy="620993"/>
          </a:xfrm>
          <a:prstGeom prst="rect">
            <a:avLst/>
          </a:prstGeom>
        </p:spPr>
      </p:pic>
      <p:pic>
        <p:nvPicPr>
          <p:cNvPr id="3" name="Grafik 2"/>
          <p:cNvPicPr>
            <a:picLocks noChangeAspect="1"/>
          </p:cNvPicPr>
          <p:nvPr/>
        </p:nvPicPr>
        <p:blipFill rotWithShape="1">
          <a:blip r:embed="rId4" cstate="print">
            <a:extLst>
              <a:ext uri="{28A0092B-C50C-407E-A947-70E740481C1C}">
                <a14:useLocalDpi xmlns:a14="http://schemas.microsoft.com/office/drawing/2010/main" val="0"/>
              </a:ext>
            </a:extLst>
          </a:blip>
          <a:srcRect t="14521" r="11528"/>
          <a:stretch/>
        </p:blipFill>
        <p:spPr>
          <a:xfrm>
            <a:off x="129912" y="922710"/>
            <a:ext cx="8825566" cy="4788250"/>
          </a:xfrm>
          <a:prstGeom prst="rect">
            <a:avLst/>
          </a:prstGeom>
          <a:ln w="19050">
            <a:solidFill>
              <a:srgbClr val="068D8D"/>
            </a:solidFill>
          </a:ln>
        </p:spPr>
      </p:pic>
      <p:sp>
        <p:nvSpPr>
          <p:cNvPr id="10" name="Ellipse 9"/>
          <p:cNvSpPr/>
          <p:nvPr/>
        </p:nvSpPr>
        <p:spPr>
          <a:xfrm>
            <a:off x="6154420" y="3434080"/>
            <a:ext cx="180340" cy="170180"/>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Ellipse 10"/>
          <p:cNvSpPr/>
          <p:nvPr/>
        </p:nvSpPr>
        <p:spPr>
          <a:xfrm>
            <a:off x="5278120" y="3421380"/>
            <a:ext cx="180340" cy="170180"/>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Ellipse 11"/>
          <p:cNvSpPr/>
          <p:nvPr/>
        </p:nvSpPr>
        <p:spPr>
          <a:xfrm>
            <a:off x="2301240" y="3348990"/>
            <a:ext cx="180340" cy="170180"/>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nhaltsplatzhalter 2"/>
          <p:cNvSpPr>
            <a:spLocks noGrp="1"/>
          </p:cNvSpPr>
          <p:nvPr>
            <p:ph idx="1"/>
          </p:nvPr>
        </p:nvSpPr>
        <p:spPr>
          <a:xfrm>
            <a:off x="4897256" y="3126810"/>
            <a:ext cx="942067" cy="276648"/>
          </a:xfrm>
        </p:spPr>
        <p:txBody>
          <a:bodyPr>
            <a:normAutofit fontScale="85000" lnSpcReduction="20000"/>
          </a:bodyPr>
          <a:lstStyle/>
          <a:p>
            <a:pPr marL="0" indent="0">
              <a:buNone/>
            </a:pPr>
            <a:r>
              <a:rPr lang="de-DE" sz="1600" dirty="0">
                <a:solidFill>
                  <a:schemeClr val="bg1"/>
                </a:solidFill>
              </a:rPr>
              <a:t>Master</a:t>
            </a:r>
          </a:p>
        </p:txBody>
      </p:sp>
      <p:sp>
        <p:nvSpPr>
          <p:cNvPr id="20" name="Inhaltsplatzhalter 2"/>
          <p:cNvSpPr txBox="1">
            <a:spLocks/>
          </p:cNvSpPr>
          <p:nvPr/>
        </p:nvSpPr>
        <p:spPr>
          <a:xfrm>
            <a:off x="2010546" y="3072342"/>
            <a:ext cx="942067" cy="276648"/>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spcBef>
                <a:spcPct val="20000"/>
              </a:spcBef>
              <a:buClr>
                <a:srgbClr val="068D8D"/>
              </a:buClr>
              <a:buFont typeface="Wingdings" panose="05000000000000000000" pitchFamily="2" charset="2"/>
              <a:buChar char="ü"/>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fontAlgn="auto">
              <a:spcAft>
                <a:spcPts val="0"/>
              </a:spcAft>
              <a:buSzTx/>
              <a:buFont typeface="Wingdings" panose="05000000000000000000" pitchFamily="2" charset="2"/>
              <a:buNone/>
            </a:pPr>
            <a:r>
              <a:rPr lang="de-DE" sz="1600" dirty="0">
                <a:solidFill>
                  <a:schemeClr val="bg1"/>
                </a:solidFill>
              </a:rPr>
              <a:t>Slave</a:t>
            </a:r>
          </a:p>
        </p:txBody>
      </p:sp>
      <p:sp>
        <p:nvSpPr>
          <p:cNvPr id="21" name="Inhaltsplatzhalter 2"/>
          <p:cNvSpPr txBox="1">
            <a:spLocks/>
          </p:cNvSpPr>
          <p:nvPr/>
        </p:nvSpPr>
        <p:spPr>
          <a:xfrm>
            <a:off x="5976245" y="3178511"/>
            <a:ext cx="942067" cy="276648"/>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spcBef>
                <a:spcPct val="20000"/>
              </a:spcBef>
              <a:buClr>
                <a:srgbClr val="068D8D"/>
              </a:buClr>
              <a:buFont typeface="Wingdings" panose="05000000000000000000" pitchFamily="2" charset="2"/>
              <a:buChar char="ü"/>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fontAlgn="auto">
              <a:spcAft>
                <a:spcPts val="0"/>
              </a:spcAft>
              <a:buSzTx/>
              <a:buFont typeface="Wingdings" panose="05000000000000000000" pitchFamily="2" charset="2"/>
              <a:buNone/>
            </a:pPr>
            <a:r>
              <a:rPr lang="de-DE" sz="1600" dirty="0">
                <a:solidFill>
                  <a:schemeClr val="bg1"/>
                </a:solidFill>
              </a:rPr>
              <a:t>Slave</a:t>
            </a:r>
          </a:p>
        </p:txBody>
      </p:sp>
      <p:grpSp>
        <p:nvGrpSpPr>
          <p:cNvPr id="13" name="Gruppieren 12"/>
          <p:cNvGrpSpPr/>
          <p:nvPr/>
        </p:nvGrpSpPr>
        <p:grpSpPr>
          <a:xfrm>
            <a:off x="66312" y="203935"/>
            <a:ext cx="8404464" cy="632777"/>
            <a:chOff x="66312" y="203935"/>
            <a:chExt cx="8404464" cy="632777"/>
          </a:xfrm>
        </p:grpSpPr>
        <p:grpSp>
          <p:nvGrpSpPr>
            <p:cNvPr id="14" name="Gruppieren 13"/>
            <p:cNvGrpSpPr>
              <a:grpSpLocks noChangeAspect="1"/>
            </p:cNvGrpSpPr>
            <p:nvPr/>
          </p:nvGrpSpPr>
          <p:grpSpPr>
            <a:xfrm>
              <a:off x="66312" y="203935"/>
              <a:ext cx="656001" cy="590401"/>
              <a:chOff x="1881978" y="1385888"/>
              <a:chExt cx="360000" cy="324000"/>
            </a:xfrm>
          </p:grpSpPr>
          <p:sp>
            <p:nvSpPr>
              <p:cNvPr id="16" name="Diagonal liegende"/>
              <p:cNvSpPr/>
              <p:nvPr/>
            </p:nvSpPr>
            <p:spPr>
              <a:xfrm>
                <a:off x="1881978" y="1385888"/>
                <a:ext cx="360000" cy="324000"/>
              </a:xfrm>
              <a:prstGeom prst="round2DiagRect">
                <a:avLst/>
              </a:prstGeom>
              <a:solidFill>
                <a:schemeClr val="bg1"/>
              </a:solidFill>
              <a:ln>
                <a:solidFill>
                  <a:srgbClr val="068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Grafik 16"/>
              <p:cNvPicPr>
                <a:picLocks noChangeAspect="1"/>
              </p:cNvPicPr>
              <p:nvPr/>
            </p:nvPicPr>
            <p:blipFill rotWithShape="1">
              <a:blip r:embed="rId5">
                <a:extLst>
                  <a:ext uri="{28A0092B-C50C-407E-A947-70E740481C1C}">
                    <a14:useLocalDpi xmlns:a14="http://schemas.microsoft.com/office/drawing/2010/main" val="0"/>
                  </a:ext>
                </a:extLst>
              </a:blip>
              <a:srcRect t="11634"/>
              <a:stretch/>
            </p:blipFill>
            <p:spPr>
              <a:xfrm>
                <a:off x="1902611" y="1434742"/>
                <a:ext cx="315073" cy="243060"/>
              </a:xfrm>
              <a:prstGeom prst="rect">
                <a:avLst/>
              </a:prstGeom>
            </p:spPr>
          </p:pic>
        </p:grpSp>
        <p:sp>
          <p:nvSpPr>
            <p:cNvPr id="15" name="Titel 1"/>
            <p:cNvSpPr txBox="1">
              <a:spLocks/>
            </p:cNvSpPr>
            <p:nvPr/>
          </p:nvSpPr>
          <p:spPr>
            <a:xfrm>
              <a:off x="683568" y="274638"/>
              <a:ext cx="7787208" cy="562074"/>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chemeClr val="tx1"/>
                  </a:solidFill>
                  <a:latin typeface="Arial" panose="020B0604020202020204" pitchFamily="34" charset="0"/>
                  <a:ea typeface="+mj-ea"/>
                  <a:cs typeface="Arial" panose="020B0604020202020204" pitchFamily="34" charset="0"/>
                </a:defRPr>
              </a:lvl1pPr>
            </a:lstStyle>
            <a:p>
              <a:pPr fontAlgn="auto">
                <a:spcAft>
                  <a:spcPts val="0"/>
                </a:spcAft>
                <a:buClrTx/>
                <a:buSzTx/>
                <a:buFontTx/>
              </a:pPr>
              <a:r>
                <a:rPr lang="en-GB" sz="2800" dirty="0">
                  <a:latin typeface="+mj-lt"/>
                </a:rPr>
                <a:t>RQ-30d – Tibet, china</a:t>
              </a:r>
            </a:p>
          </p:txBody>
        </p:sp>
      </p:grpSp>
    </p:spTree>
    <p:extLst>
      <p:ext uri="{BB962C8B-B14F-4D97-AF65-F5344CB8AC3E}">
        <p14:creationId xmlns:p14="http://schemas.microsoft.com/office/powerpoint/2010/main" val="3490013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000"/>
                                        <p:tgtEl>
                                          <p:spTgt spid="11"/>
                                        </p:tgtEl>
                                      </p:cBhvr>
                                    </p:animEffect>
                                  </p:childTnLst>
                                </p:cTn>
                              </p:par>
                            </p:childTnLst>
                          </p:cTn>
                        </p:par>
                        <p:par>
                          <p:cTn id="8" fill="hold">
                            <p:stCondLst>
                              <p:cond delay="1000"/>
                            </p:stCondLst>
                            <p:childTnLst>
                              <p:par>
                                <p:cTn id="9" presetID="22" presetClass="entr" presetSubtype="4" fill="hold" grpId="0" nodeType="after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animEffect transition="in" filter="wipe(down)">
                                      <p:cBhvr>
                                        <p:cTn id="11" dur="500"/>
                                        <p:tgtEl>
                                          <p:spTgt spid="19">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heel(1)">
                                      <p:cBhvr>
                                        <p:cTn id="16" dur="1000"/>
                                        <p:tgtEl>
                                          <p:spTgt spid="10"/>
                                        </p:tgtEl>
                                      </p:cBhvr>
                                    </p:animEffect>
                                  </p:childTnLst>
                                </p:cTn>
                              </p:par>
                            </p:childTnLst>
                          </p:cTn>
                        </p:par>
                        <p:par>
                          <p:cTn id="17" fill="hold">
                            <p:stCondLst>
                              <p:cond delay="1000"/>
                            </p:stCondLst>
                            <p:childTnLst>
                              <p:par>
                                <p:cTn id="18" presetID="1" presetClass="entr" presetSubtype="0" fill="hold" grpId="0" nodeType="afterEffect">
                                  <p:stCondLst>
                                    <p:cond delay="0"/>
                                  </p:stCondLst>
                                  <p:childTnLst>
                                    <p:set>
                                      <p:cBhvr>
                                        <p:cTn id="19" dur="1" fill="hold">
                                          <p:stCondLst>
                                            <p:cond delay="0"/>
                                          </p:stCondLst>
                                        </p:cTn>
                                        <p:tgtEl>
                                          <p:spTgt spid="2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heel(1)">
                                      <p:cBhvr>
                                        <p:cTn id="24" dur="1000"/>
                                        <p:tgtEl>
                                          <p:spTgt spid="12"/>
                                        </p:tgtEl>
                                      </p:cBhvr>
                                    </p:animEffec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9" grpId="0" build="p"/>
      <p:bldP spid="20"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dirty="0"/>
              <a:t>What instrument can you use here?</a:t>
            </a:r>
          </a:p>
        </p:txBody>
      </p:sp>
      <p:pic>
        <p:nvPicPr>
          <p:cNvPr id="3" name="Grafik 2"/>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20000" y="1628800"/>
            <a:ext cx="7696800" cy="4329450"/>
          </a:xfrm>
          <a:prstGeom prst="rect">
            <a:avLst/>
          </a:prstGeom>
        </p:spPr>
      </p:pic>
    </p:spTree>
    <p:extLst>
      <p:ext uri="{BB962C8B-B14F-4D97-AF65-F5344CB8AC3E}">
        <p14:creationId xmlns:p14="http://schemas.microsoft.com/office/powerpoint/2010/main" val="371048750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rotWithShape="1">
          <a:blip r:embed="rId2" cstate="print">
            <a:extLst>
              <a:ext uri="{28A0092B-C50C-407E-A947-70E740481C1C}">
                <a14:useLocalDpi xmlns:a14="http://schemas.microsoft.com/office/drawing/2010/main" val="0"/>
              </a:ext>
            </a:extLst>
          </a:blip>
          <a:srcRect r="3720"/>
          <a:stretch/>
        </p:blipFill>
        <p:spPr>
          <a:xfrm>
            <a:off x="4860032" y="912829"/>
            <a:ext cx="3960000" cy="2744441"/>
          </a:xfrm>
          <a:prstGeom prst="rect">
            <a:avLst/>
          </a:prstGeom>
          <a:ln w="19050">
            <a:solidFill>
              <a:srgbClr val="068D8D"/>
            </a:solidFill>
          </a:ln>
        </p:spPr>
      </p:pic>
      <p:pic>
        <p:nvPicPr>
          <p:cNvPr id="8" name="Grafik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46965" y="3826136"/>
            <a:ext cx="4952253" cy="2785643"/>
          </a:xfrm>
          <a:prstGeom prst="rect">
            <a:avLst/>
          </a:prstGeom>
          <a:ln w="19050">
            <a:solidFill>
              <a:srgbClr val="068D8D"/>
            </a:solidFill>
          </a:ln>
        </p:spPr>
      </p:pic>
      <p:sp>
        <p:nvSpPr>
          <p:cNvPr id="9" name="Rechteck 8"/>
          <p:cNvSpPr/>
          <p:nvPr/>
        </p:nvSpPr>
        <p:spPr>
          <a:xfrm>
            <a:off x="4499992" y="6611779"/>
            <a:ext cx="4572000" cy="246221"/>
          </a:xfrm>
          <a:prstGeom prst="rect">
            <a:avLst/>
          </a:prstGeom>
        </p:spPr>
        <p:txBody>
          <a:bodyPr>
            <a:spAutoFit/>
          </a:bodyPr>
          <a:lstStyle/>
          <a:p>
            <a:r>
              <a:rPr lang="de-DE" sz="1000" dirty="0"/>
              <a:t>https://nature.desktopnexus.com/wallpaper/351348/</a:t>
            </a:r>
          </a:p>
        </p:txBody>
      </p:sp>
      <p:pic>
        <p:nvPicPr>
          <p:cNvPr id="3" name="Grafik 2"/>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l="14195" t="278" r="4743" b="-278"/>
          <a:stretch/>
        </p:blipFill>
        <p:spPr>
          <a:xfrm>
            <a:off x="539992" y="914070"/>
            <a:ext cx="3960000" cy="2743200"/>
          </a:xfrm>
          <a:prstGeom prst="rect">
            <a:avLst/>
          </a:prstGeom>
          <a:ln w="19050">
            <a:solidFill>
              <a:srgbClr val="068D8D"/>
            </a:solidFill>
          </a:ln>
        </p:spPr>
      </p:pic>
      <p:sp>
        <p:nvSpPr>
          <p:cNvPr id="5" name="Ellipse 4"/>
          <p:cNvSpPr/>
          <p:nvPr/>
        </p:nvSpPr>
        <p:spPr>
          <a:xfrm>
            <a:off x="2316480" y="2019300"/>
            <a:ext cx="312420" cy="28429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fik 5"/>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0000"/>
                    </a14:imgEffect>
                  </a14:imgLayer>
                </a14:imgProps>
              </a:ext>
            </a:extLst>
          </a:blip>
          <a:srcRect l="13614" t="5660" r="898" b="18360"/>
          <a:stretch/>
        </p:blipFill>
        <p:spPr>
          <a:xfrm>
            <a:off x="539992" y="3826136"/>
            <a:ext cx="3062287" cy="2206497"/>
          </a:xfrm>
          <a:prstGeom prst="rect">
            <a:avLst/>
          </a:prstGeom>
          <a:ln w="19050">
            <a:solidFill>
              <a:srgbClr val="068D8D"/>
            </a:solidFill>
          </a:ln>
        </p:spPr>
      </p:pic>
      <p:cxnSp>
        <p:nvCxnSpPr>
          <p:cNvPr id="11" name="Gerade Verbindung mit Pfeil 10"/>
          <p:cNvCxnSpPr>
            <a:stCxn id="5" idx="4"/>
            <a:endCxn id="6" idx="0"/>
          </p:cNvCxnSpPr>
          <p:nvPr/>
        </p:nvCxnSpPr>
        <p:spPr>
          <a:xfrm flipH="1">
            <a:off x="2071136" y="2303593"/>
            <a:ext cx="401554" cy="152254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395306" y="6016833"/>
            <a:ext cx="1303947" cy="369332"/>
          </a:xfrm>
          <a:prstGeom prst="rect">
            <a:avLst/>
          </a:prstGeom>
          <a:noFill/>
        </p:spPr>
        <p:txBody>
          <a:bodyPr wrap="none" rtlCol="0">
            <a:spAutoFit/>
          </a:bodyPr>
          <a:lstStyle/>
          <a:p>
            <a:r>
              <a:rPr lang="en-US" sz="1800" dirty="0">
                <a:solidFill>
                  <a:schemeClr val="tx1"/>
                </a:solidFill>
                <a:latin typeface="+mn-lt"/>
              </a:rPr>
              <a:t>China, Tibet</a:t>
            </a:r>
          </a:p>
        </p:txBody>
      </p:sp>
      <p:grpSp>
        <p:nvGrpSpPr>
          <p:cNvPr id="12" name="Gruppieren 11"/>
          <p:cNvGrpSpPr/>
          <p:nvPr/>
        </p:nvGrpSpPr>
        <p:grpSpPr>
          <a:xfrm>
            <a:off x="66312" y="203935"/>
            <a:ext cx="8404464" cy="632777"/>
            <a:chOff x="66312" y="203935"/>
            <a:chExt cx="8404464" cy="632777"/>
          </a:xfrm>
        </p:grpSpPr>
        <p:grpSp>
          <p:nvGrpSpPr>
            <p:cNvPr id="13" name="Gruppieren 12"/>
            <p:cNvGrpSpPr>
              <a:grpSpLocks noChangeAspect="1"/>
            </p:cNvGrpSpPr>
            <p:nvPr/>
          </p:nvGrpSpPr>
          <p:grpSpPr>
            <a:xfrm>
              <a:off x="66312" y="203935"/>
              <a:ext cx="656001" cy="590401"/>
              <a:chOff x="1881978" y="1385888"/>
              <a:chExt cx="360000" cy="324000"/>
            </a:xfrm>
          </p:grpSpPr>
          <p:sp>
            <p:nvSpPr>
              <p:cNvPr id="15" name="Diagonal liegende"/>
              <p:cNvSpPr/>
              <p:nvPr/>
            </p:nvSpPr>
            <p:spPr>
              <a:xfrm>
                <a:off x="1881978" y="1385888"/>
                <a:ext cx="360000" cy="324000"/>
              </a:xfrm>
              <a:prstGeom prst="round2DiagRect">
                <a:avLst/>
              </a:prstGeom>
              <a:solidFill>
                <a:schemeClr val="bg1"/>
              </a:solidFill>
              <a:ln>
                <a:solidFill>
                  <a:srgbClr val="068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Grafik 15"/>
              <p:cNvPicPr>
                <a:picLocks noChangeAspect="1"/>
              </p:cNvPicPr>
              <p:nvPr/>
            </p:nvPicPr>
            <p:blipFill rotWithShape="1">
              <a:blip r:embed="rId8">
                <a:extLst>
                  <a:ext uri="{28A0092B-C50C-407E-A947-70E740481C1C}">
                    <a14:useLocalDpi xmlns:a14="http://schemas.microsoft.com/office/drawing/2010/main" val="0"/>
                  </a:ext>
                </a:extLst>
              </a:blip>
              <a:srcRect t="11634"/>
              <a:stretch/>
            </p:blipFill>
            <p:spPr>
              <a:xfrm>
                <a:off x="1902611" y="1434742"/>
                <a:ext cx="315073" cy="243060"/>
              </a:xfrm>
              <a:prstGeom prst="rect">
                <a:avLst/>
              </a:prstGeom>
            </p:spPr>
          </p:pic>
        </p:grpSp>
        <p:sp>
          <p:nvSpPr>
            <p:cNvPr id="14" name="Titel 1"/>
            <p:cNvSpPr txBox="1">
              <a:spLocks/>
            </p:cNvSpPr>
            <p:nvPr/>
          </p:nvSpPr>
          <p:spPr>
            <a:xfrm>
              <a:off x="683568" y="274638"/>
              <a:ext cx="7787208" cy="562074"/>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chemeClr val="tx1"/>
                  </a:solidFill>
                  <a:latin typeface="Arial" panose="020B0604020202020204" pitchFamily="34" charset="0"/>
                  <a:ea typeface="+mj-ea"/>
                  <a:cs typeface="Arial" panose="020B0604020202020204" pitchFamily="34" charset="0"/>
                </a:defRPr>
              </a:lvl1pPr>
            </a:lstStyle>
            <a:p>
              <a:pPr fontAlgn="auto">
                <a:spcAft>
                  <a:spcPts val="0"/>
                </a:spcAft>
                <a:buClrTx/>
                <a:buSzTx/>
                <a:buFontTx/>
              </a:pPr>
              <a:r>
                <a:rPr lang="en-GB" sz="2800" dirty="0">
                  <a:latin typeface="+mj-lt"/>
                </a:rPr>
                <a:t>RQ-30 - Applications</a:t>
              </a:r>
            </a:p>
          </p:txBody>
        </p:sp>
      </p:grpSp>
    </p:spTree>
    <p:extLst>
      <p:ext uri="{BB962C8B-B14F-4D97-AF65-F5344CB8AC3E}">
        <p14:creationId xmlns:p14="http://schemas.microsoft.com/office/powerpoint/2010/main" val="632086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2" presetClass="entr" presetSubtype="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up)">
                                      <p:cBhvr>
                                        <p:cTn id="10" dur="500"/>
                                        <p:tgtEl>
                                          <p:spTgt spid="11"/>
                                        </p:tgtEl>
                                      </p:cBhvr>
                                    </p:animEffect>
                                  </p:childTnLst>
                                </p:cTn>
                              </p:par>
                            </p:childTnLst>
                          </p:cTn>
                        </p:par>
                        <p:par>
                          <p:cTn id="11" fill="hold">
                            <p:stCondLst>
                              <p:cond delay="500"/>
                            </p:stCondLst>
                            <p:childTnLst>
                              <p:par>
                                <p:cTn id="12" presetID="1"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9000" contrast="-20000"/>
                    </a14:imgEffect>
                  </a14:imgLayer>
                </a14:imgProps>
              </a:ext>
              <a:ext uri="{28A0092B-C50C-407E-A947-70E740481C1C}">
                <a14:useLocalDpi xmlns:a14="http://schemas.microsoft.com/office/drawing/2010/main" val="0"/>
              </a:ext>
            </a:extLst>
          </a:blip>
          <a:srcRect l="17622" t="10929"/>
          <a:stretch/>
        </p:blipFill>
        <p:spPr>
          <a:xfrm>
            <a:off x="4467225" y="3451960"/>
            <a:ext cx="4492047" cy="3229370"/>
          </a:xfrm>
          <a:prstGeom prst="rect">
            <a:avLst/>
          </a:prstGeom>
          <a:ln w="19050">
            <a:solidFill>
              <a:srgbClr val="068D8D"/>
            </a:solidFill>
          </a:ln>
        </p:spPr>
      </p:pic>
      <p:pic>
        <p:nvPicPr>
          <p:cNvPr id="13" name="Grafik 12"/>
          <p:cNvPicPr>
            <a:picLocks noChangeAspect="1"/>
          </p:cNvPicPr>
          <p:nvPr/>
        </p:nvPicPr>
        <p:blipFill>
          <a:blip r:embed="rId4"/>
          <a:stretch>
            <a:fillRect/>
          </a:stretch>
        </p:blipFill>
        <p:spPr>
          <a:xfrm>
            <a:off x="7620000" y="188640"/>
            <a:ext cx="1430165" cy="620993"/>
          </a:xfrm>
          <a:prstGeom prst="rect">
            <a:avLst/>
          </a:prstGeom>
        </p:spPr>
      </p:pic>
      <p:grpSp>
        <p:nvGrpSpPr>
          <p:cNvPr id="16" name="Gruppieren 15"/>
          <p:cNvGrpSpPr/>
          <p:nvPr/>
        </p:nvGrpSpPr>
        <p:grpSpPr>
          <a:xfrm>
            <a:off x="66312" y="203935"/>
            <a:ext cx="8404464" cy="632777"/>
            <a:chOff x="66312" y="203935"/>
            <a:chExt cx="8404464" cy="632777"/>
          </a:xfrm>
        </p:grpSpPr>
        <p:grpSp>
          <p:nvGrpSpPr>
            <p:cNvPr id="17" name="Gruppieren 16"/>
            <p:cNvGrpSpPr>
              <a:grpSpLocks noChangeAspect="1"/>
            </p:cNvGrpSpPr>
            <p:nvPr/>
          </p:nvGrpSpPr>
          <p:grpSpPr>
            <a:xfrm>
              <a:off x="66312" y="203935"/>
              <a:ext cx="656001" cy="590401"/>
              <a:chOff x="1881978" y="1385888"/>
              <a:chExt cx="360000" cy="324000"/>
            </a:xfrm>
          </p:grpSpPr>
          <p:sp>
            <p:nvSpPr>
              <p:cNvPr id="19" name="Diagonal liegende Ecken des Rechtecks abrunden 18"/>
              <p:cNvSpPr/>
              <p:nvPr/>
            </p:nvSpPr>
            <p:spPr>
              <a:xfrm>
                <a:off x="1881978" y="1385888"/>
                <a:ext cx="360000" cy="324000"/>
              </a:xfrm>
              <a:prstGeom prst="round2DiagRect">
                <a:avLst/>
              </a:prstGeom>
              <a:solidFill>
                <a:schemeClr val="bg1"/>
              </a:solidFill>
              <a:ln>
                <a:solidFill>
                  <a:srgbClr val="068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Grafik 19"/>
              <p:cNvPicPr>
                <a:picLocks noChangeAspect="1"/>
              </p:cNvPicPr>
              <p:nvPr/>
            </p:nvPicPr>
            <p:blipFill rotWithShape="1">
              <a:blip r:embed="rId5">
                <a:extLst>
                  <a:ext uri="{28A0092B-C50C-407E-A947-70E740481C1C}">
                    <a14:useLocalDpi xmlns:a14="http://schemas.microsoft.com/office/drawing/2010/main" val="0"/>
                  </a:ext>
                </a:extLst>
              </a:blip>
              <a:srcRect t="11634"/>
              <a:stretch/>
            </p:blipFill>
            <p:spPr>
              <a:xfrm>
                <a:off x="1902611" y="1434742"/>
                <a:ext cx="315073" cy="243060"/>
              </a:xfrm>
              <a:prstGeom prst="rect">
                <a:avLst/>
              </a:prstGeom>
            </p:spPr>
          </p:pic>
        </p:grpSp>
        <p:sp>
          <p:nvSpPr>
            <p:cNvPr id="18" name="Titel 1"/>
            <p:cNvSpPr txBox="1">
              <a:spLocks/>
            </p:cNvSpPr>
            <p:nvPr/>
          </p:nvSpPr>
          <p:spPr>
            <a:xfrm>
              <a:off x="683568" y="274638"/>
              <a:ext cx="7787208" cy="562074"/>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chemeClr val="tx1"/>
                  </a:solidFill>
                  <a:latin typeface="Arial" panose="020B0604020202020204" pitchFamily="34" charset="0"/>
                  <a:ea typeface="+mj-ea"/>
                  <a:cs typeface="Arial" panose="020B0604020202020204" pitchFamily="34" charset="0"/>
                </a:defRPr>
              </a:lvl1pPr>
            </a:lstStyle>
            <a:p>
              <a:pPr fontAlgn="auto">
                <a:spcAft>
                  <a:spcPts val="0"/>
                </a:spcAft>
                <a:buClrTx/>
                <a:buSzTx/>
                <a:buFontTx/>
              </a:pPr>
              <a:r>
                <a:rPr lang="en-GB" sz="2800" dirty="0">
                  <a:latin typeface="+mj-lt"/>
                </a:rPr>
                <a:t>TQ – tracer SENSOR</a:t>
              </a:r>
            </a:p>
          </p:txBody>
        </p:sp>
      </p:grpSp>
      <p:sp>
        <p:nvSpPr>
          <p:cNvPr id="21" name="Inhaltsplatzhalter 2"/>
          <p:cNvSpPr>
            <a:spLocks noGrp="1"/>
          </p:cNvSpPr>
          <p:nvPr>
            <p:ph idx="1"/>
          </p:nvPr>
        </p:nvSpPr>
        <p:spPr>
          <a:xfrm>
            <a:off x="467544" y="1000901"/>
            <a:ext cx="4514031" cy="4968552"/>
          </a:xfrm>
          <a:ln>
            <a:noFill/>
          </a:ln>
        </p:spPr>
        <p:txBody>
          <a:bodyPr/>
          <a:lstStyle/>
          <a:p>
            <a:pPr>
              <a:spcBef>
                <a:spcPct val="20000"/>
              </a:spcBef>
              <a:buSzPct val="150000"/>
              <a:buFont typeface="Wingdings 2" panose="05020102010507070707" pitchFamily="18" charset="2"/>
              <a:buChar char="P"/>
            </a:pPr>
            <a:r>
              <a:rPr lang="en-US" sz="1600" b="1" dirty="0"/>
              <a:t>Mobile discharge measurement system</a:t>
            </a:r>
          </a:p>
          <a:p>
            <a:pPr marL="665162" lvl="1">
              <a:buClr>
                <a:srgbClr val="068D8D"/>
              </a:buClr>
              <a:buSzPct val="125000"/>
              <a:buFont typeface="Arial" panose="020B0604020202020204" pitchFamily="34" charset="0"/>
              <a:buChar char="-"/>
            </a:pPr>
            <a:r>
              <a:rPr lang="en-US" sz="1600" dirty="0"/>
              <a:t>Wireless data transmission via Bluetooth</a:t>
            </a:r>
          </a:p>
          <a:p>
            <a:pPr marL="665162" lvl="1">
              <a:buClr>
                <a:srgbClr val="068D8D"/>
              </a:buClr>
              <a:buSzPct val="125000"/>
              <a:buFont typeface="Arial" panose="020B0604020202020204" pitchFamily="34" charset="0"/>
              <a:buChar char="-"/>
            </a:pPr>
            <a:r>
              <a:rPr lang="en-US" sz="1600" dirty="0"/>
              <a:t>Easy user interface and handling</a:t>
            </a:r>
            <a:endParaRPr lang="en-US" sz="1600" b="1" dirty="0"/>
          </a:p>
          <a:p>
            <a:pPr>
              <a:spcBef>
                <a:spcPct val="20000"/>
              </a:spcBef>
              <a:buSzPct val="150000"/>
              <a:buFont typeface="Wingdings 2" panose="05020102010507070707" pitchFamily="18" charset="2"/>
              <a:buChar char="P"/>
            </a:pPr>
            <a:r>
              <a:rPr lang="en-US" sz="1600" b="1" dirty="0"/>
              <a:t>Calculation of discharge </a:t>
            </a:r>
            <a:r>
              <a:rPr lang="en-US" sz="1600" b="1" dirty="0">
                <a:solidFill>
                  <a:srgbClr val="068D8D"/>
                </a:solidFill>
              </a:rPr>
              <a:t>without</a:t>
            </a:r>
            <a:r>
              <a:rPr lang="en-US" sz="1600" b="1" dirty="0"/>
              <a:t> knowing the cross-section</a:t>
            </a:r>
          </a:p>
          <a:p>
            <a:pPr>
              <a:buSzPct val="150000"/>
              <a:buFont typeface="Wingdings 2" panose="05020102010507070707" pitchFamily="18" charset="2"/>
              <a:buChar char="P"/>
            </a:pPr>
            <a:r>
              <a:rPr lang="en-US" sz="1600" b="1" dirty="0"/>
              <a:t>Tracer can be used where no other method is feasible</a:t>
            </a:r>
          </a:p>
          <a:p>
            <a:pPr>
              <a:buSzPct val="150000"/>
              <a:buFont typeface="Wingdings 2" panose="05020102010507070707" pitchFamily="18" charset="2"/>
              <a:buChar char="P"/>
            </a:pPr>
            <a:r>
              <a:rPr lang="en-US" sz="1600" b="1" dirty="0"/>
              <a:t>Optimal for high velocities and turbulent rivers </a:t>
            </a:r>
            <a:r>
              <a:rPr lang="en-US" sz="1600" b="1" dirty="0">
                <a:solidFill>
                  <a:srgbClr val="068D8D"/>
                </a:solidFill>
              </a:rPr>
              <a:t>–</a:t>
            </a:r>
            <a:r>
              <a:rPr lang="en-US" sz="1600" b="1" dirty="0">
                <a:solidFill>
                  <a:srgbClr val="080808"/>
                </a:solidFill>
              </a:rPr>
              <a:t> </a:t>
            </a:r>
            <a:r>
              <a:rPr lang="en-US" sz="1600" b="1" dirty="0"/>
              <a:t>but also in “normal” rivers</a:t>
            </a:r>
          </a:p>
          <a:p>
            <a:pPr>
              <a:spcBef>
                <a:spcPct val="20000"/>
              </a:spcBef>
              <a:buSzPct val="150000"/>
              <a:buFont typeface="Wingdings 2" panose="05020102010507070707" pitchFamily="18" charset="2"/>
              <a:buChar char="P"/>
            </a:pPr>
            <a:r>
              <a:rPr lang="en-US" sz="1600" b="1" dirty="0"/>
              <a:t>Based on tracer dilution method</a:t>
            </a:r>
          </a:p>
          <a:p>
            <a:pPr marL="665162" lvl="1">
              <a:spcBef>
                <a:spcPct val="20000"/>
              </a:spcBef>
              <a:buClr>
                <a:srgbClr val="068D8D"/>
              </a:buClr>
              <a:buSzPct val="125000"/>
              <a:buFont typeface="Arial" panose="020B0604020202020204" pitchFamily="34" charset="0"/>
              <a:buChar char="-"/>
            </a:pPr>
            <a:r>
              <a:rPr lang="en-US" sz="1600" dirty="0"/>
              <a:t>Different tracers available</a:t>
            </a:r>
          </a:p>
          <a:p>
            <a:pPr marL="665162" lvl="1">
              <a:spcBef>
                <a:spcPct val="20000"/>
              </a:spcBef>
              <a:buClr>
                <a:srgbClr val="068D8D"/>
              </a:buClr>
              <a:buSzPct val="125000"/>
              <a:buFont typeface="Arial" panose="020B0604020202020204" pitchFamily="34" charset="0"/>
              <a:buChar char="-"/>
            </a:pPr>
            <a:r>
              <a:rPr lang="en-US" sz="1600" dirty="0"/>
              <a:t>No harm to the environment</a:t>
            </a:r>
          </a:p>
          <a:p>
            <a:pPr marL="379412" lvl="1" indent="0">
              <a:spcBef>
                <a:spcPct val="20000"/>
              </a:spcBef>
              <a:buClr>
                <a:srgbClr val="068D8D"/>
              </a:buClr>
              <a:buSzPct val="125000"/>
              <a:buNone/>
            </a:pPr>
            <a:endParaRPr lang="en-US" sz="1600" dirty="0"/>
          </a:p>
          <a:p>
            <a:pPr marL="574675" lvl="1" indent="-195263">
              <a:spcBef>
                <a:spcPct val="20000"/>
              </a:spcBef>
              <a:buClr>
                <a:srgbClr val="068D8D"/>
              </a:buClr>
              <a:buSzPct val="150000"/>
              <a:buFont typeface="Arial" charset="0"/>
              <a:buChar char="»"/>
            </a:pPr>
            <a:endParaRPr lang="en-US" sz="1600" dirty="0"/>
          </a:p>
          <a:p>
            <a:pPr marL="174625" indent="-195263">
              <a:spcBef>
                <a:spcPct val="20000"/>
              </a:spcBef>
              <a:buSzPct val="150000"/>
              <a:buFont typeface="Arial" charset="0"/>
              <a:buChar char="»"/>
            </a:pPr>
            <a:endParaRPr lang="en-US" sz="2000" dirty="0"/>
          </a:p>
        </p:txBody>
      </p:sp>
      <p:pic>
        <p:nvPicPr>
          <p:cNvPr id="8" name="Grafik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09700" y="4473911"/>
            <a:ext cx="2943225" cy="2207419"/>
          </a:xfrm>
          <a:prstGeom prst="rect">
            <a:avLst/>
          </a:prstGeom>
          <a:ln w="19050">
            <a:solidFill>
              <a:srgbClr val="068D8D"/>
            </a:solidFill>
          </a:ln>
        </p:spPr>
      </p:pic>
      <p:pic>
        <p:nvPicPr>
          <p:cNvPr id="22" name="Grafik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16831" y="922710"/>
            <a:ext cx="1271223" cy="1534740"/>
          </a:xfrm>
          <a:prstGeom prst="rect">
            <a:avLst/>
          </a:prstGeom>
        </p:spPr>
      </p:pic>
      <p:pic>
        <p:nvPicPr>
          <p:cNvPr id="23" name="Grafik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57487" y="1100054"/>
            <a:ext cx="1536205" cy="1854651"/>
          </a:xfrm>
          <a:prstGeom prst="rect">
            <a:avLst/>
          </a:prstGeom>
        </p:spPr>
      </p:pic>
      <p:pic>
        <p:nvPicPr>
          <p:cNvPr id="24" name="Grafik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19176" y="895631"/>
            <a:ext cx="1288920" cy="2352112"/>
          </a:xfrm>
          <a:prstGeom prst="rect">
            <a:avLst/>
          </a:prstGeom>
        </p:spPr>
      </p:pic>
    </p:spTree>
    <p:extLst>
      <p:ext uri="{BB962C8B-B14F-4D97-AF65-F5344CB8AC3E}">
        <p14:creationId xmlns:p14="http://schemas.microsoft.com/office/powerpoint/2010/main" val="1134256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Grafik 46"/>
          <p:cNvPicPr>
            <a:picLocks noChangeAspect="1"/>
          </p:cNvPicPr>
          <p:nvPr/>
        </p:nvPicPr>
        <p:blipFill>
          <a:blip r:embed="rId2"/>
          <a:stretch>
            <a:fillRect/>
          </a:stretch>
        </p:blipFill>
        <p:spPr>
          <a:xfrm>
            <a:off x="648000" y="1249200"/>
            <a:ext cx="7391400" cy="5114925"/>
          </a:xfrm>
          <a:prstGeom prst="rect">
            <a:avLst/>
          </a:prstGeom>
        </p:spPr>
      </p:pic>
      <p:pic>
        <p:nvPicPr>
          <p:cNvPr id="4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339908" y="3245965"/>
            <a:ext cx="1502696" cy="175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5892" y="4158445"/>
            <a:ext cx="326852" cy="5272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3796" y="4279890"/>
            <a:ext cx="326852" cy="5272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 name="Textfeld 32"/>
          <p:cNvSpPr txBox="1"/>
          <p:nvPr/>
        </p:nvSpPr>
        <p:spPr>
          <a:xfrm>
            <a:off x="2470835" y="3896835"/>
            <a:ext cx="950901" cy="261610"/>
          </a:xfrm>
          <a:prstGeom prst="rect">
            <a:avLst/>
          </a:prstGeom>
          <a:noFill/>
        </p:spPr>
        <p:txBody>
          <a:bodyPr wrap="none" rtlCol="0">
            <a:spAutoFit/>
          </a:bodyPr>
          <a:lstStyle/>
          <a:p>
            <a:r>
              <a:rPr lang="en-US" sz="1100" dirty="0">
                <a:solidFill>
                  <a:schemeClr val="tx1"/>
                </a:solidFill>
                <a:latin typeface="+mn-lt"/>
              </a:rPr>
              <a:t>TQ- Amplifier</a:t>
            </a:r>
          </a:p>
        </p:txBody>
      </p:sp>
      <p:sp>
        <p:nvSpPr>
          <p:cNvPr id="35" name="Textfeld 34"/>
          <p:cNvSpPr txBox="1"/>
          <p:nvPr/>
        </p:nvSpPr>
        <p:spPr>
          <a:xfrm>
            <a:off x="7814443" y="3361793"/>
            <a:ext cx="579005" cy="261610"/>
          </a:xfrm>
          <a:prstGeom prst="rect">
            <a:avLst/>
          </a:prstGeom>
          <a:noFill/>
        </p:spPr>
        <p:txBody>
          <a:bodyPr wrap="none" rtlCol="0">
            <a:spAutoFit/>
          </a:bodyPr>
          <a:lstStyle/>
          <a:p>
            <a:r>
              <a:rPr lang="en-US" sz="1100" dirty="0">
                <a:solidFill>
                  <a:schemeClr val="tx1"/>
                </a:solidFill>
                <a:latin typeface="+mn-lt"/>
              </a:rPr>
              <a:t>Laptop</a:t>
            </a:r>
          </a:p>
        </p:txBody>
      </p:sp>
      <p:sp>
        <p:nvSpPr>
          <p:cNvPr id="36" name="Textfeld 35"/>
          <p:cNvSpPr txBox="1"/>
          <p:nvPr/>
        </p:nvSpPr>
        <p:spPr>
          <a:xfrm>
            <a:off x="7740352" y="4653904"/>
            <a:ext cx="821059" cy="430887"/>
          </a:xfrm>
          <a:prstGeom prst="rect">
            <a:avLst/>
          </a:prstGeom>
          <a:noFill/>
        </p:spPr>
        <p:txBody>
          <a:bodyPr wrap="none" rtlCol="0">
            <a:spAutoFit/>
          </a:bodyPr>
          <a:lstStyle/>
          <a:p>
            <a:r>
              <a:rPr lang="en-US" sz="1100" dirty="0">
                <a:solidFill>
                  <a:schemeClr val="tx1"/>
                </a:solidFill>
                <a:latin typeface="+mn-lt"/>
              </a:rPr>
              <a:t>Bluetooth </a:t>
            </a:r>
          </a:p>
          <a:p>
            <a:r>
              <a:rPr lang="en-US" sz="1100" dirty="0">
                <a:solidFill>
                  <a:schemeClr val="tx1"/>
                </a:solidFill>
                <a:latin typeface="+mn-lt"/>
              </a:rPr>
              <a:t>connection</a:t>
            </a:r>
          </a:p>
        </p:txBody>
      </p:sp>
      <p:sp>
        <p:nvSpPr>
          <p:cNvPr id="32" name="Textfeld 31"/>
          <p:cNvSpPr txBox="1"/>
          <p:nvPr/>
        </p:nvSpPr>
        <p:spPr>
          <a:xfrm>
            <a:off x="1016414" y="1460638"/>
            <a:ext cx="478016" cy="261610"/>
          </a:xfrm>
          <a:prstGeom prst="rect">
            <a:avLst/>
          </a:prstGeom>
          <a:noFill/>
        </p:spPr>
        <p:txBody>
          <a:bodyPr wrap="none" rtlCol="0">
            <a:spAutoFit/>
          </a:bodyPr>
          <a:lstStyle/>
          <a:p>
            <a:r>
              <a:rPr lang="en-US" sz="1100" dirty="0">
                <a:solidFill>
                  <a:schemeClr val="tx1"/>
                </a:solidFill>
                <a:latin typeface="+mn-lt"/>
              </a:rPr>
              <a:t>River</a:t>
            </a:r>
          </a:p>
        </p:txBody>
      </p:sp>
      <p:pic>
        <p:nvPicPr>
          <p:cNvPr id="27" name="Grafik 26"/>
          <p:cNvPicPr>
            <a:picLocks noChangeAspect="1"/>
          </p:cNvPicPr>
          <p:nvPr/>
        </p:nvPicPr>
        <p:blipFill>
          <a:blip r:embed="rId5"/>
          <a:stretch>
            <a:fillRect/>
          </a:stretch>
        </p:blipFill>
        <p:spPr>
          <a:xfrm>
            <a:off x="7620000" y="188640"/>
            <a:ext cx="1430165" cy="620993"/>
          </a:xfrm>
          <a:prstGeom prst="rect">
            <a:avLst/>
          </a:prstGeom>
        </p:spPr>
      </p:pic>
      <p:pic>
        <p:nvPicPr>
          <p:cNvPr id="28" name="Kübel"/>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32629" y="5933234"/>
            <a:ext cx="482247" cy="646310"/>
          </a:xfrm>
          <a:prstGeom prst="rect">
            <a:avLst/>
          </a:prstGeom>
        </p:spPr>
      </p:pic>
      <p:pic>
        <p:nvPicPr>
          <p:cNvPr id="3" name="Grafik 2"/>
          <p:cNvPicPr>
            <a:picLocks noChangeAspect="1"/>
          </p:cNvPicPr>
          <p:nvPr/>
        </p:nvPicPr>
        <p:blipFill>
          <a:blip r:embed="rId7">
            <a:clrChange>
              <a:clrFrom>
                <a:srgbClr val="FFFFFF"/>
              </a:clrFrom>
              <a:clrTo>
                <a:srgbClr val="FFFFFF">
                  <a:alpha val="0"/>
                </a:srgbClr>
              </a:clrTo>
            </a:clrChange>
          </a:blip>
          <a:stretch>
            <a:fillRect/>
          </a:stretch>
        </p:blipFill>
        <p:spPr>
          <a:xfrm flipH="1">
            <a:off x="3342957" y="3826792"/>
            <a:ext cx="512557" cy="618807"/>
          </a:xfrm>
          <a:prstGeom prst="rect">
            <a:avLst/>
          </a:prstGeom>
        </p:spPr>
      </p:pic>
      <p:pic>
        <p:nvPicPr>
          <p:cNvPr id="41" name="Grafik 40"/>
          <p:cNvPicPr>
            <a:picLocks noChangeAspect="1"/>
          </p:cNvPicPr>
          <p:nvPr/>
        </p:nvPicPr>
        <p:blipFill>
          <a:blip r:embed="rId7"/>
          <a:stretch>
            <a:fillRect/>
          </a:stretch>
        </p:blipFill>
        <p:spPr>
          <a:xfrm flipH="1">
            <a:off x="3515244" y="4620203"/>
            <a:ext cx="497357" cy="600456"/>
          </a:xfrm>
          <a:prstGeom prst="rect">
            <a:avLst/>
          </a:prstGeom>
        </p:spPr>
      </p:pic>
      <p:cxnSp>
        <p:nvCxnSpPr>
          <p:cNvPr id="6" name="Gekrümmter Verbinder 5"/>
          <p:cNvCxnSpPr>
            <a:endCxn id="28" idx="0"/>
          </p:cNvCxnSpPr>
          <p:nvPr/>
        </p:nvCxnSpPr>
        <p:spPr>
          <a:xfrm rot="10800000" flipV="1">
            <a:off x="4673754" y="5436078"/>
            <a:ext cx="1015789" cy="497156"/>
          </a:xfrm>
          <a:prstGeom prst="curvedConnector2">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48" name="Textfeld 47"/>
          <p:cNvSpPr txBox="1"/>
          <p:nvPr/>
        </p:nvSpPr>
        <p:spPr>
          <a:xfrm>
            <a:off x="4914876" y="5814207"/>
            <a:ext cx="1075936" cy="430887"/>
          </a:xfrm>
          <a:prstGeom prst="rect">
            <a:avLst/>
          </a:prstGeom>
          <a:noFill/>
        </p:spPr>
        <p:txBody>
          <a:bodyPr wrap="none" rtlCol="0">
            <a:spAutoFit/>
          </a:bodyPr>
          <a:lstStyle/>
          <a:p>
            <a:r>
              <a:rPr lang="en-US" sz="1100" dirty="0">
                <a:solidFill>
                  <a:schemeClr val="tx1"/>
                </a:solidFill>
                <a:latin typeface="+mn-lt"/>
              </a:rPr>
              <a:t>River water for </a:t>
            </a:r>
            <a:br>
              <a:rPr lang="en-US" sz="1100" dirty="0">
                <a:solidFill>
                  <a:schemeClr val="tx1"/>
                </a:solidFill>
                <a:latin typeface="+mn-lt"/>
              </a:rPr>
            </a:br>
            <a:r>
              <a:rPr lang="en-US" sz="1100" dirty="0">
                <a:solidFill>
                  <a:schemeClr val="tx1"/>
                </a:solidFill>
                <a:latin typeface="+mn-lt"/>
              </a:rPr>
              <a:t>calibration</a:t>
            </a:r>
          </a:p>
        </p:txBody>
      </p:sp>
      <p:grpSp>
        <p:nvGrpSpPr>
          <p:cNvPr id="49" name="Gruppieren 48"/>
          <p:cNvGrpSpPr/>
          <p:nvPr/>
        </p:nvGrpSpPr>
        <p:grpSpPr>
          <a:xfrm>
            <a:off x="66312" y="203935"/>
            <a:ext cx="8404464" cy="632777"/>
            <a:chOff x="66312" y="203935"/>
            <a:chExt cx="8404464" cy="632777"/>
          </a:xfrm>
        </p:grpSpPr>
        <p:grpSp>
          <p:nvGrpSpPr>
            <p:cNvPr id="50" name="Gruppieren 49"/>
            <p:cNvGrpSpPr>
              <a:grpSpLocks noChangeAspect="1"/>
            </p:cNvGrpSpPr>
            <p:nvPr/>
          </p:nvGrpSpPr>
          <p:grpSpPr>
            <a:xfrm>
              <a:off x="66312" y="203935"/>
              <a:ext cx="656001" cy="590401"/>
              <a:chOff x="1881978" y="1385888"/>
              <a:chExt cx="360000" cy="324000"/>
            </a:xfrm>
          </p:grpSpPr>
          <p:sp>
            <p:nvSpPr>
              <p:cNvPr id="52" name="Diagonal liegende Ecken des Rechtecks abrunden 51"/>
              <p:cNvSpPr/>
              <p:nvPr/>
            </p:nvSpPr>
            <p:spPr>
              <a:xfrm>
                <a:off x="1881978" y="1385888"/>
                <a:ext cx="360000" cy="324000"/>
              </a:xfrm>
              <a:prstGeom prst="round2DiagRect">
                <a:avLst/>
              </a:prstGeom>
              <a:solidFill>
                <a:schemeClr val="bg1"/>
              </a:solidFill>
              <a:ln>
                <a:solidFill>
                  <a:srgbClr val="068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3" name="Grafik 52"/>
              <p:cNvPicPr>
                <a:picLocks noChangeAspect="1"/>
              </p:cNvPicPr>
              <p:nvPr/>
            </p:nvPicPr>
            <p:blipFill rotWithShape="1">
              <a:blip r:embed="rId8">
                <a:extLst>
                  <a:ext uri="{28A0092B-C50C-407E-A947-70E740481C1C}">
                    <a14:useLocalDpi xmlns:a14="http://schemas.microsoft.com/office/drawing/2010/main" val="0"/>
                  </a:ext>
                </a:extLst>
              </a:blip>
              <a:srcRect t="11634"/>
              <a:stretch/>
            </p:blipFill>
            <p:spPr>
              <a:xfrm>
                <a:off x="1902611" y="1434742"/>
                <a:ext cx="315073" cy="243060"/>
              </a:xfrm>
              <a:prstGeom prst="rect">
                <a:avLst/>
              </a:prstGeom>
            </p:spPr>
          </p:pic>
        </p:grpSp>
        <p:sp>
          <p:nvSpPr>
            <p:cNvPr id="51" name="Titel 1"/>
            <p:cNvSpPr txBox="1">
              <a:spLocks/>
            </p:cNvSpPr>
            <p:nvPr/>
          </p:nvSpPr>
          <p:spPr>
            <a:xfrm>
              <a:off x="683568" y="274638"/>
              <a:ext cx="7787208" cy="562074"/>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chemeClr val="tx1"/>
                  </a:solidFill>
                  <a:latin typeface="Arial" panose="020B0604020202020204" pitchFamily="34" charset="0"/>
                  <a:ea typeface="+mj-ea"/>
                  <a:cs typeface="Arial" panose="020B0604020202020204" pitchFamily="34" charset="0"/>
                </a:defRPr>
              </a:lvl1pPr>
            </a:lstStyle>
            <a:p>
              <a:pPr fontAlgn="auto">
                <a:spcAft>
                  <a:spcPts val="0"/>
                </a:spcAft>
                <a:buClrTx/>
                <a:buSzTx/>
                <a:buFontTx/>
              </a:pPr>
              <a:r>
                <a:rPr lang="en-GB" sz="2800" dirty="0">
                  <a:latin typeface="+mj-lt"/>
                </a:rPr>
                <a:t>TQ – TRACER measurement principle</a:t>
              </a:r>
            </a:p>
          </p:txBody>
        </p:sp>
      </p:grpSp>
    </p:spTree>
    <p:extLst>
      <p:ext uri="{BB962C8B-B14F-4D97-AF65-F5344CB8AC3E}">
        <p14:creationId xmlns:p14="http://schemas.microsoft.com/office/powerpoint/2010/main" val="28293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ppt_x"/>
                                          </p:val>
                                        </p:tav>
                                        <p:tav tm="100000">
                                          <p:val>
                                            <p:strVal val="#ppt_x"/>
                                          </p:val>
                                        </p:tav>
                                      </p:tavLst>
                                    </p:anim>
                                    <p:anim calcmode="lin" valueType="num">
                                      <p:cBhvr additive="base">
                                        <p:cTn id="8" dur="500" fill="hold"/>
                                        <p:tgtEl>
                                          <p:spTgt spid="4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grpId="0" nodeType="after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additive="base">
                                        <p:cTn id="16" dur="500" fill="hold"/>
                                        <p:tgtEl>
                                          <p:spTgt spid="33"/>
                                        </p:tgtEl>
                                        <p:attrNameLst>
                                          <p:attrName>ppt_x</p:attrName>
                                        </p:attrNameLst>
                                      </p:cBhvr>
                                      <p:tavLst>
                                        <p:tav tm="0">
                                          <p:val>
                                            <p:strVal val="#ppt_x"/>
                                          </p:val>
                                        </p:tav>
                                        <p:tav tm="100000">
                                          <p:val>
                                            <p:strVal val="#ppt_x"/>
                                          </p:val>
                                        </p:tav>
                                      </p:tavLst>
                                    </p:anim>
                                    <p:anim calcmode="lin" valueType="num">
                                      <p:cBhvr additive="base">
                                        <p:cTn id="17"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249"/>
                                          </p:stCondLst>
                                        </p:cTn>
                                        <p:tgtEl>
                                          <p:spTgt spid="35"/>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45"/>
                                        </p:tgtEl>
                                        <p:attrNameLst>
                                          <p:attrName>style.visibility</p:attrName>
                                        </p:attrNameLst>
                                      </p:cBhvr>
                                      <p:to>
                                        <p:strVal val="visible"/>
                                      </p:to>
                                    </p:set>
                                  </p:childTnLst>
                                </p:cTn>
                              </p:par>
                              <p:par>
                                <p:cTn id="24" presetID="6" presetClass="entr" presetSubtype="16" fill="hold" nodeType="withEffect">
                                  <p:stCondLst>
                                    <p:cond delay="500"/>
                                  </p:stCondLst>
                                  <p:childTnLst>
                                    <p:set>
                                      <p:cBhvr>
                                        <p:cTn id="25" dur="1" fill="hold">
                                          <p:stCondLst>
                                            <p:cond delay="0"/>
                                          </p:stCondLst>
                                        </p:cTn>
                                        <p:tgtEl>
                                          <p:spTgt spid="31"/>
                                        </p:tgtEl>
                                        <p:attrNameLst>
                                          <p:attrName>style.visibility</p:attrName>
                                        </p:attrNameLst>
                                      </p:cBhvr>
                                      <p:to>
                                        <p:strVal val="visible"/>
                                      </p:to>
                                    </p:set>
                                    <p:animEffect transition="in" filter="circle(in)">
                                      <p:cBhvr>
                                        <p:cTn id="26" dur="750"/>
                                        <p:tgtEl>
                                          <p:spTgt spid="31"/>
                                        </p:tgtEl>
                                      </p:cBhvr>
                                    </p:animEffect>
                                  </p:childTnLst>
                                </p:cTn>
                              </p:par>
                              <p:par>
                                <p:cTn id="27" presetID="6" presetClass="entr" presetSubtype="16" fill="hold" nodeType="withEffect">
                                  <p:stCondLst>
                                    <p:cond delay="500"/>
                                  </p:stCondLst>
                                  <p:childTnLst>
                                    <p:set>
                                      <p:cBhvr>
                                        <p:cTn id="28" dur="1" fill="hold">
                                          <p:stCondLst>
                                            <p:cond delay="0"/>
                                          </p:stCondLst>
                                        </p:cTn>
                                        <p:tgtEl>
                                          <p:spTgt spid="30"/>
                                        </p:tgtEl>
                                        <p:attrNameLst>
                                          <p:attrName>style.visibility</p:attrName>
                                        </p:attrNameLst>
                                      </p:cBhvr>
                                      <p:to>
                                        <p:strVal val="visible"/>
                                      </p:to>
                                    </p:set>
                                    <p:animEffect transition="in" filter="circle(in)">
                                      <p:cBhvr>
                                        <p:cTn id="29" dur="750"/>
                                        <p:tgtEl>
                                          <p:spTgt spid="30"/>
                                        </p:tgtEl>
                                      </p:cBhvr>
                                    </p:animEffect>
                                  </p:childTnLst>
                                </p:cTn>
                              </p:par>
                              <p:par>
                                <p:cTn id="30" presetID="1" presetClass="entr" presetSubtype="0" fill="hold" grpId="0" nodeType="withEffect">
                                  <p:stCondLst>
                                    <p:cond delay="500"/>
                                  </p:stCondLst>
                                  <p:childTnLst>
                                    <p:set>
                                      <p:cBhvr>
                                        <p:cTn id="31" dur="1" fill="hold">
                                          <p:stCondLst>
                                            <p:cond delay="0"/>
                                          </p:stCondLst>
                                        </p:cTn>
                                        <p:tgtEl>
                                          <p:spTgt spid="3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8"/>
                                        </p:tgtEl>
                                        <p:attrNameLst>
                                          <p:attrName>style.visibility</p:attrName>
                                        </p:attrNameLst>
                                      </p:cBhvr>
                                      <p:to>
                                        <p:strVal val="visible"/>
                                      </p:to>
                                    </p:set>
                                  </p:childTnLst>
                                </p:cTn>
                              </p:par>
                            </p:childTnLst>
                          </p:cTn>
                        </p:par>
                        <p:par>
                          <p:cTn id="36" fill="hold">
                            <p:stCondLst>
                              <p:cond delay="0"/>
                            </p:stCondLst>
                            <p:childTnLst>
                              <p:par>
                                <p:cTn id="37" presetID="22" presetClass="entr" presetSubtype="2" fill="hold" nodeType="after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right)">
                                      <p:cBhvr>
                                        <p:cTn id="39" dur="1250"/>
                                        <p:tgtEl>
                                          <p:spTgt spid="6"/>
                                        </p:tgtEl>
                                      </p:cBhvr>
                                    </p:animEffect>
                                  </p:childTnLst>
                                </p:cTn>
                              </p:par>
                              <p:par>
                                <p:cTn id="40" presetID="2" presetClass="entr" presetSubtype="4" fill="hold" grpId="0" nodeType="withEffect">
                                  <p:stCondLst>
                                    <p:cond delay="0"/>
                                  </p:stCondLst>
                                  <p:childTnLst>
                                    <p:set>
                                      <p:cBhvr>
                                        <p:cTn id="41" dur="1" fill="hold">
                                          <p:stCondLst>
                                            <p:cond delay="0"/>
                                          </p:stCondLst>
                                        </p:cTn>
                                        <p:tgtEl>
                                          <p:spTgt spid="48"/>
                                        </p:tgtEl>
                                        <p:attrNameLst>
                                          <p:attrName>style.visibility</p:attrName>
                                        </p:attrNameLst>
                                      </p:cBhvr>
                                      <p:to>
                                        <p:strVal val="visible"/>
                                      </p:to>
                                    </p:set>
                                    <p:anim calcmode="lin" valueType="num">
                                      <p:cBhvr additive="base">
                                        <p:cTn id="42" dur="500" fill="hold"/>
                                        <p:tgtEl>
                                          <p:spTgt spid="48"/>
                                        </p:tgtEl>
                                        <p:attrNameLst>
                                          <p:attrName>ppt_x</p:attrName>
                                        </p:attrNameLst>
                                      </p:cBhvr>
                                      <p:tavLst>
                                        <p:tav tm="0">
                                          <p:val>
                                            <p:strVal val="#ppt_x"/>
                                          </p:val>
                                        </p:tav>
                                        <p:tav tm="100000">
                                          <p:val>
                                            <p:strVal val="#ppt_x"/>
                                          </p:val>
                                        </p:tav>
                                      </p:tavLst>
                                    </p:anim>
                                    <p:anim calcmode="lin" valueType="num">
                                      <p:cBhvr additive="base">
                                        <p:cTn id="43"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5" grpId="0"/>
      <p:bldP spid="36" grpId="0"/>
      <p:bldP spid="48"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Grafik 46"/>
          <p:cNvPicPr>
            <a:picLocks noChangeAspect="1"/>
          </p:cNvPicPr>
          <p:nvPr/>
        </p:nvPicPr>
        <p:blipFill>
          <a:blip r:embed="rId2"/>
          <a:stretch>
            <a:fillRect/>
          </a:stretch>
        </p:blipFill>
        <p:spPr>
          <a:xfrm>
            <a:off x="648000" y="1249200"/>
            <a:ext cx="7391400" cy="5114925"/>
          </a:xfrm>
          <a:prstGeom prst="rect">
            <a:avLst/>
          </a:prstGeom>
        </p:spPr>
      </p:pic>
      <p:pic>
        <p:nvPicPr>
          <p:cNvPr id="4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339908" y="3245965"/>
            <a:ext cx="1502696" cy="175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5892" y="4158445"/>
            <a:ext cx="326852" cy="5272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3796" y="4279890"/>
            <a:ext cx="326852" cy="5272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 name="Textfeld 33"/>
          <p:cNvSpPr txBox="1"/>
          <p:nvPr/>
        </p:nvSpPr>
        <p:spPr>
          <a:xfrm>
            <a:off x="4629382" y="5419757"/>
            <a:ext cx="817853" cy="261610"/>
          </a:xfrm>
          <a:prstGeom prst="rect">
            <a:avLst/>
          </a:prstGeom>
          <a:noFill/>
        </p:spPr>
        <p:txBody>
          <a:bodyPr wrap="none" rtlCol="0">
            <a:spAutoFit/>
          </a:bodyPr>
          <a:lstStyle/>
          <a:p>
            <a:r>
              <a:rPr lang="en-US" sz="1100" dirty="0">
                <a:solidFill>
                  <a:schemeClr val="tx1"/>
                </a:solidFill>
                <a:latin typeface="+mn-lt"/>
              </a:rPr>
              <a:t>TQ- Probes</a:t>
            </a:r>
          </a:p>
        </p:txBody>
      </p:sp>
      <p:sp>
        <p:nvSpPr>
          <p:cNvPr id="35" name="Textfeld 34"/>
          <p:cNvSpPr txBox="1"/>
          <p:nvPr/>
        </p:nvSpPr>
        <p:spPr>
          <a:xfrm>
            <a:off x="7814443" y="3361793"/>
            <a:ext cx="579005" cy="261610"/>
          </a:xfrm>
          <a:prstGeom prst="rect">
            <a:avLst/>
          </a:prstGeom>
          <a:noFill/>
        </p:spPr>
        <p:txBody>
          <a:bodyPr wrap="none" rtlCol="0">
            <a:spAutoFit/>
          </a:bodyPr>
          <a:lstStyle/>
          <a:p>
            <a:r>
              <a:rPr lang="en-US" sz="1100" dirty="0">
                <a:solidFill>
                  <a:schemeClr val="tx1"/>
                </a:solidFill>
                <a:latin typeface="+mn-lt"/>
              </a:rPr>
              <a:t>Laptop</a:t>
            </a:r>
          </a:p>
        </p:txBody>
      </p:sp>
      <p:sp>
        <p:nvSpPr>
          <p:cNvPr id="36" name="Textfeld 35"/>
          <p:cNvSpPr txBox="1"/>
          <p:nvPr/>
        </p:nvSpPr>
        <p:spPr>
          <a:xfrm>
            <a:off x="7740352" y="4653904"/>
            <a:ext cx="821059" cy="430887"/>
          </a:xfrm>
          <a:prstGeom prst="rect">
            <a:avLst/>
          </a:prstGeom>
          <a:noFill/>
        </p:spPr>
        <p:txBody>
          <a:bodyPr wrap="none" rtlCol="0">
            <a:spAutoFit/>
          </a:bodyPr>
          <a:lstStyle/>
          <a:p>
            <a:r>
              <a:rPr lang="en-US" sz="1100" dirty="0">
                <a:solidFill>
                  <a:schemeClr val="tx1"/>
                </a:solidFill>
                <a:latin typeface="+mn-lt"/>
              </a:rPr>
              <a:t>Bluetooth </a:t>
            </a:r>
          </a:p>
          <a:p>
            <a:r>
              <a:rPr lang="en-US" sz="1100" dirty="0">
                <a:solidFill>
                  <a:schemeClr val="tx1"/>
                </a:solidFill>
                <a:latin typeface="+mn-lt"/>
              </a:rPr>
              <a:t>connection</a:t>
            </a:r>
          </a:p>
        </p:txBody>
      </p:sp>
      <p:sp>
        <p:nvSpPr>
          <p:cNvPr id="32" name="Textfeld 31"/>
          <p:cNvSpPr txBox="1"/>
          <p:nvPr/>
        </p:nvSpPr>
        <p:spPr>
          <a:xfrm>
            <a:off x="1016414" y="1460638"/>
            <a:ext cx="478016" cy="261610"/>
          </a:xfrm>
          <a:prstGeom prst="rect">
            <a:avLst/>
          </a:prstGeom>
          <a:noFill/>
        </p:spPr>
        <p:txBody>
          <a:bodyPr wrap="none" rtlCol="0">
            <a:spAutoFit/>
          </a:bodyPr>
          <a:lstStyle/>
          <a:p>
            <a:r>
              <a:rPr lang="en-US" sz="1100" dirty="0">
                <a:solidFill>
                  <a:schemeClr val="tx1"/>
                </a:solidFill>
                <a:latin typeface="+mn-lt"/>
              </a:rPr>
              <a:t>River</a:t>
            </a:r>
          </a:p>
        </p:txBody>
      </p:sp>
      <p:pic>
        <p:nvPicPr>
          <p:cNvPr id="27" name="Grafik 26"/>
          <p:cNvPicPr>
            <a:picLocks noChangeAspect="1"/>
          </p:cNvPicPr>
          <p:nvPr/>
        </p:nvPicPr>
        <p:blipFill>
          <a:blip r:embed="rId5"/>
          <a:stretch>
            <a:fillRect/>
          </a:stretch>
        </p:blipFill>
        <p:spPr>
          <a:xfrm>
            <a:off x="7620000" y="188640"/>
            <a:ext cx="1430165" cy="620993"/>
          </a:xfrm>
          <a:prstGeom prst="rect">
            <a:avLst/>
          </a:prstGeom>
        </p:spPr>
      </p:pic>
      <p:pic>
        <p:nvPicPr>
          <p:cNvPr id="28" name="Kübel"/>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32629" y="5933234"/>
            <a:ext cx="482247" cy="646310"/>
          </a:xfrm>
          <a:prstGeom prst="rect">
            <a:avLst/>
          </a:prstGeom>
        </p:spPr>
      </p:pic>
      <p:cxnSp>
        <p:nvCxnSpPr>
          <p:cNvPr id="5" name="Gekrümmter Verbinder 4"/>
          <p:cNvCxnSpPr/>
          <p:nvPr/>
        </p:nvCxnSpPr>
        <p:spPr>
          <a:xfrm rot="16200000" flipH="1">
            <a:off x="3300031" y="4738537"/>
            <a:ext cx="1832370" cy="915072"/>
          </a:xfrm>
          <a:prstGeom prst="curvedConnector3">
            <a:avLst>
              <a:gd name="adj1" fmla="val 29727"/>
            </a:avLst>
          </a:prstGeom>
          <a:ln>
            <a:headEnd type="oval" w="med" len="med"/>
            <a:tailEnd type="oval" w="med" len="med"/>
          </a:ln>
        </p:spPr>
        <p:style>
          <a:lnRef idx="1">
            <a:schemeClr val="dk1"/>
          </a:lnRef>
          <a:fillRef idx="0">
            <a:schemeClr val="dk1"/>
          </a:fillRef>
          <a:effectRef idx="0">
            <a:schemeClr val="dk1"/>
          </a:effectRef>
          <a:fontRef idx="minor">
            <a:schemeClr val="tx1"/>
          </a:fontRef>
        </p:style>
      </p:cxnSp>
      <p:cxnSp>
        <p:nvCxnSpPr>
          <p:cNvPr id="26" name="Gekrümmter Verbinder 25"/>
          <p:cNvCxnSpPr/>
          <p:nvPr/>
        </p:nvCxnSpPr>
        <p:spPr>
          <a:xfrm rot="16200000" flipH="1">
            <a:off x="3717674" y="5252758"/>
            <a:ext cx="1027468" cy="691532"/>
          </a:xfrm>
          <a:prstGeom prst="curvedConnector3">
            <a:avLst>
              <a:gd name="adj1" fmla="val 50000"/>
            </a:avLst>
          </a:prstGeom>
          <a:ln>
            <a:headEnd type="oval" w="med" len="med"/>
            <a:tailEnd type="oval" w="med" len="med"/>
          </a:ln>
        </p:spPr>
        <p:style>
          <a:lnRef idx="1">
            <a:schemeClr val="dk1"/>
          </a:lnRef>
          <a:fillRef idx="0">
            <a:schemeClr val="dk1"/>
          </a:fillRef>
          <a:effectRef idx="0">
            <a:schemeClr val="dk1"/>
          </a:effectRef>
          <a:fontRef idx="minor">
            <a:schemeClr val="tx1"/>
          </a:fontRef>
        </p:style>
      </p:cxnSp>
      <p:pic>
        <p:nvPicPr>
          <p:cNvPr id="41" name="Amplifier 1"/>
          <p:cNvPicPr>
            <a:picLocks noChangeAspect="1"/>
          </p:cNvPicPr>
          <p:nvPr/>
        </p:nvPicPr>
        <p:blipFill>
          <a:blip r:embed="rId7">
            <a:clrChange>
              <a:clrFrom>
                <a:srgbClr val="FFFFFF"/>
              </a:clrFrom>
              <a:clrTo>
                <a:srgbClr val="FFFFFF">
                  <a:alpha val="0"/>
                </a:srgbClr>
              </a:clrTo>
            </a:clrChange>
          </a:blip>
          <a:stretch>
            <a:fillRect/>
          </a:stretch>
        </p:blipFill>
        <p:spPr>
          <a:xfrm flipH="1">
            <a:off x="3515244" y="4620203"/>
            <a:ext cx="497357" cy="600456"/>
          </a:xfrm>
          <a:prstGeom prst="rect">
            <a:avLst/>
          </a:prstGeom>
        </p:spPr>
      </p:pic>
      <p:pic>
        <p:nvPicPr>
          <p:cNvPr id="3" name="Amplifier 2"/>
          <p:cNvPicPr>
            <a:picLocks noChangeAspect="1"/>
          </p:cNvPicPr>
          <p:nvPr/>
        </p:nvPicPr>
        <p:blipFill>
          <a:blip r:embed="rId7">
            <a:clrChange>
              <a:clrFrom>
                <a:srgbClr val="FFFFFF"/>
              </a:clrFrom>
              <a:clrTo>
                <a:srgbClr val="FFFFFF">
                  <a:alpha val="0"/>
                </a:srgbClr>
              </a:clrTo>
            </a:clrChange>
          </a:blip>
          <a:stretch>
            <a:fillRect/>
          </a:stretch>
        </p:blipFill>
        <p:spPr>
          <a:xfrm flipH="1">
            <a:off x="3342957" y="3826792"/>
            <a:ext cx="512557" cy="618807"/>
          </a:xfrm>
          <a:prstGeom prst="rect">
            <a:avLst/>
          </a:prstGeom>
        </p:spPr>
      </p:pic>
      <p:sp>
        <p:nvSpPr>
          <p:cNvPr id="37" name="Textfeld 36"/>
          <p:cNvSpPr txBox="1"/>
          <p:nvPr/>
        </p:nvSpPr>
        <p:spPr>
          <a:xfrm>
            <a:off x="4914876" y="6210225"/>
            <a:ext cx="1260281" cy="261610"/>
          </a:xfrm>
          <a:prstGeom prst="rect">
            <a:avLst/>
          </a:prstGeom>
          <a:noFill/>
        </p:spPr>
        <p:txBody>
          <a:bodyPr wrap="none" rtlCol="0">
            <a:spAutoFit/>
          </a:bodyPr>
          <a:lstStyle/>
          <a:p>
            <a:r>
              <a:rPr lang="en-US" sz="1100" dirty="0">
                <a:solidFill>
                  <a:schemeClr val="tx1"/>
                </a:solidFill>
                <a:latin typeface="+mn-lt"/>
              </a:rPr>
              <a:t>Calibration bucket </a:t>
            </a:r>
          </a:p>
        </p:txBody>
      </p:sp>
      <p:pic>
        <p:nvPicPr>
          <p:cNvPr id="17" name="Grafik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286" y="4521952"/>
            <a:ext cx="2953952" cy="2215464"/>
          </a:xfrm>
          <a:prstGeom prst="rect">
            <a:avLst/>
          </a:prstGeom>
          <a:ln w="19050">
            <a:solidFill>
              <a:srgbClr val="068D8D"/>
            </a:solidFill>
          </a:ln>
        </p:spPr>
      </p:pic>
      <p:sp>
        <p:nvSpPr>
          <p:cNvPr id="38" name="Textfeld 37"/>
          <p:cNvSpPr txBox="1"/>
          <p:nvPr/>
        </p:nvSpPr>
        <p:spPr>
          <a:xfrm>
            <a:off x="2470835" y="3896835"/>
            <a:ext cx="950901" cy="261610"/>
          </a:xfrm>
          <a:prstGeom prst="rect">
            <a:avLst/>
          </a:prstGeom>
          <a:noFill/>
        </p:spPr>
        <p:txBody>
          <a:bodyPr wrap="none" rtlCol="0">
            <a:spAutoFit/>
          </a:bodyPr>
          <a:lstStyle/>
          <a:p>
            <a:r>
              <a:rPr lang="en-US" sz="1100" dirty="0">
                <a:solidFill>
                  <a:schemeClr val="tx1"/>
                </a:solidFill>
                <a:latin typeface="+mn-lt"/>
              </a:rPr>
              <a:t>TQ- Amplifier</a:t>
            </a:r>
          </a:p>
        </p:txBody>
      </p:sp>
      <p:grpSp>
        <p:nvGrpSpPr>
          <p:cNvPr id="39" name="Gruppieren 38"/>
          <p:cNvGrpSpPr/>
          <p:nvPr/>
        </p:nvGrpSpPr>
        <p:grpSpPr>
          <a:xfrm>
            <a:off x="66312" y="203935"/>
            <a:ext cx="8404464" cy="632777"/>
            <a:chOff x="66312" y="203935"/>
            <a:chExt cx="8404464" cy="632777"/>
          </a:xfrm>
        </p:grpSpPr>
        <p:grpSp>
          <p:nvGrpSpPr>
            <p:cNvPr id="40" name="Gruppieren 39"/>
            <p:cNvGrpSpPr>
              <a:grpSpLocks noChangeAspect="1"/>
            </p:cNvGrpSpPr>
            <p:nvPr/>
          </p:nvGrpSpPr>
          <p:grpSpPr>
            <a:xfrm>
              <a:off x="66312" y="203935"/>
              <a:ext cx="656001" cy="590401"/>
              <a:chOff x="1881978" y="1385888"/>
              <a:chExt cx="360000" cy="324000"/>
            </a:xfrm>
          </p:grpSpPr>
          <p:sp>
            <p:nvSpPr>
              <p:cNvPr id="43" name="Diagonal liegende Ecken des Rechtecks abrunden 42"/>
              <p:cNvSpPr/>
              <p:nvPr/>
            </p:nvSpPr>
            <p:spPr>
              <a:xfrm>
                <a:off x="1881978" y="1385888"/>
                <a:ext cx="360000" cy="324000"/>
              </a:xfrm>
              <a:prstGeom prst="round2DiagRect">
                <a:avLst/>
              </a:prstGeom>
              <a:solidFill>
                <a:schemeClr val="bg1"/>
              </a:solidFill>
              <a:ln>
                <a:solidFill>
                  <a:srgbClr val="068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4" name="Grafik 43"/>
              <p:cNvPicPr>
                <a:picLocks noChangeAspect="1"/>
              </p:cNvPicPr>
              <p:nvPr/>
            </p:nvPicPr>
            <p:blipFill rotWithShape="1">
              <a:blip r:embed="rId9">
                <a:extLst>
                  <a:ext uri="{28A0092B-C50C-407E-A947-70E740481C1C}">
                    <a14:useLocalDpi xmlns:a14="http://schemas.microsoft.com/office/drawing/2010/main" val="0"/>
                  </a:ext>
                </a:extLst>
              </a:blip>
              <a:srcRect t="11634"/>
              <a:stretch/>
            </p:blipFill>
            <p:spPr>
              <a:xfrm>
                <a:off x="1902611" y="1434742"/>
                <a:ext cx="315073" cy="243060"/>
              </a:xfrm>
              <a:prstGeom prst="rect">
                <a:avLst/>
              </a:prstGeom>
            </p:spPr>
          </p:pic>
        </p:grpSp>
        <p:sp>
          <p:nvSpPr>
            <p:cNvPr id="42" name="Titel 1"/>
            <p:cNvSpPr txBox="1">
              <a:spLocks/>
            </p:cNvSpPr>
            <p:nvPr/>
          </p:nvSpPr>
          <p:spPr>
            <a:xfrm>
              <a:off x="683568" y="274638"/>
              <a:ext cx="7787208" cy="562074"/>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chemeClr val="tx1"/>
                  </a:solidFill>
                  <a:latin typeface="Arial" panose="020B0604020202020204" pitchFamily="34" charset="0"/>
                  <a:ea typeface="+mj-ea"/>
                  <a:cs typeface="Arial" panose="020B0604020202020204" pitchFamily="34" charset="0"/>
                </a:defRPr>
              </a:lvl1pPr>
            </a:lstStyle>
            <a:p>
              <a:pPr fontAlgn="auto">
                <a:spcAft>
                  <a:spcPts val="0"/>
                </a:spcAft>
                <a:buClrTx/>
                <a:buSzTx/>
                <a:buFontTx/>
              </a:pPr>
              <a:r>
                <a:rPr lang="en-GB" sz="2800" dirty="0">
                  <a:latin typeface="+mj-lt"/>
                </a:rPr>
                <a:t>TQ – measurement principle</a:t>
              </a:r>
            </a:p>
          </p:txBody>
        </p:sp>
      </p:grpSp>
    </p:spTree>
    <p:extLst>
      <p:ext uri="{BB962C8B-B14F-4D97-AF65-F5344CB8AC3E}">
        <p14:creationId xmlns:p14="http://schemas.microsoft.com/office/powerpoint/2010/main" val="1248676203"/>
      </p:ext>
    </p:extLst>
  </p:cSld>
  <p:clrMapOvr>
    <a:masterClrMapping/>
  </p:clrMapOvr>
  <mc:AlternateContent xmlns:mc="http://schemas.openxmlformats.org/markup-compatibility/2006" xmlns:p14="http://schemas.microsoft.com/office/powerpoint/2010/main">
    <mc:Choice Requires="p14">
      <p:transition spd="slow" p14:dur="1200">
        <p:zoom dir="in"/>
      </p:transition>
    </mc:Choice>
    <mc:Fallback xmlns="">
      <p:transition spd="slow">
        <p:zoom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2000"/>
                                        <p:tgtEl>
                                          <p:spTgt spid="5"/>
                                        </p:tgtEl>
                                      </p:cBhvr>
                                    </p:animEffect>
                                  </p:childTnLst>
                                </p:cTn>
                              </p:par>
                              <p:par>
                                <p:cTn id="8" presetID="22" presetClass="entr" presetSubtype="1"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up)">
                                      <p:cBhvr>
                                        <p:cTn id="10" dur="2000"/>
                                        <p:tgtEl>
                                          <p:spTgt spid="26"/>
                                        </p:tgtEl>
                                      </p:cBhvr>
                                    </p:animEffect>
                                  </p:childTnLst>
                                </p:cTn>
                              </p:par>
                            </p:childTnLst>
                          </p:cTn>
                        </p:par>
                        <p:par>
                          <p:cTn id="11" fill="hold">
                            <p:stCondLst>
                              <p:cond delay="2000"/>
                            </p:stCondLst>
                            <p:childTnLst>
                              <p:par>
                                <p:cTn id="12" presetID="1" presetClass="entr" presetSubtype="0" fill="hold" grpId="0" nodeType="afterEffect">
                                  <p:stCondLst>
                                    <p:cond delay="0"/>
                                  </p:stCondLst>
                                  <p:childTnLst>
                                    <p:set>
                                      <p:cBhvr>
                                        <p:cTn id="13" dur="1" fill="hold">
                                          <p:stCondLst>
                                            <p:cond delay="0"/>
                                          </p:stCondLst>
                                        </p:cTn>
                                        <p:tgtEl>
                                          <p:spTgt spid="34"/>
                                        </p:tgtEl>
                                        <p:attrNameLst>
                                          <p:attrName>style.visibility</p:attrName>
                                        </p:attrNameLst>
                                      </p:cBhvr>
                                      <p:to>
                                        <p:strVal val="visible"/>
                                      </p:to>
                                    </p:set>
                                  </p:childTnLst>
                                </p:cTn>
                              </p:par>
                            </p:childTnLst>
                          </p:cTn>
                        </p:par>
                        <p:par>
                          <p:cTn id="14" fill="hold">
                            <p:stCondLst>
                              <p:cond delay="2000"/>
                            </p:stCondLst>
                            <p:childTnLst>
                              <p:par>
                                <p:cTn id="15" presetID="1" presetClass="entr" presetSubtype="0" fill="hold" nodeType="afterEffect">
                                  <p:stCondLst>
                                    <p:cond delay="0"/>
                                  </p:stCondLst>
                                  <p:childTnLst>
                                    <p:set>
                                      <p:cBhvr>
                                        <p:cTn id="16" dur="1" fill="hold">
                                          <p:stCondLst>
                                            <p:cond delay="999"/>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Grafik 46"/>
          <p:cNvPicPr>
            <a:picLocks noChangeAspect="1"/>
          </p:cNvPicPr>
          <p:nvPr/>
        </p:nvPicPr>
        <p:blipFill>
          <a:blip r:embed="rId2"/>
          <a:stretch>
            <a:fillRect/>
          </a:stretch>
        </p:blipFill>
        <p:spPr>
          <a:xfrm>
            <a:off x="648000" y="1249200"/>
            <a:ext cx="7391400" cy="5114925"/>
          </a:xfrm>
          <a:prstGeom prst="rect">
            <a:avLst/>
          </a:prstGeom>
        </p:spPr>
      </p:pic>
      <p:pic>
        <p:nvPicPr>
          <p:cNvPr id="4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339908" y="3245965"/>
            <a:ext cx="1502696" cy="175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Freihandform 25"/>
          <p:cNvSpPr/>
          <p:nvPr/>
        </p:nvSpPr>
        <p:spPr bwMode="auto">
          <a:xfrm>
            <a:off x="3960719" y="4231640"/>
            <a:ext cx="1177203" cy="989019"/>
          </a:xfrm>
          <a:custGeom>
            <a:avLst/>
            <a:gdLst>
              <a:gd name="connsiteX0" fmla="*/ 0 w 597877"/>
              <a:gd name="connsiteY0" fmla="*/ 641838 h 753698"/>
              <a:gd name="connsiteX1" fmla="*/ 404447 w 597877"/>
              <a:gd name="connsiteY1" fmla="*/ 703384 h 753698"/>
              <a:gd name="connsiteX2" fmla="*/ 597877 w 597877"/>
              <a:gd name="connsiteY2" fmla="*/ 0 h 753698"/>
            </a:gdLst>
            <a:ahLst/>
            <a:cxnLst>
              <a:cxn ang="0">
                <a:pos x="connsiteX0" y="connsiteY0"/>
              </a:cxn>
              <a:cxn ang="0">
                <a:pos x="connsiteX1" y="connsiteY1"/>
              </a:cxn>
              <a:cxn ang="0">
                <a:pos x="connsiteX2" y="connsiteY2"/>
              </a:cxn>
            </a:cxnLst>
            <a:rect l="l" t="t" r="r" b="b"/>
            <a:pathLst>
              <a:path w="597877" h="753698">
                <a:moveTo>
                  <a:pt x="0" y="641838"/>
                </a:moveTo>
                <a:cubicBezTo>
                  <a:pt x="152400" y="726097"/>
                  <a:pt x="304801" y="810357"/>
                  <a:pt x="404447" y="703384"/>
                </a:cubicBezTo>
                <a:cubicBezTo>
                  <a:pt x="504093" y="596411"/>
                  <a:pt x="540727" y="99646"/>
                  <a:pt x="597877" y="0"/>
                </a:cubicBezTo>
              </a:path>
            </a:pathLst>
          </a:custGeom>
          <a:noFill/>
          <a:ln w="9525" cap="sq" cmpd="sng" algn="ctr">
            <a:solidFill>
              <a:schemeClr val="tx1"/>
            </a:solidFill>
            <a:prstDash val="solid"/>
            <a:round/>
            <a:headEnd type="none" w="med" len="med"/>
            <a:tailEnd type="oval" w="lg"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GB" dirty="0"/>
          </a:p>
        </p:txBody>
      </p:sp>
      <p:pic>
        <p:nvPicPr>
          <p:cNvPr id="3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5892" y="4158445"/>
            <a:ext cx="326852" cy="5272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Freihandform 24"/>
          <p:cNvSpPr/>
          <p:nvPr/>
        </p:nvSpPr>
        <p:spPr bwMode="auto">
          <a:xfrm>
            <a:off x="3868649" y="4114182"/>
            <a:ext cx="805104" cy="331417"/>
          </a:xfrm>
          <a:custGeom>
            <a:avLst/>
            <a:gdLst>
              <a:gd name="connsiteX0" fmla="*/ 0 w 509953"/>
              <a:gd name="connsiteY0" fmla="*/ 105507 h 179816"/>
              <a:gd name="connsiteX1" fmla="*/ 281353 w 509953"/>
              <a:gd name="connsiteY1" fmla="*/ 175846 h 179816"/>
              <a:gd name="connsiteX2" fmla="*/ 509953 w 509953"/>
              <a:gd name="connsiteY2" fmla="*/ 0 h 179816"/>
            </a:gdLst>
            <a:ahLst/>
            <a:cxnLst>
              <a:cxn ang="0">
                <a:pos x="connsiteX0" y="connsiteY0"/>
              </a:cxn>
              <a:cxn ang="0">
                <a:pos x="connsiteX1" y="connsiteY1"/>
              </a:cxn>
              <a:cxn ang="0">
                <a:pos x="connsiteX2" y="connsiteY2"/>
              </a:cxn>
            </a:cxnLst>
            <a:rect l="l" t="t" r="r" b="b"/>
            <a:pathLst>
              <a:path w="509953" h="179816">
                <a:moveTo>
                  <a:pt x="0" y="105507"/>
                </a:moveTo>
                <a:cubicBezTo>
                  <a:pt x="98180" y="149469"/>
                  <a:pt x="196361" y="193431"/>
                  <a:pt x="281353" y="175846"/>
                </a:cubicBezTo>
                <a:cubicBezTo>
                  <a:pt x="366345" y="158261"/>
                  <a:pt x="482111" y="4396"/>
                  <a:pt x="509953" y="0"/>
                </a:cubicBezTo>
              </a:path>
            </a:pathLst>
          </a:custGeom>
          <a:noFill/>
          <a:ln w="9525" cap="sq" cmpd="sng" algn="ctr">
            <a:solidFill>
              <a:schemeClr val="tx1"/>
            </a:solidFill>
            <a:prstDash val="solid"/>
            <a:round/>
            <a:headEnd type="none" w="med" len="med"/>
            <a:tailEnd type="oval" w="lg"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pPr>
            <a:endParaRPr kumimoji="0" lang="en-GB" sz="2400" b="0" i="0" u="none" strike="noStrike" cap="none" normalizeH="0" baseline="0" dirty="0">
              <a:ln>
                <a:noFill/>
              </a:ln>
              <a:solidFill>
                <a:schemeClr val="bg1"/>
              </a:solidFill>
              <a:effectLst/>
              <a:latin typeface="Times New Roman" pitchFamily="18" charset="0"/>
            </a:endParaRPr>
          </a:p>
        </p:txBody>
      </p:sp>
      <p:sp>
        <p:nvSpPr>
          <p:cNvPr id="34" name="Textfeld 33"/>
          <p:cNvSpPr txBox="1"/>
          <p:nvPr/>
        </p:nvSpPr>
        <p:spPr>
          <a:xfrm>
            <a:off x="5057886" y="3636342"/>
            <a:ext cx="817853" cy="261610"/>
          </a:xfrm>
          <a:prstGeom prst="rect">
            <a:avLst/>
          </a:prstGeom>
          <a:noFill/>
        </p:spPr>
        <p:txBody>
          <a:bodyPr wrap="none" rtlCol="0">
            <a:spAutoFit/>
          </a:bodyPr>
          <a:lstStyle/>
          <a:p>
            <a:r>
              <a:rPr lang="en-US" sz="1100" dirty="0">
                <a:solidFill>
                  <a:schemeClr val="tx1"/>
                </a:solidFill>
                <a:latin typeface="+mn-lt"/>
              </a:rPr>
              <a:t>TQ- Probes</a:t>
            </a:r>
          </a:p>
        </p:txBody>
      </p:sp>
      <p:sp>
        <p:nvSpPr>
          <p:cNvPr id="35" name="Textfeld 34"/>
          <p:cNvSpPr txBox="1"/>
          <p:nvPr/>
        </p:nvSpPr>
        <p:spPr>
          <a:xfrm>
            <a:off x="7814443" y="3361793"/>
            <a:ext cx="579005" cy="261610"/>
          </a:xfrm>
          <a:prstGeom prst="rect">
            <a:avLst/>
          </a:prstGeom>
          <a:noFill/>
        </p:spPr>
        <p:txBody>
          <a:bodyPr wrap="none" rtlCol="0">
            <a:spAutoFit/>
          </a:bodyPr>
          <a:lstStyle/>
          <a:p>
            <a:r>
              <a:rPr lang="en-US" sz="1100" dirty="0">
                <a:solidFill>
                  <a:schemeClr val="tx1"/>
                </a:solidFill>
                <a:latin typeface="+mn-lt"/>
              </a:rPr>
              <a:t>Laptop</a:t>
            </a:r>
          </a:p>
        </p:txBody>
      </p:sp>
      <p:sp>
        <p:nvSpPr>
          <p:cNvPr id="36" name="Textfeld 35"/>
          <p:cNvSpPr txBox="1"/>
          <p:nvPr/>
        </p:nvSpPr>
        <p:spPr>
          <a:xfrm>
            <a:off x="7740352" y="4653904"/>
            <a:ext cx="821059" cy="430887"/>
          </a:xfrm>
          <a:prstGeom prst="rect">
            <a:avLst/>
          </a:prstGeom>
          <a:noFill/>
        </p:spPr>
        <p:txBody>
          <a:bodyPr wrap="none" rtlCol="0">
            <a:spAutoFit/>
          </a:bodyPr>
          <a:lstStyle/>
          <a:p>
            <a:r>
              <a:rPr lang="en-US" sz="1100" dirty="0">
                <a:solidFill>
                  <a:schemeClr val="tx1"/>
                </a:solidFill>
                <a:latin typeface="+mn-lt"/>
              </a:rPr>
              <a:t>Bluetooth </a:t>
            </a:r>
          </a:p>
          <a:p>
            <a:r>
              <a:rPr lang="en-US" sz="1100" dirty="0">
                <a:solidFill>
                  <a:schemeClr val="tx1"/>
                </a:solidFill>
                <a:latin typeface="+mn-lt"/>
              </a:rPr>
              <a:t>connection</a:t>
            </a:r>
          </a:p>
        </p:txBody>
      </p:sp>
      <p:sp>
        <p:nvSpPr>
          <p:cNvPr id="37" name="Wolke 36"/>
          <p:cNvSpPr/>
          <p:nvPr/>
        </p:nvSpPr>
        <p:spPr bwMode="auto">
          <a:xfrm rot="1969156">
            <a:off x="1331364" y="2564903"/>
            <a:ext cx="422076" cy="257705"/>
          </a:xfrm>
          <a:prstGeom prst="cloud">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pPr>
            <a:endParaRPr kumimoji="0" lang="en-GB" sz="2400" b="0" i="0" u="none" strike="noStrike" cap="none" normalizeH="0" baseline="0" dirty="0">
              <a:ln>
                <a:noFill/>
              </a:ln>
              <a:solidFill>
                <a:schemeClr val="bg1"/>
              </a:solidFill>
              <a:effectLst/>
              <a:latin typeface="Times New Roman" pitchFamily="18" charset="0"/>
            </a:endParaRPr>
          </a:p>
        </p:txBody>
      </p:sp>
      <p:sp>
        <p:nvSpPr>
          <p:cNvPr id="40" name="Textfeld 39"/>
          <p:cNvSpPr txBox="1"/>
          <p:nvPr/>
        </p:nvSpPr>
        <p:spPr>
          <a:xfrm>
            <a:off x="35362" y="3054845"/>
            <a:ext cx="2475698" cy="1569660"/>
          </a:xfrm>
          <a:prstGeom prst="rect">
            <a:avLst/>
          </a:prstGeom>
          <a:noFill/>
        </p:spPr>
        <p:txBody>
          <a:bodyPr wrap="square" rtlCol="0">
            <a:spAutoFit/>
          </a:bodyPr>
          <a:lstStyle/>
          <a:p>
            <a:r>
              <a:rPr lang="en-US" sz="1600" dirty="0">
                <a:solidFill>
                  <a:schemeClr val="tx1"/>
                </a:solidFill>
                <a:latin typeface="+mn-lt"/>
              </a:rPr>
              <a:t>3) Homogenous distribution of tracer at the measurement site. Recording the change of conductivity or fluorescence.</a:t>
            </a:r>
          </a:p>
        </p:txBody>
      </p:sp>
      <p:pic>
        <p:nvPicPr>
          <p:cNvPr id="49" name="Grafik 4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97822" y="5031342"/>
            <a:ext cx="1637073" cy="1119973"/>
          </a:xfrm>
          <a:prstGeom prst="rect">
            <a:avLst/>
          </a:prstGeom>
        </p:spPr>
      </p:pic>
      <p:sp>
        <p:nvSpPr>
          <p:cNvPr id="42" name="Textfeld 41"/>
          <p:cNvSpPr txBox="1"/>
          <p:nvPr/>
        </p:nvSpPr>
        <p:spPr>
          <a:xfrm>
            <a:off x="5314431" y="6068170"/>
            <a:ext cx="3829569" cy="830997"/>
          </a:xfrm>
          <a:prstGeom prst="rect">
            <a:avLst/>
          </a:prstGeom>
          <a:noFill/>
        </p:spPr>
        <p:txBody>
          <a:bodyPr wrap="square" rtlCol="0">
            <a:spAutoFit/>
          </a:bodyPr>
          <a:lstStyle/>
          <a:p>
            <a:r>
              <a:rPr lang="en-US" sz="1600" dirty="0">
                <a:solidFill>
                  <a:schemeClr val="tx1"/>
                </a:solidFill>
                <a:latin typeface="+mn-lt"/>
              </a:rPr>
              <a:t>4) Real-time visualization of the measurement and determination of discharge</a:t>
            </a:r>
          </a:p>
        </p:txBody>
      </p:sp>
      <p:pic>
        <p:nvPicPr>
          <p:cNvPr id="18" name="Grafik 17"/>
          <p:cNvPicPr>
            <a:picLocks noChangeAspect="1"/>
          </p:cNvPicPr>
          <p:nvPr/>
        </p:nvPicPr>
        <p:blipFill>
          <a:blip r:embed="rId6"/>
          <a:stretch>
            <a:fillRect/>
          </a:stretch>
        </p:blipFill>
        <p:spPr>
          <a:xfrm>
            <a:off x="537514" y="1412776"/>
            <a:ext cx="2009775" cy="1743075"/>
          </a:xfrm>
          <a:prstGeom prst="rect">
            <a:avLst/>
          </a:prstGeom>
        </p:spPr>
      </p:pic>
      <p:pic>
        <p:nvPicPr>
          <p:cNvPr id="19" name="Kübel"/>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4521990">
            <a:off x="2396110" y="1782082"/>
            <a:ext cx="482247" cy="646310"/>
          </a:xfrm>
          <a:prstGeom prst="rect">
            <a:avLst/>
          </a:prstGeom>
        </p:spPr>
      </p:pic>
      <p:pic>
        <p:nvPicPr>
          <p:cNvPr id="46" name="Grafik 45"/>
          <p:cNvPicPr>
            <a:picLocks noChangeAspect="1"/>
          </p:cNvPicPr>
          <p:nvPr/>
        </p:nvPicPr>
        <p:blipFill>
          <a:blip r:embed="rId8"/>
          <a:stretch>
            <a:fillRect/>
          </a:stretch>
        </p:blipFill>
        <p:spPr>
          <a:xfrm>
            <a:off x="2238738" y="1743552"/>
            <a:ext cx="1209675" cy="838200"/>
          </a:xfrm>
          <a:prstGeom prst="rect">
            <a:avLst/>
          </a:prstGeom>
        </p:spPr>
      </p:pic>
      <p:grpSp>
        <p:nvGrpSpPr>
          <p:cNvPr id="4" name="Gruppieren 3"/>
          <p:cNvGrpSpPr/>
          <p:nvPr/>
        </p:nvGrpSpPr>
        <p:grpSpPr>
          <a:xfrm>
            <a:off x="7050175" y="3627632"/>
            <a:ext cx="618169" cy="530814"/>
            <a:chOff x="7050175" y="3627632"/>
            <a:chExt cx="618169" cy="530814"/>
          </a:xfrm>
        </p:grpSpPr>
        <p:sp>
          <p:nvSpPr>
            <p:cNvPr id="43" name="Freihandform 42"/>
            <p:cNvSpPr/>
            <p:nvPr/>
          </p:nvSpPr>
          <p:spPr bwMode="auto">
            <a:xfrm>
              <a:off x="7050175" y="3631217"/>
              <a:ext cx="512965" cy="514230"/>
            </a:xfrm>
            <a:custGeom>
              <a:avLst/>
              <a:gdLst>
                <a:gd name="connsiteX0" fmla="*/ 0 w 386861"/>
                <a:gd name="connsiteY0" fmla="*/ 163209 h 356640"/>
                <a:gd name="connsiteX1" fmla="*/ 70338 w 386861"/>
                <a:gd name="connsiteY1" fmla="*/ 189586 h 356640"/>
                <a:gd name="connsiteX2" fmla="*/ 175846 w 386861"/>
                <a:gd name="connsiteY2" fmla="*/ 22532 h 356640"/>
                <a:gd name="connsiteX3" fmla="*/ 237392 w 386861"/>
                <a:gd name="connsiteY3" fmla="*/ 31325 h 356640"/>
                <a:gd name="connsiteX4" fmla="*/ 254977 w 386861"/>
                <a:gd name="connsiteY4" fmla="*/ 295094 h 356640"/>
                <a:gd name="connsiteX5" fmla="*/ 386861 w 386861"/>
                <a:gd name="connsiteY5" fmla="*/ 356640 h 356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6861" h="356640">
                  <a:moveTo>
                    <a:pt x="0" y="163209"/>
                  </a:moveTo>
                  <a:cubicBezTo>
                    <a:pt x="20515" y="188120"/>
                    <a:pt x="41030" y="213032"/>
                    <a:pt x="70338" y="189586"/>
                  </a:cubicBezTo>
                  <a:cubicBezTo>
                    <a:pt x="99646" y="166140"/>
                    <a:pt x="148004" y="48909"/>
                    <a:pt x="175846" y="22532"/>
                  </a:cubicBezTo>
                  <a:cubicBezTo>
                    <a:pt x="203688" y="-3845"/>
                    <a:pt x="224204" y="-14102"/>
                    <a:pt x="237392" y="31325"/>
                  </a:cubicBezTo>
                  <a:cubicBezTo>
                    <a:pt x="250581" y="76752"/>
                    <a:pt x="230066" y="240875"/>
                    <a:pt x="254977" y="295094"/>
                  </a:cubicBezTo>
                  <a:cubicBezTo>
                    <a:pt x="279888" y="349313"/>
                    <a:pt x="386861" y="356640"/>
                    <a:pt x="386861" y="356640"/>
                  </a:cubicBezTo>
                </a:path>
              </a:pathLst>
            </a:cu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pPr>
              <a:endParaRPr kumimoji="0" lang="en-GB" sz="2400" b="0" i="0" u="none" strike="noStrike" cap="none" normalizeH="0" baseline="0" dirty="0">
                <a:ln>
                  <a:noFill/>
                </a:ln>
                <a:solidFill>
                  <a:schemeClr val="bg1"/>
                </a:solidFill>
                <a:effectLst/>
                <a:latin typeface="Times New Roman" pitchFamily="18" charset="0"/>
              </a:endParaRPr>
            </a:p>
          </p:txBody>
        </p:sp>
        <p:sp>
          <p:nvSpPr>
            <p:cNvPr id="44" name="Freihandform 43"/>
            <p:cNvSpPr/>
            <p:nvPr/>
          </p:nvSpPr>
          <p:spPr bwMode="auto">
            <a:xfrm>
              <a:off x="7050175" y="3627632"/>
              <a:ext cx="618169" cy="530814"/>
            </a:xfrm>
            <a:custGeom>
              <a:avLst/>
              <a:gdLst>
                <a:gd name="connsiteX0" fmla="*/ 0 w 386861"/>
                <a:gd name="connsiteY0" fmla="*/ 163209 h 356640"/>
                <a:gd name="connsiteX1" fmla="*/ 70338 w 386861"/>
                <a:gd name="connsiteY1" fmla="*/ 189586 h 356640"/>
                <a:gd name="connsiteX2" fmla="*/ 175846 w 386861"/>
                <a:gd name="connsiteY2" fmla="*/ 22532 h 356640"/>
                <a:gd name="connsiteX3" fmla="*/ 237392 w 386861"/>
                <a:gd name="connsiteY3" fmla="*/ 31325 h 356640"/>
                <a:gd name="connsiteX4" fmla="*/ 254977 w 386861"/>
                <a:gd name="connsiteY4" fmla="*/ 295094 h 356640"/>
                <a:gd name="connsiteX5" fmla="*/ 386861 w 386861"/>
                <a:gd name="connsiteY5" fmla="*/ 356640 h 356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6861" h="356640">
                  <a:moveTo>
                    <a:pt x="0" y="163209"/>
                  </a:moveTo>
                  <a:cubicBezTo>
                    <a:pt x="20515" y="188120"/>
                    <a:pt x="41030" y="213032"/>
                    <a:pt x="70338" y="189586"/>
                  </a:cubicBezTo>
                  <a:cubicBezTo>
                    <a:pt x="99646" y="166140"/>
                    <a:pt x="148004" y="48909"/>
                    <a:pt x="175846" y="22532"/>
                  </a:cubicBezTo>
                  <a:cubicBezTo>
                    <a:pt x="203688" y="-3845"/>
                    <a:pt x="224204" y="-14102"/>
                    <a:pt x="237392" y="31325"/>
                  </a:cubicBezTo>
                  <a:cubicBezTo>
                    <a:pt x="250581" y="76752"/>
                    <a:pt x="230066" y="240875"/>
                    <a:pt x="254977" y="295094"/>
                  </a:cubicBezTo>
                  <a:cubicBezTo>
                    <a:pt x="279888" y="349313"/>
                    <a:pt x="386861" y="356640"/>
                    <a:pt x="386861" y="356640"/>
                  </a:cubicBezTo>
                </a:path>
              </a:pathLst>
            </a:custGeom>
            <a:no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pPr>
              <a:endParaRPr kumimoji="0" lang="en-GB" sz="2400" b="0" i="0" u="none" strike="noStrike" cap="none" normalizeH="0" baseline="0" dirty="0">
                <a:ln>
                  <a:noFill/>
                </a:ln>
                <a:solidFill>
                  <a:schemeClr val="bg1"/>
                </a:solidFill>
                <a:effectLst/>
                <a:latin typeface="Times New Roman" pitchFamily="18" charset="0"/>
              </a:endParaRPr>
            </a:p>
          </p:txBody>
        </p:sp>
      </p:grpSp>
      <p:sp>
        <p:nvSpPr>
          <p:cNvPr id="38" name="Textfeld 37"/>
          <p:cNvSpPr txBox="1"/>
          <p:nvPr/>
        </p:nvSpPr>
        <p:spPr>
          <a:xfrm>
            <a:off x="1879973" y="1022104"/>
            <a:ext cx="4024162" cy="584775"/>
          </a:xfrm>
          <a:prstGeom prst="rect">
            <a:avLst/>
          </a:prstGeom>
          <a:noFill/>
        </p:spPr>
        <p:txBody>
          <a:bodyPr wrap="square" rtlCol="0">
            <a:spAutoFit/>
          </a:bodyPr>
          <a:lstStyle/>
          <a:p>
            <a:r>
              <a:rPr lang="en-US" sz="1600" dirty="0">
                <a:solidFill>
                  <a:schemeClr val="tx1"/>
                </a:solidFill>
                <a:latin typeface="+mn-lt"/>
              </a:rPr>
              <a:t>1) Injection of a known quantity of tracer solution</a:t>
            </a:r>
          </a:p>
        </p:txBody>
      </p:sp>
      <p:sp>
        <p:nvSpPr>
          <p:cNvPr id="39" name="Textfeld 38"/>
          <p:cNvSpPr txBox="1"/>
          <p:nvPr/>
        </p:nvSpPr>
        <p:spPr>
          <a:xfrm>
            <a:off x="2865108" y="2723081"/>
            <a:ext cx="2941750" cy="584775"/>
          </a:xfrm>
          <a:prstGeom prst="rect">
            <a:avLst/>
          </a:prstGeom>
          <a:noFill/>
        </p:spPr>
        <p:txBody>
          <a:bodyPr wrap="square" rtlCol="0">
            <a:spAutoFit/>
          </a:bodyPr>
          <a:lstStyle/>
          <a:p>
            <a:r>
              <a:rPr lang="en-US" sz="1600" dirty="0">
                <a:solidFill>
                  <a:schemeClr val="tx1"/>
                </a:solidFill>
                <a:latin typeface="+mn-lt"/>
              </a:rPr>
              <a:t>2) Tracer flows down the river and is well mixed with the water</a:t>
            </a:r>
          </a:p>
        </p:txBody>
      </p:sp>
      <p:sp>
        <p:nvSpPr>
          <p:cNvPr id="32" name="Textfeld 31"/>
          <p:cNvSpPr txBox="1"/>
          <p:nvPr/>
        </p:nvSpPr>
        <p:spPr>
          <a:xfrm>
            <a:off x="1016414" y="1460638"/>
            <a:ext cx="478016" cy="261610"/>
          </a:xfrm>
          <a:prstGeom prst="rect">
            <a:avLst/>
          </a:prstGeom>
          <a:noFill/>
        </p:spPr>
        <p:txBody>
          <a:bodyPr wrap="none" rtlCol="0">
            <a:spAutoFit/>
          </a:bodyPr>
          <a:lstStyle/>
          <a:p>
            <a:r>
              <a:rPr lang="en-US" sz="1100" dirty="0">
                <a:solidFill>
                  <a:schemeClr val="tx1"/>
                </a:solidFill>
                <a:latin typeface="+mn-lt"/>
              </a:rPr>
              <a:t>River</a:t>
            </a:r>
          </a:p>
        </p:txBody>
      </p:sp>
      <p:pic>
        <p:nvPicPr>
          <p:cNvPr id="27" name="Grafik 26"/>
          <p:cNvPicPr>
            <a:picLocks noChangeAspect="1"/>
          </p:cNvPicPr>
          <p:nvPr/>
        </p:nvPicPr>
        <p:blipFill>
          <a:blip r:embed="rId9"/>
          <a:stretch>
            <a:fillRect/>
          </a:stretch>
        </p:blipFill>
        <p:spPr>
          <a:xfrm>
            <a:off x="7620000" y="188640"/>
            <a:ext cx="1430165" cy="620993"/>
          </a:xfrm>
          <a:prstGeom prst="rect">
            <a:avLst/>
          </a:prstGeom>
        </p:spPr>
      </p:pic>
      <p:pic>
        <p:nvPicPr>
          <p:cNvPr id="28" name="Amplifier 1"/>
          <p:cNvPicPr>
            <a:picLocks noChangeAspect="1"/>
          </p:cNvPicPr>
          <p:nvPr/>
        </p:nvPicPr>
        <p:blipFill>
          <a:blip r:embed="rId10">
            <a:clrChange>
              <a:clrFrom>
                <a:srgbClr val="FFFFFF"/>
              </a:clrFrom>
              <a:clrTo>
                <a:srgbClr val="FFFFFF">
                  <a:alpha val="0"/>
                </a:srgbClr>
              </a:clrTo>
            </a:clrChange>
          </a:blip>
          <a:stretch>
            <a:fillRect/>
          </a:stretch>
        </p:blipFill>
        <p:spPr>
          <a:xfrm flipH="1">
            <a:off x="3515244" y="4620203"/>
            <a:ext cx="497357" cy="600456"/>
          </a:xfrm>
          <a:prstGeom prst="rect">
            <a:avLst/>
          </a:prstGeom>
        </p:spPr>
      </p:pic>
      <p:pic>
        <p:nvPicPr>
          <p:cNvPr id="29" name="Amplifier 2"/>
          <p:cNvPicPr>
            <a:picLocks noChangeAspect="1"/>
          </p:cNvPicPr>
          <p:nvPr/>
        </p:nvPicPr>
        <p:blipFill>
          <a:blip r:embed="rId10">
            <a:clrChange>
              <a:clrFrom>
                <a:srgbClr val="FFFFFF"/>
              </a:clrFrom>
              <a:clrTo>
                <a:srgbClr val="FFFFFF">
                  <a:alpha val="0"/>
                </a:srgbClr>
              </a:clrTo>
            </a:clrChange>
          </a:blip>
          <a:stretch>
            <a:fillRect/>
          </a:stretch>
        </p:blipFill>
        <p:spPr>
          <a:xfrm flipH="1">
            <a:off x="3342957" y="3826792"/>
            <a:ext cx="512557" cy="618807"/>
          </a:xfrm>
          <a:prstGeom prst="rect">
            <a:avLst/>
          </a:prstGeom>
        </p:spPr>
      </p:pic>
      <p:sp>
        <p:nvSpPr>
          <p:cNvPr id="41" name="Textfeld 40"/>
          <p:cNvSpPr txBox="1"/>
          <p:nvPr/>
        </p:nvSpPr>
        <p:spPr>
          <a:xfrm>
            <a:off x="2470835" y="3896835"/>
            <a:ext cx="950901" cy="261610"/>
          </a:xfrm>
          <a:prstGeom prst="rect">
            <a:avLst/>
          </a:prstGeom>
          <a:noFill/>
        </p:spPr>
        <p:txBody>
          <a:bodyPr wrap="none" rtlCol="0">
            <a:spAutoFit/>
          </a:bodyPr>
          <a:lstStyle/>
          <a:p>
            <a:r>
              <a:rPr lang="en-US" sz="1100" dirty="0">
                <a:solidFill>
                  <a:schemeClr val="tx1"/>
                </a:solidFill>
                <a:latin typeface="+mn-lt"/>
              </a:rPr>
              <a:t>TQ- Amplifier</a:t>
            </a:r>
          </a:p>
        </p:txBody>
      </p:sp>
      <p:pic>
        <p:nvPicPr>
          <p:cNvPr id="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3796" y="4279890"/>
            <a:ext cx="326852" cy="5272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Grafik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987479" y="937151"/>
            <a:ext cx="3078346" cy="2254128"/>
          </a:xfrm>
          <a:prstGeom prst="rect">
            <a:avLst/>
          </a:prstGeom>
          <a:ln w="19050">
            <a:solidFill>
              <a:srgbClr val="068D8D"/>
            </a:solidFill>
          </a:ln>
        </p:spPr>
      </p:pic>
      <p:pic>
        <p:nvPicPr>
          <p:cNvPr id="5" name="Grafik 4"/>
          <p:cNvPicPr>
            <a:picLocks noChangeAspect="1"/>
          </p:cNvPicPr>
          <p:nvPr/>
        </p:nvPicPr>
        <p:blipFill rotWithShape="1">
          <a:blip r:embed="rId12" cstate="print">
            <a:extLst>
              <a:ext uri="{28A0092B-C50C-407E-A947-70E740481C1C}">
                <a14:useLocalDpi xmlns:a14="http://schemas.microsoft.com/office/drawing/2010/main" val="0"/>
              </a:ext>
            </a:extLst>
          </a:blip>
          <a:srcRect l="13535" t="29239" b="8445"/>
          <a:stretch/>
        </p:blipFill>
        <p:spPr>
          <a:xfrm>
            <a:off x="3807543" y="5395263"/>
            <a:ext cx="1483553" cy="1425626"/>
          </a:xfrm>
          <a:prstGeom prst="rect">
            <a:avLst/>
          </a:prstGeom>
          <a:ln w="19050">
            <a:solidFill>
              <a:srgbClr val="068D8D"/>
            </a:solidFill>
          </a:ln>
        </p:spPr>
      </p:pic>
      <p:pic>
        <p:nvPicPr>
          <p:cNvPr id="6" name="Grafik 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37935" y="4635484"/>
            <a:ext cx="2727174" cy="2181739"/>
          </a:xfrm>
          <a:prstGeom prst="rect">
            <a:avLst/>
          </a:prstGeom>
          <a:ln w="19050">
            <a:solidFill>
              <a:srgbClr val="068D8D"/>
            </a:solidFill>
          </a:ln>
        </p:spPr>
      </p:pic>
      <p:grpSp>
        <p:nvGrpSpPr>
          <p:cNvPr id="50" name="Gruppieren 49"/>
          <p:cNvGrpSpPr/>
          <p:nvPr/>
        </p:nvGrpSpPr>
        <p:grpSpPr>
          <a:xfrm>
            <a:off x="66312" y="203935"/>
            <a:ext cx="8404464" cy="632777"/>
            <a:chOff x="66312" y="203935"/>
            <a:chExt cx="8404464" cy="632777"/>
          </a:xfrm>
        </p:grpSpPr>
        <p:grpSp>
          <p:nvGrpSpPr>
            <p:cNvPr id="51" name="Gruppieren 50"/>
            <p:cNvGrpSpPr>
              <a:grpSpLocks noChangeAspect="1"/>
            </p:cNvGrpSpPr>
            <p:nvPr/>
          </p:nvGrpSpPr>
          <p:grpSpPr>
            <a:xfrm>
              <a:off x="66312" y="203935"/>
              <a:ext cx="656001" cy="590401"/>
              <a:chOff x="1881978" y="1385888"/>
              <a:chExt cx="360000" cy="324000"/>
            </a:xfrm>
          </p:grpSpPr>
          <p:sp>
            <p:nvSpPr>
              <p:cNvPr id="53" name="Diagonal liegende Ecken des Rechtecks abrunden 52"/>
              <p:cNvSpPr/>
              <p:nvPr/>
            </p:nvSpPr>
            <p:spPr>
              <a:xfrm>
                <a:off x="1881978" y="1385888"/>
                <a:ext cx="360000" cy="324000"/>
              </a:xfrm>
              <a:prstGeom prst="round2DiagRect">
                <a:avLst/>
              </a:prstGeom>
              <a:solidFill>
                <a:schemeClr val="bg1"/>
              </a:solidFill>
              <a:ln>
                <a:solidFill>
                  <a:srgbClr val="068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4" name="Grafik 53"/>
              <p:cNvPicPr>
                <a:picLocks noChangeAspect="1"/>
              </p:cNvPicPr>
              <p:nvPr/>
            </p:nvPicPr>
            <p:blipFill rotWithShape="1">
              <a:blip r:embed="rId14">
                <a:extLst>
                  <a:ext uri="{28A0092B-C50C-407E-A947-70E740481C1C}">
                    <a14:useLocalDpi xmlns:a14="http://schemas.microsoft.com/office/drawing/2010/main" val="0"/>
                  </a:ext>
                </a:extLst>
              </a:blip>
              <a:srcRect t="11634"/>
              <a:stretch/>
            </p:blipFill>
            <p:spPr>
              <a:xfrm>
                <a:off x="1902611" y="1434742"/>
                <a:ext cx="315073" cy="243060"/>
              </a:xfrm>
              <a:prstGeom prst="rect">
                <a:avLst/>
              </a:prstGeom>
            </p:spPr>
          </p:pic>
        </p:grpSp>
        <p:sp>
          <p:nvSpPr>
            <p:cNvPr id="52" name="Titel 1"/>
            <p:cNvSpPr txBox="1">
              <a:spLocks/>
            </p:cNvSpPr>
            <p:nvPr/>
          </p:nvSpPr>
          <p:spPr>
            <a:xfrm>
              <a:off x="683568" y="274638"/>
              <a:ext cx="7787208" cy="562074"/>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chemeClr val="tx1"/>
                  </a:solidFill>
                  <a:latin typeface="Arial" panose="020B0604020202020204" pitchFamily="34" charset="0"/>
                  <a:ea typeface="+mj-ea"/>
                  <a:cs typeface="Arial" panose="020B0604020202020204" pitchFamily="34" charset="0"/>
                </a:defRPr>
              </a:lvl1pPr>
            </a:lstStyle>
            <a:p>
              <a:pPr fontAlgn="auto">
                <a:spcAft>
                  <a:spcPts val="0"/>
                </a:spcAft>
                <a:buClrTx/>
                <a:buSzTx/>
                <a:buFontTx/>
              </a:pPr>
              <a:r>
                <a:rPr lang="en-GB" sz="2800" dirty="0">
                  <a:latin typeface="+mj-lt"/>
                </a:rPr>
                <a:t>TQ – measurement principle</a:t>
              </a:r>
            </a:p>
          </p:txBody>
        </p:sp>
      </p:grpSp>
    </p:spTree>
    <p:extLst>
      <p:ext uri="{BB962C8B-B14F-4D97-AF65-F5344CB8AC3E}">
        <p14:creationId xmlns:p14="http://schemas.microsoft.com/office/powerpoint/2010/main" val="561881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heel(1)">
                                      <p:cBhvr>
                                        <p:cTn id="7" dur="2000"/>
                                        <p:tgtEl>
                                          <p:spTgt spid="25"/>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heel(1)">
                                      <p:cBhvr>
                                        <p:cTn id="10" dur="1500"/>
                                        <p:tgtEl>
                                          <p:spTgt spid="26"/>
                                        </p:tgtEl>
                                      </p:cBhvr>
                                    </p:animEffect>
                                  </p:childTnLst>
                                </p:cTn>
                              </p:par>
                              <p:par>
                                <p:cTn id="11" presetID="1" presetClass="entr" presetSubtype="0" fill="hold" grpId="0" nodeType="withEffect">
                                  <p:stCondLst>
                                    <p:cond delay="500"/>
                                  </p:stCondLst>
                                  <p:childTnLst>
                                    <p:set>
                                      <p:cBhvr>
                                        <p:cTn id="12" dur="1" fill="hold">
                                          <p:stCondLst>
                                            <p:cond delay="0"/>
                                          </p:stCondLst>
                                        </p:cTn>
                                        <p:tgtEl>
                                          <p:spTgt spid="34"/>
                                        </p:tgtEl>
                                        <p:attrNameLst>
                                          <p:attrName>style.visibility</p:attrName>
                                        </p:attrNameLst>
                                      </p:cBhvr>
                                      <p:to>
                                        <p:strVal val="visible"/>
                                      </p:to>
                                    </p:set>
                                  </p:childTnLst>
                                </p:cTn>
                              </p:par>
                            </p:childTnLst>
                          </p:cTn>
                        </p:par>
                        <p:par>
                          <p:cTn id="13" fill="hold">
                            <p:stCondLst>
                              <p:cond delay="2000"/>
                            </p:stCondLst>
                            <p:childTnLst>
                              <p:par>
                                <p:cTn id="14" presetID="1"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8"/>
                                        </p:tgtEl>
                                        <p:attrNameLst>
                                          <p:attrName>style.visibility</p:attrName>
                                        </p:attrNameLst>
                                      </p:cBhvr>
                                      <p:to>
                                        <p:strVal val="visible"/>
                                      </p:to>
                                    </p:set>
                                  </p:childTnLst>
                                </p:cTn>
                              </p:par>
                              <p:par>
                                <p:cTn id="20" presetID="10" presetClass="exit" presetSubtype="0" fill="hold" nodeType="withEffect">
                                  <p:stCondLst>
                                    <p:cond delay="250"/>
                                  </p:stCondLst>
                                  <p:childTnLst>
                                    <p:animEffect transition="out" filter="fade">
                                      <p:cBhvr>
                                        <p:cTn id="21" dur="500"/>
                                        <p:tgtEl>
                                          <p:spTgt spid="46"/>
                                        </p:tgtEl>
                                      </p:cBhvr>
                                    </p:animEffect>
                                    <p:set>
                                      <p:cBhvr>
                                        <p:cTn id="22" dur="1" fill="hold">
                                          <p:stCondLst>
                                            <p:cond delay="499"/>
                                          </p:stCondLst>
                                        </p:cTn>
                                        <p:tgtEl>
                                          <p:spTgt spid="46"/>
                                        </p:tgtEl>
                                        <p:attrNameLst>
                                          <p:attrName>style.visibility</p:attrName>
                                        </p:attrNameLst>
                                      </p:cBhvr>
                                      <p:to>
                                        <p:strVal val="hidden"/>
                                      </p:to>
                                    </p:set>
                                  </p:childTnLst>
                                </p:cTn>
                              </p:par>
                              <p:par>
                                <p:cTn id="23" presetID="37" presetClass="path" presetSubtype="0" accel="50000" decel="50000" fill="hold" nodeType="withEffect">
                                  <p:stCondLst>
                                    <p:cond delay="750"/>
                                  </p:stCondLst>
                                  <p:childTnLst>
                                    <p:animMotion origin="layout" path="M -0.07535 0.01227 L -0.05399 0.03102 C -0.04896 0.03472 -0.04236 0.03658 -0.03611 0.03542 C -0.02882 0.03357 -0.0224 0.03009 -0.01858 0.025 L 1.11111E-6 -1.11111E-6 " pathEditMode="relative" rAng="21180000" ptsTypes="AAAAA">
                                      <p:cBhvr>
                                        <p:cTn id="24" dur="1000" spd="-100000" fill="hold"/>
                                        <p:tgtEl>
                                          <p:spTgt spid="19"/>
                                        </p:tgtEl>
                                        <p:attrNameLst>
                                          <p:attrName>ppt_x</p:attrName>
                                          <p:attrName>ppt_y</p:attrName>
                                        </p:attrNameLst>
                                      </p:cBhvr>
                                      <p:rCtr x="3889" y="833"/>
                                    </p:animMotion>
                                  </p:childTnLst>
                                </p:cTn>
                              </p:par>
                              <p:par>
                                <p:cTn id="25" presetID="1" presetClass="entr" presetSubtype="0" fill="hold" nodeType="withEffect">
                                  <p:stCondLst>
                                    <p:cond delay="750"/>
                                  </p:stCondLst>
                                  <p:childTnLst>
                                    <p:set>
                                      <p:cBhvr>
                                        <p:cTn id="26" dur="1" fill="hold">
                                          <p:stCondLst>
                                            <p:cond delay="0"/>
                                          </p:stCondLst>
                                        </p:cTn>
                                        <p:tgtEl>
                                          <p:spTgt spid="3"/>
                                        </p:tgtEl>
                                        <p:attrNameLst>
                                          <p:attrName>style.visibility</p:attrName>
                                        </p:attrNameLst>
                                      </p:cBhvr>
                                      <p:to>
                                        <p:strVal val="visible"/>
                                      </p:to>
                                    </p:set>
                                  </p:childTnLst>
                                </p:cTn>
                              </p:par>
                              <p:par>
                                <p:cTn id="27" presetID="10" presetClass="exit" presetSubtype="0" fill="hold" nodeType="withEffect">
                                  <p:stCondLst>
                                    <p:cond delay="1750"/>
                                  </p:stCondLst>
                                  <p:childTnLst>
                                    <p:animEffect transition="out" filter="fade">
                                      <p:cBhvr>
                                        <p:cTn id="28" dur="10"/>
                                        <p:tgtEl>
                                          <p:spTgt spid="18"/>
                                        </p:tgtEl>
                                      </p:cBhvr>
                                    </p:animEffect>
                                    <p:set>
                                      <p:cBhvr>
                                        <p:cTn id="29" dur="1" fill="hold">
                                          <p:stCondLst>
                                            <p:cond delay="9"/>
                                          </p:stCondLst>
                                        </p:cTn>
                                        <p:tgtEl>
                                          <p:spTgt spid="18"/>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0" presetClass="path" presetSubtype="0" accel="50000" decel="50000" fill="hold" grpId="0" nodeType="clickEffect">
                                  <p:stCondLst>
                                    <p:cond delay="0"/>
                                  </p:stCondLst>
                                  <p:childTnLst>
                                    <p:animMotion origin="layout" path="M 0 0 L 0.04322 0.04583 L 0.05816 0.05092 L 0.06441 0.06065 L 0.08107 0.07037 L 0.08211 0.07847 L 0.10052 0.08518 L 0.09878 0.09629 L 0.11441 0.1 L 0.1276 0.11111 L 0.13819 0.1118 L 0.14982 0.11921 L 0.16163 0.11551 L 0.17708 0.1287 L 0.18541 0.13403 L 0.18993 0.13703 L 0.19878 0.13842 L 0.21319 0.14143 L 0.22378 0.13842 L 0.23593 0.13403 L 0.24878 0.13333 L 0.26041 0.14143 L 0.2743 0.13472 L 0.28107 0.11991 L 0.30208 0.12592 L 0.30885 0.14143 L 0.33593 0.14815 L 0.33767 0.16944 L 0.33593 0.17407 C 0.3375 0.17523 0.33888 0.17662 0.34045 0.17778 C 0.34097 0.17801 0.34218 0.17847 0.34218 0.17847 L 0.34982 0.17916 C 0.35399 0.1831 0.35486 0.18426 0.35329 0.18217 L 0.371 0.18958 L 0.37378 0.2 L 0.37604 0.2169 L 0.371 0.23171 L 0.3776 0.24815 L 0.39982 0.26736 L 0.40208 0.29629 L 0.40208 0.31759 C 0.40694 0.32083 0.40503 0.32153 0.40763 0.31991 L 0.421 0.32592 L 0.42708 0.34815 L 0.45156 0.36296 L 0.45989 0.38796 L 0.48437 0.39838 L 0.48593 0.4125 L 0.50208 0.41921 L 0.5243 0.43403 L 0.52552 0.43703 " pathEditMode="relative" ptsTypes="AAAAAAAAAAAAAAAAAAAAAAAAAAAAAAAAAAAAAAAAAAAAAAAAAAA">
                                      <p:cBhvr>
                                        <p:cTn id="33" dur="10000" fill="hold"/>
                                        <p:tgtEl>
                                          <p:spTgt spid="37"/>
                                        </p:tgtEl>
                                        <p:attrNameLst>
                                          <p:attrName>ppt_x</p:attrName>
                                          <p:attrName>ppt_y</p:attrName>
                                        </p:attrNameLst>
                                      </p:cBhvr>
                                    </p:animMotion>
                                  </p:childTnLst>
                                </p:cTn>
                              </p:par>
                              <p:par>
                                <p:cTn id="34" presetID="1" presetClass="entr" presetSubtype="0" fill="hold" grpId="0" nodeType="withEffect">
                                  <p:stCondLst>
                                    <p:cond delay="2500"/>
                                  </p:stCondLst>
                                  <p:childTnLst>
                                    <p:set>
                                      <p:cBhvr>
                                        <p:cTn id="35" dur="1" fill="hold">
                                          <p:stCondLst>
                                            <p:cond delay="0"/>
                                          </p:stCondLst>
                                        </p:cTn>
                                        <p:tgtEl>
                                          <p:spTgt spid="39"/>
                                        </p:tgtEl>
                                        <p:attrNameLst>
                                          <p:attrName>style.visibility</p:attrName>
                                        </p:attrNameLst>
                                      </p:cBhvr>
                                      <p:to>
                                        <p:strVal val="visible"/>
                                      </p:to>
                                    </p:set>
                                  </p:childTnLst>
                                </p:cTn>
                              </p:par>
                              <p:par>
                                <p:cTn id="36" presetID="1" presetClass="entr" presetSubtype="0" fill="hold" nodeType="withEffect">
                                  <p:stCondLst>
                                    <p:cond delay="2500"/>
                                  </p:stCondLst>
                                  <p:childTnLst>
                                    <p:set>
                                      <p:cBhvr>
                                        <p:cTn id="37" dur="1" fill="hold">
                                          <p:stCondLst>
                                            <p:cond delay="0"/>
                                          </p:stCondLst>
                                        </p:cTn>
                                        <p:tgtEl>
                                          <p:spTgt spid="6"/>
                                        </p:tgtEl>
                                        <p:attrNameLst>
                                          <p:attrName>style.visibility</p:attrName>
                                        </p:attrNameLst>
                                      </p:cBhvr>
                                      <p:to>
                                        <p:strVal val="visible"/>
                                      </p:to>
                                    </p:set>
                                  </p:childTnLst>
                                </p:cTn>
                              </p:par>
                              <p:par>
                                <p:cTn id="38" presetID="1" presetClass="entr" presetSubtype="0" fill="hold" grpId="0" nodeType="withEffect">
                                  <p:stCondLst>
                                    <p:cond delay="5000"/>
                                  </p:stCondLst>
                                  <p:childTnLst>
                                    <p:set>
                                      <p:cBhvr>
                                        <p:cTn id="39" dur="1" fill="hold">
                                          <p:stCondLst>
                                            <p:cond delay="0"/>
                                          </p:stCondLst>
                                        </p:cTn>
                                        <p:tgtEl>
                                          <p:spTgt spid="40"/>
                                        </p:tgtEl>
                                        <p:attrNameLst>
                                          <p:attrName>style.visibility</p:attrName>
                                        </p:attrNameLst>
                                      </p:cBhvr>
                                      <p:to>
                                        <p:strVal val="visible"/>
                                      </p:to>
                                    </p:set>
                                  </p:childTnLst>
                                </p:cTn>
                              </p:par>
                              <p:par>
                                <p:cTn id="40" presetID="16" presetClass="entr" presetSubtype="21" fill="hold" nodeType="withEffect">
                                  <p:stCondLst>
                                    <p:cond delay="5750"/>
                                  </p:stCondLst>
                                  <p:childTnLst>
                                    <p:set>
                                      <p:cBhvr>
                                        <p:cTn id="41" dur="1" fill="hold">
                                          <p:stCondLst>
                                            <p:cond delay="0"/>
                                          </p:stCondLst>
                                        </p:cTn>
                                        <p:tgtEl>
                                          <p:spTgt spid="4"/>
                                        </p:tgtEl>
                                        <p:attrNameLst>
                                          <p:attrName>style.visibility</p:attrName>
                                        </p:attrNameLst>
                                      </p:cBhvr>
                                      <p:to>
                                        <p:strVal val="visible"/>
                                      </p:to>
                                    </p:set>
                                    <p:animEffect transition="in" filter="barn(inVertical)">
                                      <p:cBhvr>
                                        <p:cTn id="42" dur="500"/>
                                        <p:tgtEl>
                                          <p:spTgt spid="4"/>
                                        </p:tgtEl>
                                      </p:cBhvr>
                                    </p:animEffect>
                                  </p:childTnLst>
                                </p:cTn>
                              </p:par>
                              <p:par>
                                <p:cTn id="43" presetID="1" presetClass="entr" presetSubtype="0" fill="hold" nodeType="withEffect">
                                  <p:stCondLst>
                                    <p:cond delay="7000"/>
                                  </p:stCondLst>
                                  <p:childTnLst>
                                    <p:set>
                                      <p:cBhvr>
                                        <p:cTn id="44" dur="1" fill="hold">
                                          <p:stCondLst>
                                            <p:cond delay="0"/>
                                          </p:stCondLst>
                                        </p:cTn>
                                        <p:tgtEl>
                                          <p:spTgt spid="49"/>
                                        </p:tgtEl>
                                        <p:attrNameLst>
                                          <p:attrName>style.visibility</p:attrName>
                                        </p:attrNameLst>
                                      </p:cBhvr>
                                      <p:to>
                                        <p:strVal val="visible"/>
                                      </p:to>
                                    </p:set>
                                  </p:childTnLst>
                                </p:cTn>
                              </p:par>
                              <p:par>
                                <p:cTn id="45" presetID="1" presetClass="entr" presetSubtype="0" fill="hold" grpId="0" nodeType="withEffect">
                                  <p:stCondLst>
                                    <p:cond delay="10750"/>
                                  </p:stCondLst>
                                  <p:childTnLst>
                                    <p:set>
                                      <p:cBhvr>
                                        <p:cTn id="4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5" grpId="0" animBg="1"/>
      <p:bldP spid="34" grpId="0"/>
      <p:bldP spid="37" grpId="0" animBg="1"/>
      <p:bldP spid="40" grpId="0"/>
      <p:bldP spid="42" grpId="0"/>
      <p:bldP spid="38" grpId="0"/>
      <p:bldP spid="39"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1727360"/>
            <a:ext cx="6843122" cy="4681597"/>
          </a:xfrm>
          <a:prstGeom prst="rect">
            <a:avLst/>
          </a:prstGeom>
        </p:spPr>
      </p:pic>
      <p:sp>
        <p:nvSpPr>
          <p:cNvPr id="2" name="Titel 1"/>
          <p:cNvSpPr>
            <a:spLocks noGrp="1"/>
          </p:cNvSpPr>
          <p:nvPr>
            <p:ph type="title"/>
          </p:nvPr>
        </p:nvSpPr>
        <p:spPr/>
        <p:txBody>
          <a:bodyPr/>
          <a:lstStyle/>
          <a:p>
            <a:r>
              <a:rPr lang="de-DE" dirty="0"/>
              <a:t>Measurement – </a:t>
            </a:r>
            <a:r>
              <a:rPr lang="de-DE" dirty="0" err="1"/>
              <a:t>Example</a:t>
            </a:r>
            <a:r>
              <a:rPr lang="de-DE" dirty="0"/>
              <a:t> TQ-S</a:t>
            </a:r>
            <a:endParaRPr lang="en-GB" dirty="0"/>
          </a:p>
        </p:txBody>
      </p:sp>
      <p:sp>
        <p:nvSpPr>
          <p:cNvPr id="7" name="Inhaltsplatzhalter 2"/>
          <p:cNvSpPr>
            <a:spLocks noGrp="1"/>
          </p:cNvSpPr>
          <p:nvPr>
            <p:ph idx="1"/>
          </p:nvPr>
        </p:nvSpPr>
        <p:spPr>
          <a:xfrm>
            <a:off x="215900" y="1196752"/>
            <a:ext cx="8620125" cy="648072"/>
          </a:xfrm>
        </p:spPr>
        <p:txBody>
          <a:bodyPr/>
          <a:lstStyle/>
          <a:p>
            <a:pPr marL="0" indent="0">
              <a:buNone/>
            </a:pPr>
            <a:r>
              <a:rPr lang="en-US" sz="1800" b="1" dirty="0">
                <a:solidFill>
                  <a:srgbClr val="068D8D"/>
                </a:solidFill>
              </a:rPr>
              <a:t>5 kg </a:t>
            </a:r>
            <a:r>
              <a:rPr lang="en-US" sz="1800" b="1" dirty="0" err="1">
                <a:solidFill>
                  <a:srgbClr val="068D8D"/>
                </a:solidFill>
              </a:rPr>
              <a:t>NaCl</a:t>
            </a:r>
            <a:endParaRPr lang="en-US" sz="1800" b="1" dirty="0">
              <a:solidFill>
                <a:srgbClr val="068D8D"/>
              </a:solidFill>
            </a:endParaRPr>
          </a:p>
        </p:txBody>
      </p:sp>
    </p:spTree>
    <p:extLst>
      <p:ext uri="{BB962C8B-B14F-4D97-AF65-F5344CB8AC3E}">
        <p14:creationId xmlns:p14="http://schemas.microsoft.com/office/powerpoint/2010/main" val="34634219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179512" y="1484784"/>
            <a:ext cx="6156299" cy="4318422"/>
          </a:xfrm>
        </p:spPr>
        <p:txBody>
          <a:bodyPr/>
          <a:lstStyle/>
          <a:p>
            <a:r>
              <a:rPr lang="en-US" sz="1800" dirty="0"/>
              <a:t>Mobile discharge measurement in rivers with</a:t>
            </a:r>
            <a:br>
              <a:rPr lang="en-US" sz="1800" dirty="0"/>
            </a:br>
            <a:r>
              <a:rPr lang="en-US" sz="1800" b="1" dirty="0">
                <a:solidFill>
                  <a:srgbClr val="068D8D"/>
                </a:solidFill>
              </a:rPr>
              <a:t>unknown cross section</a:t>
            </a:r>
          </a:p>
          <a:p>
            <a:r>
              <a:rPr lang="en-US" sz="1800" dirty="0"/>
              <a:t>Based on dilution method</a:t>
            </a:r>
          </a:p>
          <a:p>
            <a:r>
              <a:rPr lang="en-US" sz="1800" dirty="0"/>
              <a:t>Discharge quantity immediately available</a:t>
            </a:r>
          </a:p>
          <a:p>
            <a:r>
              <a:rPr lang="en-US" sz="1800" dirty="0"/>
              <a:t>Data transmission via Bluetooth with mobile PC</a:t>
            </a:r>
          </a:p>
          <a:p>
            <a:r>
              <a:rPr lang="en-US" sz="1800" dirty="0"/>
              <a:t>Real-time visualization of results</a:t>
            </a:r>
          </a:p>
          <a:p>
            <a:r>
              <a:rPr lang="en-US" sz="1800" dirty="0"/>
              <a:t>Simultaneous measurement with up to 4 sensors for </a:t>
            </a:r>
            <a:r>
              <a:rPr lang="en-US" sz="1800" b="1" dirty="0">
                <a:solidFill>
                  <a:srgbClr val="068D8D"/>
                </a:solidFill>
              </a:rPr>
              <a:t>increased accuracy and validation </a:t>
            </a:r>
            <a:r>
              <a:rPr lang="en-US" sz="1800" dirty="0"/>
              <a:t>of measurement</a:t>
            </a:r>
          </a:p>
          <a:p>
            <a:r>
              <a:rPr lang="en-US" sz="1800" dirty="0"/>
              <a:t>Optimal for turbulent rivers</a:t>
            </a:r>
          </a:p>
          <a:p>
            <a:endParaRPr lang="en-GB" sz="1600" dirty="0"/>
          </a:p>
        </p:txBody>
      </p:sp>
      <p:pic>
        <p:nvPicPr>
          <p:cNvPr id="9"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0181" r="8666"/>
          <a:stretch/>
        </p:blipFill>
        <p:spPr bwMode="auto">
          <a:xfrm>
            <a:off x="6425037" y="3233454"/>
            <a:ext cx="2344640" cy="1736956"/>
          </a:xfrm>
          <a:prstGeom prst="rect">
            <a:avLst/>
          </a:prstGeom>
          <a:noFill/>
          <a:ln w="19050">
            <a:solidFill>
              <a:srgbClr val="068D8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Grafik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35811" y="1062975"/>
            <a:ext cx="2523174" cy="1944216"/>
          </a:xfrm>
          <a:prstGeom prst="rect">
            <a:avLst/>
          </a:prstGeom>
        </p:spPr>
      </p:pic>
      <p:pic>
        <p:nvPicPr>
          <p:cNvPr id="11" name="Grafik 10"/>
          <p:cNvPicPr>
            <a:picLocks noChangeAspect="1"/>
          </p:cNvPicPr>
          <p:nvPr/>
        </p:nvPicPr>
        <p:blipFill rotWithShape="1">
          <a:blip r:embed="rId4" cstate="print">
            <a:extLst>
              <a:ext uri="{28A0092B-C50C-407E-A947-70E740481C1C}">
                <a14:useLocalDpi xmlns:a14="http://schemas.microsoft.com/office/drawing/2010/main" val="0"/>
              </a:ext>
            </a:extLst>
          </a:blip>
          <a:srcRect l="17529" t="15491" r="1852"/>
          <a:stretch/>
        </p:blipFill>
        <p:spPr>
          <a:xfrm>
            <a:off x="6425036" y="5100188"/>
            <a:ext cx="2344639" cy="1634143"/>
          </a:xfrm>
          <a:prstGeom prst="rect">
            <a:avLst/>
          </a:prstGeom>
          <a:ln w="19050">
            <a:solidFill>
              <a:srgbClr val="068D8D"/>
            </a:solidFill>
          </a:ln>
        </p:spPr>
      </p:pic>
      <p:pic>
        <p:nvPicPr>
          <p:cNvPr id="7" name="Grafik 6"/>
          <p:cNvPicPr>
            <a:picLocks noChangeAspect="1"/>
          </p:cNvPicPr>
          <p:nvPr/>
        </p:nvPicPr>
        <p:blipFill>
          <a:blip r:embed="rId5"/>
          <a:stretch>
            <a:fillRect/>
          </a:stretch>
        </p:blipFill>
        <p:spPr>
          <a:xfrm>
            <a:off x="7620000" y="188640"/>
            <a:ext cx="1430165" cy="620993"/>
          </a:xfrm>
          <a:prstGeom prst="rect">
            <a:avLst/>
          </a:prstGeom>
        </p:spPr>
      </p:pic>
      <p:pic>
        <p:nvPicPr>
          <p:cNvPr id="8"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t="13110"/>
          <a:stretch/>
        </p:blipFill>
        <p:spPr bwMode="auto">
          <a:xfrm>
            <a:off x="3401162" y="4607037"/>
            <a:ext cx="2702056" cy="2127294"/>
          </a:xfrm>
          <a:prstGeom prst="rect">
            <a:avLst/>
          </a:prstGeom>
          <a:noFill/>
          <a:ln w="19050">
            <a:solidFill>
              <a:srgbClr val="068D8D"/>
            </a:solidFill>
            <a:miter lim="800000"/>
            <a:headEnd/>
            <a:tailEnd/>
          </a:ln>
          <a:effectLst/>
          <a:extLst>
            <a:ext uri="{909E8E84-426E-40DD-AFC4-6F175D3DCCD1}">
              <a14:hiddenFill xmlns:a14="http://schemas.microsoft.com/office/drawing/2010/main">
                <a:solidFill>
                  <a:schemeClr val="accent1"/>
                </a:solidFill>
              </a14:hiddenFill>
            </a:ext>
          </a:extLst>
        </p:spPr>
      </p:pic>
      <p:pic>
        <p:nvPicPr>
          <p:cNvPr id="12"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l="528" t="19724" r="5701" b="278"/>
          <a:stretch/>
        </p:blipFill>
        <p:spPr bwMode="auto">
          <a:xfrm>
            <a:off x="486594" y="4613271"/>
            <a:ext cx="2702056" cy="2121060"/>
          </a:xfrm>
          <a:prstGeom prst="rect">
            <a:avLst/>
          </a:prstGeom>
          <a:noFill/>
          <a:ln w="19050">
            <a:solidFill>
              <a:srgbClr val="068D8D"/>
            </a:solidFill>
            <a:miter lim="800000"/>
            <a:headEnd/>
            <a:tailEnd/>
          </a:ln>
          <a:effectLst/>
          <a:extLst>
            <a:ext uri="{909E8E84-426E-40DD-AFC4-6F175D3DCCD1}">
              <a14:hiddenFill xmlns:a14="http://schemas.microsoft.com/office/drawing/2010/main">
                <a:solidFill>
                  <a:schemeClr val="accent1"/>
                </a:solidFill>
              </a14:hiddenFill>
            </a:ext>
          </a:extLst>
        </p:spPr>
      </p:pic>
      <p:grpSp>
        <p:nvGrpSpPr>
          <p:cNvPr id="13" name="Gruppieren 12"/>
          <p:cNvGrpSpPr/>
          <p:nvPr/>
        </p:nvGrpSpPr>
        <p:grpSpPr>
          <a:xfrm>
            <a:off x="66312" y="203935"/>
            <a:ext cx="8404464" cy="632777"/>
            <a:chOff x="66312" y="203935"/>
            <a:chExt cx="8404464" cy="632777"/>
          </a:xfrm>
        </p:grpSpPr>
        <p:grpSp>
          <p:nvGrpSpPr>
            <p:cNvPr id="14" name="Gruppieren 13"/>
            <p:cNvGrpSpPr>
              <a:grpSpLocks noChangeAspect="1"/>
            </p:cNvGrpSpPr>
            <p:nvPr/>
          </p:nvGrpSpPr>
          <p:grpSpPr>
            <a:xfrm>
              <a:off x="66312" y="203935"/>
              <a:ext cx="656001" cy="590401"/>
              <a:chOff x="1881978" y="1385888"/>
              <a:chExt cx="360000" cy="324000"/>
            </a:xfrm>
          </p:grpSpPr>
          <p:sp>
            <p:nvSpPr>
              <p:cNvPr id="16" name="Diagonal liegende Ecken des Rechtecks abrunden 15"/>
              <p:cNvSpPr/>
              <p:nvPr/>
            </p:nvSpPr>
            <p:spPr>
              <a:xfrm>
                <a:off x="1881978" y="1385888"/>
                <a:ext cx="360000" cy="324000"/>
              </a:xfrm>
              <a:prstGeom prst="round2DiagRect">
                <a:avLst/>
              </a:prstGeom>
              <a:solidFill>
                <a:schemeClr val="bg1"/>
              </a:solidFill>
              <a:ln>
                <a:solidFill>
                  <a:srgbClr val="068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Grafik 16"/>
              <p:cNvPicPr>
                <a:picLocks noChangeAspect="1"/>
              </p:cNvPicPr>
              <p:nvPr/>
            </p:nvPicPr>
            <p:blipFill rotWithShape="1">
              <a:blip r:embed="rId8">
                <a:extLst>
                  <a:ext uri="{28A0092B-C50C-407E-A947-70E740481C1C}">
                    <a14:useLocalDpi xmlns:a14="http://schemas.microsoft.com/office/drawing/2010/main" val="0"/>
                  </a:ext>
                </a:extLst>
              </a:blip>
              <a:srcRect t="11634"/>
              <a:stretch/>
            </p:blipFill>
            <p:spPr>
              <a:xfrm>
                <a:off x="1902611" y="1434742"/>
                <a:ext cx="315073" cy="243060"/>
              </a:xfrm>
              <a:prstGeom prst="rect">
                <a:avLst/>
              </a:prstGeom>
            </p:spPr>
          </p:pic>
        </p:grpSp>
        <p:sp>
          <p:nvSpPr>
            <p:cNvPr id="15" name="Titel 1"/>
            <p:cNvSpPr txBox="1">
              <a:spLocks/>
            </p:cNvSpPr>
            <p:nvPr/>
          </p:nvSpPr>
          <p:spPr>
            <a:xfrm>
              <a:off x="683568" y="274638"/>
              <a:ext cx="7787208" cy="562074"/>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chemeClr val="tx1"/>
                  </a:solidFill>
                  <a:latin typeface="Arial" panose="020B0604020202020204" pitchFamily="34" charset="0"/>
                  <a:ea typeface="+mj-ea"/>
                  <a:cs typeface="Arial" panose="020B0604020202020204" pitchFamily="34" charset="0"/>
                </a:defRPr>
              </a:lvl1pPr>
            </a:lstStyle>
            <a:p>
              <a:pPr fontAlgn="auto">
                <a:spcAft>
                  <a:spcPts val="0"/>
                </a:spcAft>
                <a:buClrTx/>
                <a:buSzTx/>
                <a:buFontTx/>
              </a:pPr>
              <a:r>
                <a:rPr lang="en-GB" sz="2800" dirty="0">
                  <a:latin typeface="+mj-lt"/>
                </a:rPr>
                <a:t>TQ – summary</a:t>
              </a:r>
            </a:p>
          </p:txBody>
        </p:sp>
      </p:grpSp>
    </p:spTree>
    <p:extLst>
      <p:ext uri="{BB962C8B-B14F-4D97-AF65-F5344CB8AC3E}">
        <p14:creationId xmlns:p14="http://schemas.microsoft.com/office/powerpoint/2010/main" val="1912218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a:blip r:embed="rId2"/>
          <a:stretch>
            <a:fillRect/>
          </a:stretch>
        </p:blipFill>
        <p:spPr>
          <a:xfrm>
            <a:off x="7620000" y="188640"/>
            <a:ext cx="1430165" cy="620993"/>
          </a:xfrm>
          <a:prstGeom prst="rect">
            <a:avLst/>
          </a:prstGeom>
        </p:spPr>
      </p:pic>
      <p:grpSp>
        <p:nvGrpSpPr>
          <p:cNvPr id="7" name="Gruppieren 6"/>
          <p:cNvGrpSpPr/>
          <p:nvPr/>
        </p:nvGrpSpPr>
        <p:grpSpPr>
          <a:xfrm>
            <a:off x="66312" y="203935"/>
            <a:ext cx="8404464" cy="632777"/>
            <a:chOff x="66312" y="203935"/>
            <a:chExt cx="8404464" cy="632777"/>
          </a:xfrm>
        </p:grpSpPr>
        <p:grpSp>
          <p:nvGrpSpPr>
            <p:cNvPr id="8" name="Gruppieren 7"/>
            <p:cNvGrpSpPr>
              <a:grpSpLocks noChangeAspect="1"/>
            </p:cNvGrpSpPr>
            <p:nvPr/>
          </p:nvGrpSpPr>
          <p:grpSpPr>
            <a:xfrm>
              <a:off x="66312" y="203935"/>
              <a:ext cx="656001" cy="590401"/>
              <a:chOff x="1881978" y="1385888"/>
              <a:chExt cx="360000" cy="324000"/>
            </a:xfrm>
          </p:grpSpPr>
          <p:sp>
            <p:nvSpPr>
              <p:cNvPr id="10" name="Diagonal liegende Ecken des Rechtecks abrunden 9"/>
              <p:cNvSpPr/>
              <p:nvPr/>
            </p:nvSpPr>
            <p:spPr>
              <a:xfrm>
                <a:off x="1881978" y="1385888"/>
                <a:ext cx="360000" cy="324000"/>
              </a:xfrm>
              <a:prstGeom prst="round2DiagRect">
                <a:avLst/>
              </a:prstGeom>
              <a:solidFill>
                <a:schemeClr val="bg1"/>
              </a:solidFill>
              <a:ln>
                <a:solidFill>
                  <a:srgbClr val="068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Grafik 10"/>
              <p:cNvPicPr>
                <a:picLocks noChangeAspect="1"/>
              </p:cNvPicPr>
              <p:nvPr/>
            </p:nvPicPr>
            <p:blipFill rotWithShape="1">
              <a:blip r:embed="rId3">
                <a:extLst>
                  <a:ext uri="{28A0092B-C50C-407E-A947-70E740481C1C}">
                    <a14:useLocalDpi xmlns:a14="http://schemas.microsoft.com/office/drawing/2010/main" val="0"/>
                  </a:ext>
                </a:extLst>
              </a:blip>
              <a:srcRect t="11634"/>
              <a:stretch/>
            </p:blipFill>
            <p:spPr>
              <a:xfrm>
                <a:off x="1902611" y="1434742"/>
                <a:ext cx="315073" cy="243060"/>
              </a:xfrm>
              <a:prstGeom prst="rect">
                <a:avLst/>
              </a:prstGeom>
            </p:spPr>
          </p:pic>
        </p:grpSp>
        <p:sp>
          <p:nvSpPr>
            <p:cNvPr id="9" name="Titel 1"/>
            <p:cNvSpPr txBox="1">
              <a:spLocks/>
            </p:cNvSpPr>
            <p:nvPr/>
          </p:nvSpPr>
          <p:spPr>
            <a:xfrm>
              <a:off x="683568" y="274638"/>
              <a:ext cx="7787208" cy="562074"/>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chemeClr val="tx1"/>
                  </a:solidFill>
                  <a:latin typeface="Arial" panose="020B0604020202020204" pitchFamily="34" charset="0"/>
                  <a:ea typeface="+mj-ea"/>
                  <a:cs typeface="Arial" panose="020B0604020202020204" pitchFamily="34" charset="0"/>
                </a:defRPr>
              </a:lvl1pPr>
            </a:lstStyle>
            <a:p>
              <a:pPr fontAlgn="auto">
                <a:spcAft>
                  <a:spcPts val="0"/>
                </a:spcAft>
                <a:buClrTx/>
                <a:buSzTx/>
                <a:buFontTx/>
              </a:pPr>
              <a:r>
                <a:rPr lang="en-GB" sz="2800" dirty="0">
                  <a:latin typeface="+mj-lt"/>
                </a:rPr>
                <a:t>TQ – applications</a:t>
              </a:r>
            </a:p>
          </p:txBody>
        </p:sp>
      </p:grpSp>
      <p:pic>
        <p:nvPicPr>
          <p:cNvPr id="12" name="Grafik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7838" y="4150120"/>
            <a:ext cx="3780000" cy="2513298"/>
          </a:xfrm>
          <a:prstGeom prst="rect">
            <a:avLst/>
          </a:prstGeom>
          <a:ln w="19050">
            <a:solidFill>
              <a:srgbClr val="068D8D"/>
            </a:solidFill>
          </a:ln>
        </p:spPr>
      </p:pic>
      <p:pic>
        <p:nvPicPr>
          <p:cNvPr id="13" name="Grafik 12"/>
          <p:cNvPicPr>
            <a:picLocks noChangeAspect="1"/>
          </p:cNvPicPr>
          <p:nvPr/>
        </p:nvPicPr>
        <p:blipFill rotWithShape="1">
          <a:blip r:embed="rId5" cstate="print">
            <a:extLst>
              <a:ext uri="{28A0092B-C50C-407E-A947-70E740481C1C}">
                <a14:useLocalDpi xmlns:a14="http://schemas.microsoft.com/office/drawing/2010/main" val="0"/>
              </a:ext>
            </a:extLst>
          </a:blip>
          <a:srcRect b="7676"/>
          <a:stretch/>
        </p:blipFill>
        <p:spPr>
          <a:xfrm>
            <a:off x="4569519" y="4150120"/>
            <a:ext cx="3780000" cy="2537008"/>
          </a:xfrm>
          <a:prstGeom prst="rect">
            <a:avLst/>
          </a:prstGeom>
          <a:ln w="19050">
            <a:solidFill>
              <a:srgbClr val="068D8D"/>
            </a:solidFill>
          </a:ln>
        </p:spPr>
      </p:pic>
      <p:pic>
        <p:nvPicPr>
          <p:cNvPr id="14" name="Picture 4"/>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3901" b="4629"/>
          <a:stretch/>
        </p:blipFill>
        <p:spPr bwMode="auto">
          <a:xfrm>
            <a:off x="617838" y="922710"/>
            <a:ext cx="3780000" cy="2826000"/>
          </a:xfrm>
          <a:prstGeom prst="rect">
            <a:avLst/>
          </a:prstGeom>
          <a:noFill/>
          <a:ln w="19050">
            <a:solidFill>
              <a:srgbClr val="068D8D"/>
            </a:solidFill>
            <a:miter lim="800000"/>
            <a:headEnd/>
            <a:tailEnd/>
          </a:ln>
          <a:effectLst/>
          <a:extLst>
            <a:ext uri="{909E8E84-426E-40DD-AFC4-6F175D3DCCD1}">
              <a14:hiddenFill xmlns:a14="http://schemas.microsoft.com/office/drawing/2010/main">
                <a:solidFill>
                  <a:schemeClr val="accent1"/>
                </a:solidFill>
              </a14:hiddenFill>
            </a:ext>
          </a:extLst>
        </p:spPr>
      </p:pic>
      <p:pic>
        <p:nvPicPr>
          <p:cNvPr id="15"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703" t="1303" r="76244" b="1000"/>
          <a:stretch/>
        </p:blipFill>
        <p:spPr bwMode="auto">
          <a:xfrm>
            <a:off x="4569519" y="922710"/>
            <a:ext cx="3780000" cy="2813688"/>
          </a:xfrm>
          <a:prstGeom prst="rect">
            <a:avLst/>
          </a:prstGeom>
          <a:noFill/>
          <a:ln w="19050">
            <a:solidFill>
              <a:srgbClr val="068D8D"/>
            </a:solidFill>
            <a:miter lim="800000"/>
            <a:headEnd/>
            <a:tailEnd/>
          </a:ln>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98548844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Fish bypasses </a:t>
            </a:r>
          </a:p>
        </p:txBody>
      </p:sp>
      <p:pic>
        <p:nvPicPr>
          <p:cNvPr id="4" name="Inhaltsplatzhalt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6677" t="5087" r="5559"/>
          <a:stretch/>
        </p:blipFill>
        <p:spPr>
          <a:xfrm>
            <a:off x="76902" y="972516"/>
            <a:ext cx="4439298" cy="3600000"/>
          </a:xfrm>
          <a:prstGeom prst="rect">
            <a:avLst/>
          </a:prstGeom>
          <a:ln w="28575">
            <a:solidFill>
              <a:srgbClr val="068D8D"/>
            </a:solidFill>
          </a:ln>
          <a:effectLst>
            <a:outerShdw blurRad="50800" dist="38100" dir="2700000" algn="tl" rotWithShape="0">
              <a:prstClr val="black">
                <a:alpha val="40000"/>
              </a:prstClr>
            </a:outerShdw>
          </a:effectLst>
        </p:spPr>
      </p:pic>
      <p:pic>
        <p:nvPicPr>
          <p:cNvPr id="5" name="Grafik 4"/>
          <p:cNvPicPr>
            <a:picLocks noChangeAspect="1"/>
          </p:cNvPicPr>
          <p:nvPr/>
        </p:nvPicPr>
        <p:blipFill rotWithShape="1">
          <a:blip r:embed="rId3" cstate="print">
            <a:extLst>
              <a:ext uri="{28A0092B-C50C-407E-A947-70E740481C1C}">
                <a14:useLocalDpi xmlns:a14="http://schemas.microsoft.com/office/drawing/2010/main" val="0"/>
              </a:ext>
            </a:extLst>
          </a:blip>
          <a:srcRect l="15350" t="12201"/>
          <a:stretch/>
        </p:blipFill>
        <p:spPr>
          <a:xfrm>
            <a:off x="4633141" y="972516"/>
            <a:ext cx="4396403" cy="3600000"/>
          </a:xfrm>
          <a:prstGeom prst="rect">
            <a:avLst/>
          </a:prstGeom>
          <a:ln w="28575">
            <a:solidFill>
              <a:srgbClr val="068D8D"/>
            </a:solidFill>
          </a:ln>
          <a:effectLst>
            <a:outerShdw blurRad="50800" dist="38100" dir="2700000" algn="tl" rotWithShape="0">
              <a:prstClr val="black">
                <a:alpha val="40000"/>
              </a:prstClr>
            </a:outerShdw>
          </a:effectLst>
        </p:spPr>
      </p:pic>
      <p:pic>
        <p:nvPicPr>
          <p:cNvPr id="6" name="Picture 5" descr="Rotbach,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02" y="4684507"/>
            <a:ext cx="4439297" cy="2014512"/>
          </a:xfrm>
          <a:prstGeom prst="rect">
            <a:avLst/>
          </a:prstGeom>
          <a:noFill/>
          <a:ln w="9525">
            <a:no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6" descr="BILD12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33141" y="4684507"/>
            <a:ext cx="4417209" cy="2014512"/>
          </a:xfrm>
          <a:prstGeom prst="rect">
            <a:avLst/>
          </a:prstGeom>
          <a:noFill/>
          <a:ln w="9525">
            <a:no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445990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idx="1"/>
          </p:nvPr>
        </p:nvSpPr>
        <p:spPr>
          <a:ln/>
        </p:spPr>
        <p:txBody>
          <a:bodyPr/>
          <a:lstStyle/>
          <a:p>
            <a:pPr marL="0" indent="0" algn="ctr">
              <a:spcBef>
                <a:spcPts val="600"/>
              </a:spcBef>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400" dirty="0"/>
              <a:t>Thank you for your attention!</a:t>
            </a:r>
          </a:p>
          <a:p>
            <a:pPr marL="0" indent="0" algn="ctr">
              <a:spcBef>
                <a:spcPts val="600"/>
              </a:spcBef>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a:t>Further Questions?</a:t>
            </a:r>
          </a:p>
          <a:p>
            <a:pPr marL="0" indent="0" algn="ctr">
              <a:spcBef>
                <a:spcPts val="600"/>
              </a:spcBef>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2400" dirty="0"/>
          </a:p>
          <a:p>
            <a:pPr marL="0" indent="0" algn="ctr">
              <a:spcBef>
                <a:spcPts val="600"/>
              </a:spcBef>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1600" dirty="0"/>
          </a:p>
          <a:p>
            <a:pPr marL="0" indent="0">
              <a:spcBef>
                <a:spcPts val="600"/>
              </a:spcBef>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1200" dirty="0"/>
          </a:p>
        </p:txBody>
      </p:sp>
      <p:grpSp>
        <p:nvGrpSpPr>
          <p:cNvPr id="2" name="Gruppieren 1"/>
          <p:cNvGrpSpPr/>
          <p:nvPr/>
        </p:nvGrpSpPr>
        <p:grpSpPr>
          <a:xfrm>
            <a:off x="122238" y="4356942"/>
            <a:ext cx="8907463" cy="2384426"/>
            <a:chOff x="122238" y="980728"/>
            <a:chExt cx="8907463" cy="2384426"/>
          </a:xfrm>
        </p:grpSpPr>
        <p:pic>
          <p:nvPicPr>
            <p:cNvPr id="4" name="Picture 6" descr="P10100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8588" y="980728"/>
              <a:ext cx="2890838" cy="2162175"/>
            </a:xfrm>
            <a:prstGeom prst="rect">
              <a:avLst/>
            </a:prstGeom>
            <a:noFill/>
            <a:ln w="12700">
              <a:solidFill>
                <a:srgbClr val="068D8D"/>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7" descr="P101007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5788" y="980728"/>
              <a:ext cx="2900363" cy="2170113"/>
            </a:xfrm>
            <a:prstGeom prst="rect">
              <a:avLst/>
            </a:prstGeom>
            <a:noFill/>
            <a:ln w="12700">
              <a:solidFill>
                <a:srgbClr val="068D8D"/>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8" descr="PB08371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24575" y="980728"/>
              <a:ext cx="2884488" cy="2165350"/>
            </a:xfrm>
            <a:prstGeom prst="rect">
              <a:avLst/>
            </a:prstGeom>
            <a:noFill/>
            <a:ln w="12700">
              <a:solidFill>
                <a:srgbClr val="068D8D"/>
              </a:solidFill>
              <a:miter lim="800000"/>
              <a:headEnd/>
              <a:tailEnd/>
            </a:ln>
            <a:extLst>
              <a:ext uri="{909E8E84-426E-40DD-AFC4-6F175D3DCCD1}">
                <a14:hiddenFill xmlns:a14="http://schemas.microsoft.com/office/drawing/2010/main">
                  <a:solidFill>
                    <a:srgbClr val="FFFFFF"/>
                  </a:solidFill>
                </a14:hiddenFill>
              </a:ext>
            </a:extLst>
          </p:spPr>
        </p:pic>
        <p:sp>
          <p:nvSpPr>
            <p:cNvPr id="9" name="Text Box 11"/>
            <p:cNvSpPr txBox="1">
              <a:spLocks noChangeArrowheads="1"/>
            </p:cNvSpPr>
            <p:nvPr/>
          </p:nvSpPr>
          <p:spPr bwMode="auto">
            <a:xfrm>
              <a:off x="122238" y="3130203"/>
              <a:ext cx="2897188" cy="214313"/>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800" dirty="0">
                  <a:solidFill>
                    <a:srgbClr val="068D8D"/>
                  </a:solidFill>
                  <a:latin typeface="+mn-lt"/>
                </a:rPr>
                <a:t>Rhine, Vorarlberg</a:t>
              </a:r>
            </a:p>
          </p:txBody>
        </p:sp>
        <p:sp>
          <p:nvSpPr>
            <p:cNvPr id="10" name="Text Box 12"/>
            <p:cNvSpPr txBox="1">
              <a:spLocks noChangeArrowheads="1"/>
            </p:cNvSpPr>
            <p:nvPr/>
          </p:nvSpPr>
          <p:spPr bwMode="auto">
            <a:xfrm>
              <a:off x="3118644" y="3150840"/>
              <a:ext cx="2897188" cy="214313"/>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800" dirty="0" err="1">
                  <a:solidFill>
                    <a:srgbClr val="068D8D"/>
                  </a:solidFill>
                  <a:latin typeface="+mn-lt"/>
                </a:rPr>
                <a:t>Loisach</a:t>
              </a:r>
              <a:r>
                <a:rPr lang="en-US" sz="800" dirty="0">
                  <a:solidFill>
                    <a:srgbClr val="068D8D"/>
                  </a:solidFill>
                  <a:latin typeface="+mn-lt"/>
                </a:rPr>
                <a:t>, Bavaria</a:t>
              </a:r>
            </a:p>
          </p:txBody>
        </p:sp>
        <p:sp>
          <p:nvSpPr>
            <p:cNvPr id="11" name="Text Box 13"/>
            <p:cNvSpPr txBox="1">
              <a:spLocks noChangeArrowheads="1"/>
            </p:cNvSpPr>
            <p:nvPr/>
          </p:nvSpPr>
          <p:spPr bwMode="auto">
            <a:xfrm>
              <a:off x="6132513" y="3150841"/>
              <a:ext cx="2897188" cy="214313"/>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800">
                  <a:solidFill>
                    <a:srgbClr val="068D8D"/>
                  </a:solidFill>
                  <a:latin typeface="+mn-lt"/>
                </a:rPr>
                <a:t>Inn, Upper Austria</a:t>
              </a:r>
            </a:p>
          </p:txBody>
        </p:sp>
      </p:grpSp>
      <p:pic>
        <p:nvPicPr>
          <p:cNvPr id="12" name="Grafik 11"/>
          <p:cNvPicPr>
            <a:picLocks noChangeAspect="1"/>
          </p:cNvPicPr>
          <p:nvPr/>
        </p:nvPicPr>
        <p:blipFill>
          <a:blip r:embed="rId6"/>
          <a:stretch>
            <a:fillRect/>
          </a:stretch>
        </p:blipFill>
        <p:spPr>
          <a:xfrm>
            <a:off x="7620000" y="188640"/>
            <a:ext cx="1430165" cy="620993"/>
          </a:xfrm>
          <a:prstGeom prst="rect">
            <a:avLst/>
          </a:prstGeom>
        </p:spPr>
      </p:pic>
      <p:grpSp>
        <p:nvGrpSpPr>
          <p:cNvPr id="13" name="Gruppieren 12"/>
          <p:cNvGrpSpPr/>
          <p:nvPr/>
        </p:nvGrpSpPr>
        <p:grpSpPr>
          <a:xfrm>
            <a:off x="66312" y="203935"/>
            <a:ext cx="8404464" cy="632777"/>
            <a:chOff x="66312" y="203935"/>
            <a:chExt cx="8404464" cy="632777"/>
          </a:xfrm>
        </p:grpSpPr>
        <p:grpSp>
          <p:nvGrpSpPr>
            <p:cNvPr id="14" name="Gruppieren 13"/>
            <p:cNvGrpSpPr>
              <a:grpSpLocks noChangeAspect="1"/>
            </p:cNvGrpSpPr>
            <p:nvPr/>
          </p:nvGrpSpPr>
          <p:grpSpPr>
            <a:xfrm>
              <a:off x="66312" y="203935"/>
              <a:ext cx="656001" cy="590401"/>
              <a:chOff x="1881978" y="1385888"/>
              <a:chExt cx="360000" cy="324000"/>
            </a:xfrm>
          </p:grpSpPr>
          <p:sp>
            <p:nvSpPr>
              <p:cNvPr id="16" name="Diagonal liegende"/>
              <p:cNvSpPr/>
              <p:nvPr/>
            </p:nvSpPr>
            <p:spPr>
              <a:xfrm>
                <a:off x="1881978" y="1385888"/>
                <a:ext cx="360000" cy="324000"/>
              </a:xfrm>
              <a:prstGeom prst="round2DiagRect">
                <a:avLst/>
              </a:prstGeom>
              <a:solidFill>
                <a:schemeClr val="bg1"/>
              </a:solidFill>
              <a:ln>
                <a:solidFill>
                  <a:srgbClr val="068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Grafik 16"/>
              <p:cNvPicPr>
                <a:picLocks noChangeAspect="1"/>
              </p:cNvPicPr>
              <p:nvPr/>
            </p:nvPicPr>
            <p:blipFill rotWithShape="1">
              <a:blip r:embed="rId7">
                <a:extLst>
                  <a:ext uri="{28A0092B-C50C-407E-A947-70E740481C1C}">
                    <a14:useLocalDpi xmlns:a14="http://schemas.microsoft.com/office/drawing/2010/main" val="0"/>
                  </a:ext>
                </a:extLst>
              </a:blip>
              <a:srcRect t="11634"/>
              <a:stretch/>
            </p:blipFill>
            <p:spPr>
              <a:xfrm>
                <a:off x="1902611" y="1434742"/>
                <a:ext cx="315073" cy="243060"/>
              </a:xfrm>
              <a:prstGeom prst="rect">
                <a:avLst/>
              </a:prstGeom>
            </p:spPr>
          </p:pic>
        </p:grpSp>
        <p:sp>
          <p:nvSpPr>
            <p:cNvPr id="15" name="Titel 1"/>
            <p:cNvSpPr txBox="1">
              <a:spLocks/>
            </p:cNvSpPr>
            <p:nvPr/>
          </p:nvSpPr>
          <p:spPr>
            <a:xfrm>
              <a:off x="683568" y="274638"/>
              <a:ext cx="7787208" cy="562074"/>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chemeClr val="tx1"/>
                  </a:solidFill>
                  <a:latin typeface="Arial" panose="020B0604020202020204" pitchFamily="34" charset="0"/>
                  <a:ea typeface="+mj-ea"/>
                  <a:cs typeface="Arial" panose="020B0604020202020204" pitchFamily="34" charset="0"/>
                </a:defRPr>
              </a:lvl1pPr>
            </a:lstStyle>
            <a:p>
              <a:pPr fontAlgn="auto">
                <a:spcAft>
                  <a:spcPts val="0"/>
                </a:spcAft>
                <a:buClrTx/>
                <a:buSzTx/>
                <a:buFontTx/>
              </a:pPr>
              <a:r>
                <a:rPr lang="en-GB" sz="2800" dirty="0">
                  <a:latin typeface="+mj-lt"/>
                </a:rPr>
                <a:t>RQ-30</a:t>
              </a:r>
            </a:p>
          </p:txBody>
        </p:sp>
      </p:grpSp>
    </p:spTree>
  </p:cSld>
  <p:clrMapOvr>
    <a:masterClrMapping/>
  </p:clrMapOvr>
  <p:transition spd="med" advTm="10240">
    <p:fade thruBlk="1"/>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dirty="0"/>
              <a:t>What instrument can you use here?</a:t>
            </a:r>
          </a:p>
        </p:txBody>
      </p:sp>
      <p:pic>
        <p:nvPicPr>
          <p:cNvPr id="4" name="Picture 42" descr="yellowstone3_16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126" y="900000"/>
            <a:ext cx="7678091" cy="5760000"/>
          </a:xfrm>
          <a:prstGeom prst="rect">
            <a:avLst/>
          </a:prstGeom>
          <a:noFill/>
          <a:ln w="12700">
            <a:no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1691691"/>
      </p:ext>
    </p:extLst>
  </p:cSld>
  <p:clrMapOvr>
    <a:masterClrMapping/>
  </p:clrMapOvr>
</p:sld>
</file>

<file path=ppt/theme/theme1.xml><?xml version="1.0" encoding="utf-8"?>
<a:theme xmlns:a="http://schemas.openxmlformats.org/drawingml/2006/main" name="Sommer Präsentatio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4305</Words>
  <Application>Microsoft Office PowerPoint</Application>
  <PresentationFormat>Presentación en pantalla (4:3)</PresentationFormat>
  <Paragraphs>670</Paragraphs>
  <Slides>89</Slides>
  <Notes>33</Notes>
  <HiddenSlides>12</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89</vt:i4>
      </vt:variant>
    </vt:vector>
  </HeadingPairs>
  <TitlesOfParts>
    <vt:vector size="97" baseType="lpstr">
      <vt:lpstr>Arial</vt:lpstr>
      <vt:lpstr>Calibri</vt:lpstr>
      <vt:lpstr>Constantia</vt:lpstr>
      <vt:lpstr>Times New Roman</vt:lpstr>
      <vt:lpstr>Verdana</vt:lpstr>
      <vt:lpstr>Wingdings</vt:lpstr>
      <vt:lpstr>Wingdings 2</vt:lpstr>
      <vt:lpstr>Sommer Präsentation</vt:lpstr>
      <vt:lpstr>RQ–30 CONTACT FREE DISCHARGE MEASUREMENT SYSTEM</vt:lpstr>
      <vt:lpstr>SOMMER - Information </vt:lpstr>
      <vt:lpstr>Presentación de PowerPoint</vt:lpstr>
      <vt:lpstr>SOMMER - History </vt:lpstr>
      <vt:lpstr>SOMMER - History </vt:lpstr>
      <vt:lpstr>SOMMER – Area of activity</vt:lpstr>
      <vt:lpstr>Presentación de PowerPoint</vt:lpstr>
      <vt:lpstr>What instrument can you use here?</vt:lpstr>
      <vt:lpstr>What instrument can you use here?</vt:lpstr>
      <vt:lpstr>Rhine (Lustenau May 2016)</vt:lpstr>
      <vt:lpstr>Presentación de PowerPoint</vt:lpstr>
      <vt:lpstr>Presentación de PowerPoint</vt:lpstr>
      <vt:lpstr>Non-Contact discharge Sensor - RQ-30</vt:lpstr>
      <vt:lpstr>Presentación de PowerPoint</vt:lpstr>
      <vt:lpstr>RQ-30 Measurement principle</vt:lpstr>
      <vt:lpstr>Presentación de PowerPoint</vt:lpstr>
      <vt:lpstr>Presentación de PowerPoint</vt:lpstr>
      <vt:lpstr>RQ-30 / SQ-Series  Measurement Principle</vt:lpstr>
      <vt:lpstr>Presentación de PowerPoint</vt:lpstr>
      <vt:lpstr>Compare with Conventional Discharge Measurement  (Water level measurement with rating curve)</vt:lpstr>
      <vt:lpstr>Presentación de PowerPoint</vt:lpstr>
      <vt:lpstr>Presentación de PowerPoint</vt:lpstr>
      <vt:lpstr>RQ-30 Data set Analysis (Application Examples)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Q – Commander software - Parameters</vt:lpstr>
      <vt:lpstr>Q – Commander software - profiles</vt:lpstr>
      <vt:lpstr>Q – Commander software - profiles</vt:lpstr>
      <vt:lpstr>Presentación de PowerPoint</vt:lpstr>
      <vt:lpstr>Presentación de PowerPoint</vt:lpstr>
      <vt:lpstr>Multi sensor application RQ-30d</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RP-30 Radar Profiler</vt:lpstr>
      <vt:lpstr>RP-30 Features</vt:lpstr>
      <vt:lpstr>Application possibilities</vt:lpstr>
      <vt:lpstr>Rhine - Bangs (Swiss)</vt:lpstr>
      <vt:lpstr>RPCommander</vt:lpstr>
      <vt:lpstr>Jll - Gisingen (Austria)</vt:lpstr>
      <vt:lpstr>Jll - Gisingen (Austria)</vt:lpstr>
      <vt:lpstr>Applications</vt:lpstr>
      <vt:lpstr>Data transmission and handling</vt:lpstr>
      <vt:lpstr>Presentación de PowerPoint</vt:lpstr>
      <vt:lpstr>Presentación de PowerPoint</vt:lpstr>
      <vt:lpstr>Presentación de PowerPoint</vt:lpstr>
      <vt:lpstr>Presentación de PowerPoint</vt:lpstr>
      <vt:lpstr>data processing</vt:lpstr>
      <vt:lpstr>data processing</vt:lpstr>
      <vt:lpstr>Presentación de PowerPoint</vt:lpstr>
      <vt:lpstr>Application Pictures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Measurement – Example TQ-S</vt:lpstr>
      <vt:lpstr>Presentación de PowerPoint</vt:lpstr>
      <vt:lpstr>Presentación de PowerPoint</vt:lpstr>
      <vt:lpstr>Fish bypasses </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Matthias Kaufmann</dc:creator>
  <cp:lastModifiedBy>JOSE MARÍA SAN JUAN</cp:lastModifiedBy>
  <cp:revision>303</cp:revision>
  <cp:lastPrinted>2012-06-14T09:40:30Z</cp:lastPrinted>
  <dcterms:created xsi:type="dcterms:W3CDTF">2013-02-11T13:29:19Z</dcterms:created>
  <dcterms:modified xsi:type="dcterms:W3CDTF">2020-02-10T09:00:21Z</dcterms:modified>
</cp:coreProperties>
</file>